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Lst>
  <p:sldSz cy="5143500" cx="9144000"/>
  <p:notesSz cx="6858000" cy="9144000"/>
  <p:embeddedFontLst>
    <p:embeddedFont>
      <p:font typeface="Raleway"/>
      <p:regular r:id="rId143"/>
      <p:bold r:id="rId144"/>
      <p:italic r:id="rId145"/>
      <p:boldItalic r:id="rId146"/>
    </p:embeddedFont>
    <p:embeddedFont>
      <p:font typeface="Fira Code Light"/>
      <p:regular r:id="rId147"/>
      <p:bold r:id="rId148"/>
    </p:embeddedFont>
    <p:embeddedFont>
      <p:font typeface="Lato"/>
      <p:regular r:id="rId149"/>
      <p:bold r:id="rId150"/>
      <p:italic r:id="rId151"/>
      <p:boldItalic r:id="rId152"/>
    </p:embeddedFont>
    <p:embeddedFont>
      <p:font typeface="Lora"/>
      <p:regular r:id="rId153"/>
      <p:bold r:id="rId154"/>
      <p:italic r:id="rId155"/>
      <p:boldItalic r:id="rId156"/>
    </p:embeddedFont>
    <p:embeddedFont>
      <p:font typeface="Lora Regular"/>
      <p:regular r:id="rId157"/>
      <p:bold r:id="rId158"/>
      <p:italic r:id="rId159"/>
      <p:boldItalic r:id="rId160"/>
    </p:embeddedFont>
    <p:embeddedFont>
      <p:font typeface="Fira Code"/>
      <p:regular r:id="rId161"/>
      <p:bold r:id="rId162"/>
    </p:embeddedFont>
    <p:embeddedFont>
      <p:font typeface="Open Sans"/>
      <p:regular r:id="rId163"/>
      <p:bold r:id="rId164"/>
      <p:italic r:id="rId165"/>
      <p:boldItalic r:id="rId1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font" Target="fonts/Lato-bold.fntdata"/><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font" Target="fonts/Lato-regular.fntdata"/><Relationship Id="rId4" Type="http://schemas.openxmlformats.org/officeDocument/2006/relationships/slideMaster" Target="slideMasters/slideMaster1.xml"/><Relationship Id="rId148" Type="http://schemas.openxmlformats.org/officeDocument/2006/relationships/font" Target="fonts/FiraCodeLight-bold.fntdata"/><Relationship Id="rId9" Type="http://schemas.openxmlformats.org/officeDocument/2006/relationships/slide" Target="slides/slide4.xml"/><Relationship Id="rId143" Type="http://schemas.openxmlformats.org/officeDocument/2006/relationships/font" Target="fonts/Raleway-regular.fntdata"/><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font" Target="fonts/FiraCodeLight-regular.fntdata"/><Relationship Id="rId6" Type="http://schemas.openxmlformats.org/officeDocument/2006/relationships/slide" Target="slides/slide1.xml"/><Relationship Id="rId146" Type="http://schemas.openxmlformats.org/officeDocument/2006/relationships/font" Target="fonts/Raleway-boldItalic.fntdata"/><Relationship Id="rId7" Type="http://schemas.openxmlformats.org/officeDocument/2006/relationships/slide" Target="slides/slide2.xml"/><Relationship Id="rId145" Type="http://schemas.openxmlformats.org/officeDocument/2006/relationships/font" Target="fonts/Raleway-italic.fntdata"/><Relationship Id="rId8" Type="http://schemas.openxmlformats.org/officeDocument/2006/relationships/slide" Target="slides/slide3.xml"/><Relationship Id="rId144" Type="http://schemas.openxmlformats.org/officeDocument/2006/relationships/font" Target="fonts/Raleway-bold.fntdata"/><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font" Target="fonts/OpenSans-italic.fntdata"/><Relationship Id="rId69" Type="http://schemas.openxmlformats.org/officeDocument/2006/relationships/slide" Target="slides/slide64.xml"/><Relationship Id="rId164" Type="http://schemas.openxmlformats.org/officeDocument/2006/relationships/font" Target="fonts/OpenSans-bold.fntdata"/><Relationship Id="rId163" Type="http://schemas.openxmlformats.org/officeDocument/2006/relationships/font" Target="fonts/OpenSans-regular.fntdata"/><Relationship Id="rId162" Type="http://schemas.openxmlformats.org/officeDocument/2006/relationships/font" Target="fonts/FiraCode-bold.fntdata"/><Relationship Id="rId166" Type="http://schemas.openxmlformats.org/officeDocument/2006/relationships/font" Target="fonts/OpenSans-boldItalic.fntdata"/><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font" Target="fonts/FiraCode-regular.fntdata"/><Relationship Id="rId54" Type="http://schemas.openxmlformats.org/officeDocument/2006/relationships/slide" Target="slides/slide49.xml"/><Relationship Id="rId160" Type="http://schemas.openxmlformats.org/officeDocument/2006/relationships/font" Target="fonts/LoraRegular-boldItalic.fntdata"/><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font" Target="fonts/LoraRegular-italic.fntdata"/><Relationship Id="rId59" Type="http://schemas.openxmlformats.org/officeDocument/2006/relationships/slide" Target="slides/slide54.xml"/><Relationship Id="rId154" Type="http://schemas.openxmlformats.org/officeDocument/2006/relationships/font" Target="fonts/Lora-bold.fntdata"/><Relationship Id="rId58" Type="http://schemas.openxmlformats.org/officeDocument/2006/relationships/slide" Target="slides/slide53.xml"/><Relationship Id="rId153" Type="http://schemas.openxmlformats.org/officeDocument/2006/relationships/font" Target="fonts/Lora-regular.fntdata"/><Relationship Id="rId152" Type="http://schemas.openxmlformats.org/officeDocument/2006/relationships/font" Target="fonts/Lato-boldItalic.fntdata"/><Relationship Id="rId151" Type="http://schemas.openxmlformats.org/officeDocument/2006/relationships/font" Target="fonts/Lato-italic.fntdata"/><Relationship Id="rId158" Type="http://schemas.openxmlformats.org/officeDocument/2006/relationships/font" Target="fonts/LoraRegular-bold.fntdata"/><Relationship Id="rId157" Type="http://schemas.openxmlformats.org/officeDocument/2006/relationships/font" Target="fonts/LoraRegular-regular.fntdata"/><Relationship Id="rId156" Type="http://schemas.openxmlformats.org/officeDocument/2006/relationships/font" Target="fonts/Lora-boldItalic.fntdata"/><Relationship Id="rId155" Type="http://schemas.openxmlformats.org/officeDocument/2006/relationships/font" Target="fonts/Lora-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b0edda0ca9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b0edda0ca9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a85114444b_0_10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a85114444b_0_10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a85114444b_0_1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a85114444b_0_1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a85114444b_0_1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a85114444b_0_1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a85114444b_0_1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a85114444b_0_1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a85114444b_0_1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a85114444b_0_1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a9f6dba9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a9f6dba9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a85114444b_0_1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a85114444b_0_1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a85114444b_0_1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a85114444b_0_1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a85114444b_0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a85114444b_0_1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a85114444b_0_1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a85114444b_0_1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b0edda0ca9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b0edda0ca9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a85114444b_0_1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a85114444b_0_1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a85114444b_0_1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a85114444b_0_1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a85114444b_0_1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a85114444b_0_1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a85114444b_0_1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a85114444b_0_1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a85114444b_0_1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a85114444b_0_1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a85114444b_0_1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a85114444b_0_1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a85114444b_0_1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a85114444b_0_1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a85114444b_0_1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a85114444b_0_1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a85114444b_0_1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a85114444b_0_1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a85114444b_0_1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a85114444b_0_1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b0edda0ca9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b0edda0ca9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a85114444b_0_1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a85114444b_0_1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a9f6dba97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a9f6dba97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a85114444b_0_1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a85114444b_0_1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a85114444b_0_1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a85114444b_0_1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a85114444b_0_1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a85114444b_0_1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a85114444b_0_1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a85114444b_0_1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a85114444b_0_1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a85114444b_0_1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a85114444b_0_1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a85114444b_0_1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ga85114444b_0_1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3" name="Google Shape;1323;ga85114444b_0_1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ga85114444b_0_1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9" name="Google Shape;1329;ga85114444b_0_1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b0edda0ca9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b0edda0ca9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ga85114444b_0_1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5" name="Google Shape;1335;ga85114444b_0_1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a85114444b_0_1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a85114444b_0_1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a85114444b_0_1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a85114444b_0_1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ga85114444b_0_1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4" name="Google Shape;1354;ga85114444b_0_1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Bổ sung thêm về schedule, dom</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gb10debe3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0" name="Google Shape;1360;gb10debe3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b10debe3d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8" name="Google Shape;1368;gb10debe3d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b10debe3d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b10debe3d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b10debe3d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b10debe3d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b0edda0ca9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b0edda0ca9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b0edda0ca9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b0edda0ca9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b0edda0ca9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b0edda0ca9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b0edda0ca9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b0edda0ca9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b0edda0ca9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b0edda0ca9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b0edda0ca9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b0edda0ca9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b0edda0ca9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b0edda0ca9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b0edda0ca9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b0edda0ca9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b0edda0ca9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b0edda0ca9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a85114444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a85114444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a85114444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a85114444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a85114444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a85114444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a85114444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a85114444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a85114444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a85114444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a85114444b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a85114444b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a85114444b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a85114444b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a85114444b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a85114444b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b64614c9b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b64614c9b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a85114444b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a85114444b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a85114444b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a85114444b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a85114444b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a85114444b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a85114444b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a85114444b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a85114444b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a85114444b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a85114444b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a85114444b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a85114444b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a85114444b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a7f4a88e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a7f4a88e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a85114444b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a85114444b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a85114444b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a85114444b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b0edda0ca9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b0edda0ca9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a85114444b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a85114444b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a85114444b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a85114444b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a85114444b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a85114444b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a85114444b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a85114444b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a85114444b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a85114444b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a85114444b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a85114444b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a85114444b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a85114444b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a85114444b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a85114444b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a85114444b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a85114444b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a85114444b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a85114444b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b0edda0ca9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b0edda0ca9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a85114444b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a85114444b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a85114444b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a85114444b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a85114444b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a85114444b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a85114444b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a85114444b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a85114444b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a85114444b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a7f4a88e4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a7f4a88e4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a85114444b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a85114444b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a85114444b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a85114444b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a85114444b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a85114444b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a85114444b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a85114444b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b0edda0ca9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b0edda0ca9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a85114444b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a85114444b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a85114444b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a85114444b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a85114444b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a85114444b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a85114444b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a85114444b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a85114444b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a85114444b_0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a85114444b_0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a85114444b_0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a85114444b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a85114444b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a85114444b_0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a85114444b_0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a85114444b_0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a85114444b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a85114444b_0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a85114444b_0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a85114444b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a85114444b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a85114444b_0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a85114444b_0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a85114444b_0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a85114444b_0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a85114444b_0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a85114444b_0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a7f4a88e4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a7f4a88e4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a85114444b_0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a85114444b_0_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b2502a0cb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b2502a0cb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a85114444b_0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a85114444b_0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a85114444b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a85114444b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b2502a0cb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b2502a0cb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a85114444b_0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a85114444b_0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b0edda0ca9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b0edda0ca9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a85114444b_0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a85114444b_0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a85114444b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a85114444b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a85114444b_0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a85114444b_0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b2502a0cb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b2502a0cb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a85114444b_0_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a85114444b_0_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a85114444b_0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a85114444b_0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a85114444b_0_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a85114444b_0_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a85114444b_0_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a85114444b_0_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a85114444b_0_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a85114444b_0_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a85114444b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a85114444b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b0edda0ca9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b0edda0ca9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a85114444b_0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a85114444b_0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a85114444b_0_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a85114444b_0_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a85114444b_0_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a85114444b_0_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a85114444b_0_9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a85114444b_0_9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a85114444b_0_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a85114444b_0_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a85114444b_0_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a85114444b_0_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a85114444b_0_1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a85114444b_0_1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a85114444b_0_1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a85114444b_0_1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a85114444b_0_10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a85114444b_0_10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a85114444b_0_10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a85114444b_0_10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10" name="Shape 10"/>
        <p:cNvGrpSpPr/>
        <p:nvPr/>
      </p:nvGrpSpPr>
      <p:grpSpPr>
        <a:xfrm>
          <a:off x="0" y="0"/>
          <a:ext cx="0" cy="0"/>
          <a:chOff x="0" y="0"/>
          <a:chExt cx="0" cy="0"/>
        </a:xfrm>
      </p:grpSpPr>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4" name="Shape 74"/>
        <p:cNvGrpSpPr/>
        <p:nvPr/>
      </p:nvGrpSpPr>
      <p:grpSpPr>
        <a:xfrm>
          <a:off x="0" y="0"/>
          <a:ext cx="0" cy="0"/>
          <a:chOff x="0" y="0"/>
          <a:chExt cx="0" cy="0"/>
        </a:xfrm>
      </p:grpSpPr>
      <p:grpSp>
        <p:nvGrpSpPr>
          <p:cNvPr id="75" name="Google Shape;75;p11"/>
          <p:cNvGrpSpPr/>
          <p:nvPr/>
        </p:nvGrpSpPr>
        <p:grpSpPr>
          <a:xfrm>
            <a:off x="830392" y="4169130"/>
            <a:ext cx="745763" cy="45826"/>
            <a:chOff x="4580561" y="2589004"/>
            <a:chExt cx="1064464" cy="25200"/>
          </a:xfrm>
        </p:grpSpPr>
        <p:sp>
          <p:nvSpPr>
            <p:cNvPr id="76" name="Google Shape;76;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9" name="Google Shape;79;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80" name="Google Shape;80;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1" name="Shape 81"/>
        <p:cNvGrpSpPr/>
        <p:nvPr/>
      </p:nvGrpSpPr>
      <p:grpSpPr>
        <a:xfrm>
          <a:off x="0" y="0"/>
          <a:ext cx="0" cy="0"/>
          <a:chOff x="0" y="0"/>
          <a:chExt cx="0" cy="0"/>
        </a:xfrm>
      </p:grpSpPr>
      <p:sp>
        <p:nvSpPr>
          <p:cNvPr id="82" name="Google Shape;82;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8" name="Shape 18"/>
        <p:cNvGrpSpPr/>
        <p:nvPr/>
      </p:nvGrpSpPr>
      <p:grpSpPr>
        <a:xfrm>
          <a:off x="0" y="0"/>
          <a:ext cx="0" cy="0"/>
          <a:chOff x="0" y="0"/>
          <a:chExt cx="0" cy="0"/>
        </a:xfrm>
      </p:grpSpPr>
      <p:grpSp>
        <p:nvGrpSpPr>
          <p:cNvPr id="19" name="Google Shape;19;p3"/>
          <p:cNvGrpSpPr/>
          <p:nvPr/>
        </p:nvGrpSpPr>
        <p:grpSpPr>
          <a:xfrm>
            <a:off x="830392" y="1191256"/>
            <a:ext cx="745763" cy="45826"/>
            <a:chOff x="4580561" y="2589004"/>
            <a:chExt cx="1064464" cy="25200"/>
          </a:xfrm>
        </p:grpSpPr>
        <p:sp>
          <p:nvSpPr>
            <p:cNvPr id="20" name="Google Shape;20;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 name="Google Shape;22;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3" name="Google Shape;23;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sp>
        <p:nvSpPr>
          <p:cNvPr id="25" name="Google Shape;25;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 name="Google Shape;26;p4"/>
          <p:cNvGrpSpPr/>
          <p:nvPr/>
        </p:nvGrpSpPr>
        <p:grpSpPr>
          <a:xfrm>
            <a:off x="830392" y="1191256"/>
            <a:ext cx="745763" cy="45826"/>
            <a:chOff x="4580561" y="2589004"/>
            <a:chExt cx="1064464" cy="25200"/>
          </a:xfrm>
        </p:grpSpPr>
        <p:sp>
          <p:nvSpPr>
            <p:cNvPr id="27" name="Google Shape;27;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 name="Google Shape;29;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0" name="Google Shape;30;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1" name="Google Shape;31;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 name="Shape 32"/>
        <p:cNvGrpSpPr/>
        <p:nvPr/>
      </p:nvGrpSpPr>
      <p:grpSpPr>
        <a:xfrm>
          <a:off x="0" y="0"/>
          <a:ext cx="0" cy="0"/>
          <a:chOff x="0" y="0"/>
          <a:chExt cx="0" cy="0"/>
        </a:xfrm>
      </p:grpSpPr>
      <p:sp>
        <p:nvSpPr>
          <p:cNvPr id="33" name="Google Shape;33;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 name="Google Shape;34;p5"/>
          <p:cNvGrpSpPr/>
          <p:nvPr/>
        </p:nvGrpSpPr>
        <p:grpSpPr>
          <a:xfrm>
            <a:off x="830392" y="1191256"/>
            <a:ext cx="745763" cy="45826"/>
            <a:chOff x="4580561" y="2589004"/>
            <a:chExt cx="1064464" cy="25200"/>
          </a:xfrm>
        </p:grpSpPr>
        <p:sp>
          <p:nvSpPr>
            <p:cNvPr id="35" name="Google Shape;35;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8" name="Google Shape;38;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0" name="Google Shape;40;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1" name="Shape 41"/>
        <p:cNvGrpSpPr/>
        <p:nvPr/>
      </p:nvGrpSpPr>
      <p:grpSpPr>
        <a:xfrm>
          <a:off x="0" y="0"/>
          <a:ext cx="0" cy="0"/>
          <a:chOff x="0" y="0"/>
          <a:chExt cx="0" cy="0"/>
        </a:xfrm>
      </p:grpSpPr>
      <p:sp>
        <p:nvSpPr>
          <p:cNvPr id="42" name="Google Shape;42;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 name="Google Shape;43;p6"/>
          <p:cNvGrpSpPr/>
          <p:nvPr/>
        </p:nvGrpSpPr>
        <p:grpSpPr>
          <a:xfrm>
            <a:off x="830392" y="1191256"/>
            <a:ext cx="745763" cy="45826"/>
            <a:chOff x="4580561" y="2589004"/>
            <a:chExt cx="1064464" cy="25200"/>
          </a:xfrm>
        </p:grpSpPr>
        <p:sp>
          <p:nvSpPr>
            <p:cNvPr id="44" name="Google Shape;44;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7" name="Google Shape;47;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8" name="Shape 48"/>
        <p:cNvGrpSpPr/>
        <p:nvPr/>
      </p:nvGrpSpPr>
      <p:grpSpPr>
        <a:xfrm>
          <a:off x="0" y="0"/>
          <a:ext cx="0" cy="0"/>
          <a:chOff x="0" y="0"/>
          <a:chExt cx="0" cy="0"/>
        </a:xfrm>
      </p:grpSpPr>
      <p:sp>
        <p:nvSpPr>
          <p:cNvPr id="49" name="Google Shape;49;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 name="Google Shape;50;p7"/>
          <p:cNvGrpSpPr/>
          <p:nvPr/>
        </p:nvGrpSpPr>
        <p:grpSpPr>
          <a:xfrm>
            <a:off x="830392" y="1191256"/>
            <a:ext cx="745763" cy="45826"/>
            <a:chOff x="4580561" y="2589004"/>
            <a:chExt cx="1064464" cy="25200"/>
          </a:xfrm>
        </p:grpSpPr>
        <p:sp>
          <p:nvSpPr>
            <p:cNvPr id="51" name="Google Shape;51;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 name="Google Shape;53;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4" name="Google Shape;54;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6" name="Shape 56"/>
        <p:cNvGrpSpPr/>
        <p:nvPr/>
      </p:nvGrpSpPr>
      <p:grpSpPr>
        <a:xfrm>
          <a:off x="0" y="0"/>
          <a:ext cx="0" cy="0"/>
          <a:chOff x="0" y="0"/>
          <a:chExt cx="0" cy="0"/>
        </a:xfrm>
      </p:grpSpPr>
      <p:grpSp>
        <p:nvGrpSpPr>
          <p:cNvPr id="57" name="Google Shape;57;p8"/>
          <p:cNvGrpSpPr/>
          <p:nvPr/>
        </p:nvGrpSpPr>
        <p:grpSpPr>
          <a:xfrm>
            <a:off x="830392" y="4169130"/>
            <a:ext cx="745763" cy="45826"/>
            <a:chOff x="4580561" y="2589004"/>
            <a:chExt cx="1064464" cy="25200"/>
          </a:xfrm>
        </p:grpSpPr>
        <p:sp>
          <p:nvSpPr>
            <p:cNvPr id="58" name="Google Shape;58;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1" name="Google Shape;6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2" name="Shape 62"/>
        <p:cNvGrpSpPr/>
        <p:nvPr/>
      </p:nvGrpSpPr>
      <p:grpSpPr>
        <a:xfrm>
          <a:off x="0" y="0"/>
          <a:ext cx="0" cy="0"/>
          <a:chOff x="0" y="0"/>
          <a:chExt cx="0" cy="0"/>
        </a:xfrm>
      </p:grpSpPr>
      <p:sp>
        <p:nvSpPr>
          <p:cNvPr id="63" name="Google Shape;63;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 name="Google Shape;64;p9"/>
          <p:cNvGrpSpPr/>
          <p:nvPr/>
        </p:nvGrpSpPr>
        <p:grpSpPr>
          <a:xfrm>
            <a:off x="830392" y="1191256"/>
            <a:ext cx="745763" cy="45826"/>
            <a:chOff x="4580561" y="2589004"/>
            <a:chExt cx="1064464" cy="25200"/>
          </a:xfrm>
        </p:grpSpPr>
        <p:sp>
          <p:nvSpPr>
            <p:cNvPr id="65" name="Google Shape;65;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 name="Google Shape;67;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8" name="Google Shape;68;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9" name="Google Shape;69;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0" name="Google Shape;70;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1" name="Shape 71"/>
        <p:cNvGrpSpPr/>
        <p:nvPr/>
      </p:nvGrpSpPr>
      <p:grpSpPr>
        <a:xfrm>
          <a:off x="0" y="0"/>
          <a:ext cx="0" cy="0"/>
          <a:chOff x="0" y="0"/>
          <a:chExt cx="0" cy="0"/>
        </a:xfrm>
      </p:grpSpPr>
      <p:sp>
        <p:nvSpPr>
          <p:cNvPr id="72" name="Google Shape;72;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3" name="Google Shape;73;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vi"/>
              <a:t>‹#›</a:t>
            </a:fld>
            <a:endParaRPr/>
          </a:p>
        </p:txBody>
      </p:sp>
      <p:pic>
        <p:nvPicPr>
          <p:cNvPr id="9" name="Google Shape;9;p1"/>
          <p:cNvPicPr preferRelativeResize="0"/>
          <p:nvPr/>
        </p:nvPicPr>
        <p:blipFill>
          <a:blip r:embed="rId1">
            <a:alphaModFix/>
          </a:blip>
          <a:stretch>
            <a:fillRect/>
          </a:stretch>
        </p:blipFill>
        <p:spPr>
          <a:xfrm>
            <a:off x="8105633" y="4602300"/>
            <a:ext cx="962166" cy="54120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36.gi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37.gi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40.gi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39.gi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4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38.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42.gif"/></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42.gif"/></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42.gif"/></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42.gif"/></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42.gif"/></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44.gif"/></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9.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6.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4.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1.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1.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7.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0.g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8.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8.g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3.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23.gi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22.gi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21.gi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27.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24.gi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19.gi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31.png"/><Relationship Id="rId4" Type="http://schemas.openxmlformats.org/officeDocument/2006/relationships/image" Target="../media/image25.png"/><Relationship Id="rId5" Type="http://schemas.openxmlformats.org/officeDocument/2006/relationships/image" Target="../media/image2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30.gi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29.gi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29.gi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32.gi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43.gi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34.gi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33.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Introduction</a:t>
            </a:r>
            <a:endParaRPr/>
          </a:p>
        </p:txBody>
      </p:sp>
      <p:sp>
        <p:nvSpPr>
          <p:cNvPr id="88" name="Google Shape;88;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latin typeface="Lora"/>
                <a:ea typeface="Lora"/>
                <a:cs typeface="Lora"/>
                <a:sym typeface="Lora"/>
              </a:rPr>
              <a:t>Ba Nguyễn</a:t>
            </a:r>
            <a:endParaRPr>
              <a:latin typeface="Lora"/>
              <a:ea typeface="Lora"/>
              <a:cs typeface="Lora"/>
              <a:sym typeface="Lor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2"/>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Variables</a:t>
            </a:r>
            <a:endParaRPr/>
          </a:p>
        </p:txBody>
      </p:sp>
      <p:sp>
        <p:nvSpPr>
          <p:cNvPr id="152" name="Google Shape;152;p22"/>
          <p:cNvSpPr txBox="1"/>
          <p:nvPr>
            <p:ph idx="1" type="body"/>
          </p:nvPr>
        </p:nvSpPr>
        <p:spPr>
          <a:xfrm>
            <a:off x="729450" y="1312325"/>
            <a:ext cx="7688700" cy="3584100"/>
          </a:xfrm>
          <a:prstGeom prst="rect">
            <a:avLst/>
          </a:prstGeom>
        </p:spPr>
        <p:txBody>
          <a:bodyPr anchorCtr="0" anchor="t" bIns="91425" lIns="91425" spcFirstLastPara="1" rIns="91425" wrap="square" tIns="91425">
            <a:noAutofit/>
          </a:bodyPr>
          <a:lstStyle/>
          <a:p>
            <a:pPr indent="0" lvl="0" marL="0" rtl="0" algn="l">
              <a:lnSpc>
                <a:spcPct val="135714"/>
              </a:lnSpc>
              <a:spcBef>
                <a:spcPts val="1000"/>
              </a:spcBef>
              <a:spcAft>
                <a:spcPts val="0"/>
              </a:spcAft>
              <a:buNone/>
            </a:pPr>
            <a:r>
              <a:rPr lang="vi">
                <a:latin typeface="Lora"/>
                <a:ea typeface="Lora"/>
                <a:cs typeface="Lora"/>
                <a:sym typeface="Lora"/>
              </a:rPr>
              <a:t>Biến là yếu tố cơ bản của bất kỳ ngôn ngữ lập trình nào. Biến là </a:t>
            </a:r>
            <a:r>
              <a:rPr i="1" lang="vi">
                <a:latin typeface="Lora"/>
                <a:ea typeface="Lora"/>
                <a:cs typeface="Lora"/>
                <a:sym typeface="Lora"/>
              </a:rPr>
              <a:t>tê</a:t>
            </a:r>
            <a:r>
              <a:rPr i="1" lang="vi">
                <a:latin typeface="Lora"/>
                <a:ea typeface="Lora"/>
                <a:cs typeface="Lora"/>
                <a:sym typeface="Lora"/>
              </a:rPr>
              <a:t>n</a:t>
            </a:r>
            <a:r>
              <a:rPr i="1" lang="vi">
                <a:latin typeface="Lora"/>
                <a:ea typeface="Lora"/>
                <a:cs typeface="Lora"/>
                <a:sym typeface="Lora"/>
              </a:rPr>
              <a:t> một vùng nhớ lưu trữ dữ liệu trong bộ nhớ máy tính</a:t>
            </a:r>
            <a:r>
              <a:rPr lang="vi">
                <a:latin typeface="Lora"/>
                <a:ea typeface="Lora"/>
                <a:cs typeface="Lora"/>
                <a:sym typeface="Lora"/>
              </a:rPr>
              <a:t>.</a:t>
            </a:r>
            <a:endParaRPr>
              <a:latin typeface="Lora"/>
              <a:ea typeface="Lora"/>
              <a:cs typeface="Lora"/>
              <a:sym typeface="Lora"/>
            </a:endParaRPr>
          </a:p>
          <a:p>
            <a:pPr indent="0" lvl="0" marL="0" rtl="0" algn="l">
              <a:lnSpc>
                <a:spcPct val="135714"/>
              </a:lnSpc>
              <a:spcBef>
                <a:spcPts val="1000"/>
              </a:spcBef>
              <a:spcAft>
                <a:spcPts val="0"/>
              </a:spcAft>
              <a:buNone/>
            </a:pPr>
            <a:r>
              <a:rPr lang="vi">
                <a:latin typeface="Lora"/>
                <a:ea typeface="Lora"/>
                <a:cs typeface="Lora"/>
                <a:sym typeface="Lora"/>
              </a:rPr>
              <a:t>Cú pháp khai báo biến trong JavaScript:</a:t>
            </a:r>
            <a:endParaRPr>
              <a:latin typeface="Lora"/>
              <a:ea typeface="Lora"/>
              <a:cs typeface="Lora"/>
              <a:sym typeface="Lora"/>
            </a:endParaRPr>
          </a:p>
          <a:p>
            <a:pPr indent="0" lvl="0" marL="0" rtl="0" algn="l">
              <a:lnSpc>
                <a:spcPct val="135714"/>
              </a:lnSpc>
              <a:spcBef>
                <a:spcPts val="1000"/>
              </a:spcBef>
              <a:spcAft>
                <a:spcPts val="0"/>
              </a:spcAft>
              <a:buNone/>
            </a:pPr>
            <a:r>
              <a:rPr lang="vi" sz="1200">
                <a:solidFill>
                  <a:srgbClr val="93A1A1"/>
                </a:solidFill>
                <a:latin typeface="Fira Code Light"/>
                <a:ea typeface="Fira Code Light"/>
                <a:cs typeface="Fira Code Light"/>
                <a:sym typeface="Fira Code Light"/>
              </a:rPr>
              <a:t>let</a:t>
            </a:r>
            <a:r>
              <a:rPr lang="vi" sz="1200">
                <a:solidFill>
                  <a:srgbClr val="BBBBBB"/>
                </a:solidFill>
                <a:latin typeface="Fira Code Light"/>
                <a:ea typeface="Fira Code Light"/>
                <a:cs typeface="Fira Code Light"/>
                <a:sym typeface="Fira Code Light"/>
              </a:rPr>
              <a:t> </a:t>
            </a:r>
            <a:r>
              <a:rPr lang="vi" sz="1200">
                <a:solidFill>
                  <a:srgbClr val="268BD2"/>
                </a:solidFill>
                <a:latin typeface="Fira Code Light"/>
                <a:ea typeface="Fira Code Light"/>
                <a:cs typeface="Fira Code Light"/>
                <a:sym typeface="Fira Code Light"/>
              </a:rPr>
              <a:t>name</a:t>
            </a:r>
            <a:r>
              <a:rPr lang="vi" sz="1200">
                <a:solidFill>
                  <a:srgbClr val="BBBBBB"/>
                </a:solidFill>
                <a:latin typeface="Fira Code Light"/>
                <a:ea typeface="Fira Code Light"/>
                <a:cs typeface="Fira Code Light"/>
                <a:sym typeface="Fira Code Light"/>
              </a:rPr>
              <a:t> </a:t>
            </a:r>
            <a:r>
              <a:rPr lang="vi" sz="1200">
                <a:solidFill>
                  <a:srgbClr val="859900"/>
                </a:solidFill>
                <a:latin typeface="Fira Code Light"/>
                <a:ea typeface="Fira Code Light"/>
                <a:cs typeface="Fira Code Light"/>
                <a:sym typeface="Fira Code Light"/>
              </a:rPr>
              <a:t>=</a:t>
            </a:r>
            <a:r>
              <a:rPr lang="vi" sz="1200">
                <a:solidFill>
                  <a:srgbClr val="BBBBBB"/>
                </a:solidFill>
                <a:latin typeface="Fira Code Light"/>
                <a:ea typeface="Fira Code Light"/>
                <a:cs typeface="Fira Code Light"/>
                <a:sym typeface="Fira Code Light"/>
              </a:rPr>
              <a:t> </a:t>
            </a:r>
            <a:r>
              <a:rPr lang="vi" sz="1200">
                <a:solidFill>
                  <a:srgbClr val="2AA198"/>
                </a:solidFill>
                <a:latin typeface="Fira Code Light"/>
                <a:ea typeface="Fira Code Light"/>
                <a:cs typeface="Fira Code Light"/>
                <a:sym typeface="Fira Code Light"/>
              </a:rPr>
              <a:t>"Ba"</a:t>
            </a:r>
            <a:r>
              <a:rPr lang="vi" sz="1200">
                <a:solidFill>
                  <a:srgbClr val="BBBBBB"/>
                </a:solidFill>
                <a:latin typeface="Fira Code Light"/>
                <a:ea typeface="Fira Code Light"/>
                <a:cs typeface="Fira Code Light"/>
                <a:sym typeface="Fira Code Light"/>
              </a:rPr>
              <a:t>;</a:t>
            </a:r>
            <a:endParaRPr sz="1200">
              <a:solidFill>
                <a:srgbClr val="BBBBBB"/>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rPr lang="vi" sz="1200">
                <a:solidFill>
                  <a:srgbClr val="93A1A1"/>
                </a:solidFill>
                <a:latin typeface="Fira Code Light"/>
                <a:ea typeface="Fira Code Light"/>
                <a:cs typeface="Fira Code Light"/>
                <a:sym typeface="Fira Code Light"/>
              </a:rPr>
              <a:t>let</a:t>
            </a:r>
            <a:r>
              <a:rPr lang="vi" sz="1200">
                <a:solidFill>
                  <a:srgbClr val="BBBBBB"/>
                </a:solidFill>
                <a:latin typeface="Fira Code Light"/>
                <a:ea typeface="Fira Code Light"/>
                <a:cs typeface="Fira Code Light"/>
                <a:sym typeface="Fira Code Light"/>
              </a:rPr>
              <a:t> </a:t>
            </a:r>
            <a:r>
              <a:rPr lang="vi" sz="1200">
                <a:solidFill>
                  <a:srgbClr val="268BD2"/>
                </a:solidFill>
                <a:latin typeface="Fira Code Light"/>
                <a:ea typeface="Fira Code Light"/>
                <a:cs typeface="Fira Code Light"/>
                <a:sym typeface="Fira Code Light"/>
              </a:rPr>
              <a:t>age</a:t>
            </a:r>
            <a:r>
              <a:rPr lang="vi" sz="1200">
                <a:solidFill>
                  <a:srgbClr val="BBBBBB"/>
                </a:solidFill>
                <a:latin typeface="Fira Code Light"/>
                <a:ea typeface="Fira Code Light"/>
                <a:cs typeface="Fira Code Light"/>
                <a:sym typeface="Fira Code Light"/>
              </a:rPr>
              <a:t> </a:t>
            </a:r>
            <a:r>
              <a:rPr lang="vi" sz="1200">
                <a:solidFill>
                  <a:srgbClr val="859900"/>
                </a:solidFill>
                <a:latin typeface="Fira Code Light"/>
                <a:ea typeface="Fira Code Light"/>
                <a:cs typeface="Fira Code Light"/>
                <a:sym typeface="Fira Code Light"/>
              </a:rPr>
              <a:t>=</a:t>
            </a:r>
            <a:r>
              <a:rPr lang="vi" sz="1200">
                <a:solidFill>
                  <a:srgbClr val="BBBBBB"/>
                </a:solidFill>
                <a:latin typeface="Fira Code Light"/>
                <a:ea typeface="Fira Code Light"/>
                <a:cs typeface="Fira Code Light"/>
                <a:sym typeface="Fira Code Light"/>
              </a:rPr>
              <a:t> </a:t>
            </a:r>
            <a:r>
              <a:rPr lang="vi" sz="1200">
                <a:solidFill>
                  <a:srgbClr val="D33682"/>
                </a:solidFill>
                <a:latin typeface="Fira Code Light"/>
                <a:ea typeface="Fira Code Light"/>
                <a:cs typeface="Fira Code Light"/>
                <a:sym typeface="Fira Code Light"/>
              </a:rPr>
              <a:t>28</a:t>
            </a:r>
            <a:r>
              <a:rPr lang="vi" sz="1200">
                <a:solidFill>
                  <a:srgbClr val="BBBBBB"/>
                </a:solidFill>
                <a:latin typeface="Fira Code Light"/>
                <a:ea typeface="Fira Code Light"/>
                <a:cs typeface="Fira Code Light"/>
                <a:sym typeface="Fira Code Light"/>
              </a:rPr>
              <a:t>;</a:t>
            </a:r>
            <a:endParaRPr sz="1200">
              <a:solidFill>
                <a:srgbClr val="BBBBBB"/>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rPr lang="vi" sz="1200">
                <a:solidFill>
                  <a:srgbClr val="93A1A1"/>
                </a:solidFill>
                <a:latin typeface="Fira Code Light"/>
                <a:ea typeface="Fira Code Light"/>
                <a:cs typeface="Fira Code Light"/>
                <a:sym typeface="Fira Code Light"/>
              </a:rPr>
              <a:t>const</a:t>
            </a:r>
            <a:r>
              <a:rPr lang="vi" sz="1200">
                <a:solidFill>
                  <a:srgbClr val="BBBBBB"/>
                </a:solidFill>
                <a:latin typeface="Fira Code Light"/>
                <a:ea typeface="Fira Code Light"/>
                <a:cs typeface="Fira Code Light"/>
                <a:sym typeface="Fira Code Light"/>
              </a:rPr>
              <a:t> </a:t>
            </a:r>
            <a:r>
              <a:rPr lang="vi" sz="1200">
                <a:solidFill>
                  <a:srgbClr val="268BD2"/>
                </a:solidFill>
                <a:latin typeface="Fira Code Light"/>
                <a:ea typeface="Fira Code Light"/>
                <a:cs typeface="Fira Code Light"/>
                <a:sym typeface="Fira Code Light"/>
              </a:rPr>
              <a:t>HANDSOME</a:t>
            </a:r>
            <a:r>
              <a:rPr lang="vi" sz="1200">
                <a:solidFill>
                  <a:srgbClr val="BBBBBB"/>
                </a:solidFill>
                <a:latin typeface="Fira Code Light"/>
                <a:ea typeface="Fira Code Light"/>
                <a:cs typeface="Fira Code Light"/>
                <a:sym typeface="Fira Code Light"/>
              </a:rPr>
              <a:t> </a:t>
            </a:r>
            <a:r>
              <a:rPr lang="vi" sz="1200">
                <a:solidFill>
                  <a:srgbClr val="859900"/>
                </a:solidFill>
                <a:latin typeface="Fira Code Light"/>
                <a:ea typeface="Fira Code Light"/>
                <a:cs typeface="Fira Code Light"/>
                <a:sym typeface="Fira Code Light"/>
              </a:rPr>
              <a:t>=</a:t>
            </a:r>
            <a:r>
              <a:rPr lang="vi" sz="1200">
                <a:solidFill>
                  <a:srgbClr val="BBBBBB"/>
                </a:solidFill>
                <a:latin typeface="Fira Code Light"/>
                <a:ea typeface="Fira Code Light"/>
                <a:cs typeface="Fira Code Light"/>
                <a:sym typeface="Fira Code Light"/>
              </a:rPr>
              <a:t> </a:t>
            </a:r>
            <a:r>
              <a:rPr lang="vi" sz="1200">
                <a:solidFill>
                  <a:srgbClr val="B58900"/>
                </a:solidFill>
                <a:latin typeface="Fira Code Light"/>
                <a:ea typeface="Fira Code Light"/>
                <a:cs typeface="Fira Code Light"/>
                <a:sym typeface="Fira Code Light"/>
              </a:rPr>
              <a:t>true</a:t>
            </a:r>
            <a:r>
              <a:rPr lang="vi" sz="1200">
                <a:solidFill>
                  <a:srgbClr val="BBBBBB"/>
                </a:solidFill>
                <a:latin typeface="Fira Code Light"/>
                <a:ea typeface="Fira Code Light"/>
                <a:cs typeface="Fira Code Light"/>
                <a:sym typeface="Fira Code Light"/>
              </a:rPr>
              <a:t>;</a:t>
            </a:r>
            <a:endParaRPr sz="1200">
              <a:solidFill>
                <a:srgbClr val="BBBBBB"/>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rPr lang="vi" sz="1200">
                <a:solidFill>
                  <a:srgbClr val="93A1A1"/>
                </a:solidFill>
                <a:latin typeface="Fira Code Light"/>
                <a:ea typeface="Fira Code Light"/>
                <a:cs typeface="Fira Code Light"/>
                <a:sym typeface="Fira Code Light"/>
              </a:rPr>
              <a:t>var</a:t>
            </a:r>
            <a:r>
              <a:rPr lang="vi" sz="1200">
                <a:solidFill>
                  <a:srgbClr val="BBBBBB"/>
                </a:solidFill>
                <a:latin typeface="Fira Code Light"/>
                <a:ea typeface="Fira Code Light"/>
                <a:cs typeface="Fira Code Light"/>
                <a:sym typeface="Fira Code Light"/>
              </a:rPr>
              <a:t> </a:t>
            </a:r>
            <a:r>
              <a:rPr lang="vi" sz="1200">
                <a:solidFill>
                  <a:srgbClr val="268BD2"/>
                </a:solidFill>
                <a:latin typeface="Fira Code Light"/>
                <a:ea typeface="Fira Code Light"/>
                <a:cs typeface="Fira Code Light"/>
                <a:sym typeface="Fira Code Light"/>
              </a:rPr>
              <a:t>myPower</a:t>
            </a:r>
            <a:r>
              <a:rPr lang="vi" sz="1200">
                <a:solidFill>
                  <a:srgbClr val="BBBBBB"/>
                </a:solidFill>
                <a:latin typeface="Fira Code Light"/>
                <a:ea typeface="Fira Code Light"/>
                <a:cs typeface="Fira Code Light"/>
                <a:sym typeface="Fira Code Light"/>
              </a:rPr>
              <a:t> </a:t>
            </a:r>
            <a:r>
              <a:rPr lang="vi" sz="1200">
                <a:solidFill>
                  <a:srgbClr val="859900"/>
                </a:solidFill>
                <a:latin typeface="Fira Code Light"/>
                <a:ea typeface="Fira Code Light"/>
                <a:cs typeface="Fira Code Light"/>
                <a:sym typeface="Fira Code Light"/>
              </a:rPr>
              <a:t>=</a:t>
            </a:r>
            <a:r>
              <a:rPr lang="vi" sz="1200">
                <a:solidFill>
                  <a:srgbClr val="BBBBBB"/>
                </a:solidFill>
                <a:latin typeface="Fira Code Light"/>
                <a:ea typeface="Fira Code Light"/>
                <a:cs typeface="Fira Code Light"/>
                <a:sym typeface="Fira Code Light"/>
              </a:rPr>
              <a:t> </a:t>
            </a:r>
            <a:r>
              <a:rPr lang="vi" sz="1200">
                <a:solidFill>
                  <a:srgbClr val="D33682"/>
                </a:solidFill>
                <a:latin typeface="Fira Code Light"/>
                <a:ea typeface="Fira Code Light"/>
                <a:cs typeface="Fira Code Light"/>
                <a:sym typeface="Fira Code Light"/>
              </a:rPr>
              <a:t>99.99</a:t>
            </a:r>
            <a:r>
              <a:rPr lang="vi" sz="1200">
                <a:solidFill>
                  <a:srgbClr val="BBBBBB"/>
                </a:solidFill>
                <a:latin typeface="Fira Code Light"/>
                <a:ea typeface="Fira Code Light"/>
                <a:cs typeface="Fira Code Light"/>
                <a:sym typeface="Fira Code Light"/>
              </a:rPr>
              <a:t>;</a:t>
            </a:r>
            <a:endParaRPr sz="1200">
              <a:solidFill>
                <a:srgbClr val="BBBBBB"/>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rPr lang="vi" sz="1200">
                <a:solidFill>
                  <a:srgbClr val="93A1A1"/>
                </a:solidFill>
                <a:latin typeface="Fira Code Light"/>
                <a:ea typeface="Fira Code Light"/>
                <a:cs typeface="Fira Code Light"/>
                <a:sym typeface="Fira Code Light"/>
              </a:rPr>
              <a:t>let</a:t>
            </a:r>
            <a:r>
              <a:rPr lang="vi" sz="1200">
                <a:solidFill>
                  <a:srgbClr val="BBBBBB"/>
                </a:solidFill>
                <a:latin typeface="Fira Code Light"/>
                <a:ea typeface="Fira Code Light"/>
                <a:cs typeface="Fira Code Light"/>
                <a:sym typeface="Fira Code Light"/>
              </a:rPr>
              <a:t> </a:t>
            </a:r>
            <a:r>
              <a:rPr lang="vi" sz="1200">
                <a:solidFill>
                  <a:srgbClr val="268BD2"/>
                </a:solidFill>
                <a:latin typeface="Fira Code Light"/>
                <a:ea typeface="Fira Code Light"/>
                <a:cs typeface="Fira Code Light"/>
                <a:sym typeface="Fira Code Light"/>
              </a:rPr>
              <a:t>a</a:t>
            </a:r>
            <a:r>
              <a:rPr lang="vi" sz="1200">
                <a:solidFill>
                  <a:srgbClr val="BBBBBB"/>
                </a:solidFill>
                <a:latin typeface="Fira Code Light"/>
                <a:ea typeface="Fira Code Light"/>
                <a:cs typeface="Fira Code Light"/>
                <a:sym typeface="Fira Code Light"/>
              </a:rPr>
              <a:t> </a:t>
            </a:r>
            <a:r>
              <a:rPr lang="vi" sz="1200">
                <a:solidFill>
                  <a:srgbClr val="859900"/>
                </a:solidFill>
                <a:latin typeface="Fira Code Light"/>
                <a:ea typeface="Fira Code Light"/>
                <a:cs typeface="Fira Code Light"/>
                <a:sym typeface="Fira Code Light"/>
              </a:rPr>
              <a:t>=</a:t>
            </a:r>
            <a:r>
              <a:rPr lang="vi" sz="1200">
                <a:solidFill>
                  <a:srgbClr val="BBBBBB"/>
                </a:solidFill>
                <a:latin typeface="Fira Code Light"/>
                <a:ea typeface="Fira Code Light"/>
                <a:cs typeface="Fira Code Light"/>
                <a:sym typeface="Fira Code Light"/>
              </a:rPr>
              <a:t> </a:t>
            </a:r>
            <a:r>
              <a:rPr lang="vi" sz="1200">
                <a:solidFill>
                  <a:srgbClr val="268BD2"/>
                </a:solidFill>
                <a:latin typeface="Fira Code Light"/>
                <a:ea typeface="Fira Code Light"/>
                <a:cs typeface="Fira Code Light"/>
                <a:sym typeface="Fira Code Light"/>
              </a:rPr>
              <a:t>b</a:t>
            </a:r>
            <a:r>
              <a:rPr lang="vi" sz="1200">
                <a:solidFill>
                  <a:srgbClr val="BBBBBB"/>
                </a:solidFill>
                <a:latin typeface="Fira Code Light"/>
                <a:ea typeface="Fira Code Light"/>
                <a:cs typeface="Fira Code Light"/>
                <a:sym typeface="Fira Code Light"/>
              </a:rPr>
              <a:t> </a:t>
            </a:r>
            <a:r>
              <a:rPr lang="vi" sz="1200">
                <a:solidFill>
                  <a:srgbClr val="859900"/>
                </a:solidFill>
                <a:latin typeface="Fira Code Light"/>
                <a:ea typeface="Fira Code Light"/>
                <a:cs typeface="Fira Code Light"/>
                <a:sym typeface="Fira Code Light"/>
              </a:rPr>
              <a:t>=</a:t>
            </a:r>
            <a:r>
              <a:rPr lang="vi" sz="1200">
                <a:solidFill>
                  <a:srgbClr val="BBBBBB"/>
                </a:solidFill>
                <a:latin typeface="Fira Code Light"/>
                <a:ea typeface="Fira Code Light"/>
                <a:cs typeface="Fira Code Light"/>
                <a:sym typeface="Fira Code Light"/>
              </a:rPr>
              <a:t> </a:t>
            </a:r>
            <a:r>
              <a:rPr lang="vi" sz="1200">
                <a:solidFill>
                  <a:srgbClr val="268BD2"/>
                </a:solidFill>
                <a:latin typeface="Fira Code Light"/>
                <a:ea typeface="Fira Code Light"/>
                <a:cs typeface="Fira Code Light"/>
                <a:sym typeface="Fira Code Light"/>
              </a:rPr>
              <a:t>c</a:t>
            </a:r>
            <a:r>
              <a:rPr lang="vi" sz="1200">
                <a:solidFill>
                  <a:srgbClr val="BBBBBB"/>
                </a:solidFill>
                <a:latin typeface="Fira Code Light"/>
                <a:ea typeface="Fira Code Light"/>
                <a:cs typeface="Fira Code Light"/>
                <a:sym typeface="Fira Code Light"/>
              </a:rPr>
              <a:t> </a:t>
            </a:r>
            <a:r>
              <a:rPr lang="vi" sz="1200">
                <a:solidFill>
                  <a:srgbClr val="859900"/>
                </a:solidFill>
                <a:latin typeface="Fira Code Light"/>
                <a:ea typeface="Fira Code Light"/>
                <a:cs typeface="Fira Code Light"/>
                <a:sym typeface="Fira Code Light"/>
              </a:rPr>
              <a:t>=</a:t>
            </a:r>
            <a:r>
              <a:rPr lang="vi" sz="1200">
                <a:solidFill>
                  <a:srgbClr val="BBBBBB"/>
                </a:solidFill>
                <a:latin typeface="Fira Code Light"/>
                <a:ea typeface="Fira Code Light"/>
                <a:cs typeface="Fira Code Light"/>
                <a:sym typeface="Fira Code Light"/>
              </a:rPr>
              <a:t> </a:t>
            </a:r>
            <a:r>
              <a:rPr lang="vi" sz="1200">
                <a:solidFill>
                  <a:srgbClr val="2AA198"/>
                </a:solidFill>
                <a:latin typeface="Fira Code Light"/>
                <a:ea typeface="Fira Code Light"/>
                <a:cs typeface="Fira Code Light"/>
                <a:sym typeface="Fira Code Light"/>
              </a:rPr>
              <a:t>"😛"</a:t>
            </a:r>
            <a:r>
              <a:rPr lang="vi" sz="1200">
                <a:solidFill>
                  <a:srgbClr val="BBBBBB"/>
                </a:solidFill>
                <a:latin typeface="Fira Code Light"/>
                <a:ea typeface="Fira Code Light"/>
                <a:cs typeface="Fira Code Light"/>
                <a:sym typeface="Fira Code Light"/>
              </a:rPr>
              <a:t>;</a:t>
            </a:r>
            <a:endParaRPr sz="1200">
              <a:solidFill>
                <a:srgbClr val="BBBBBB"/>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rPr lang="vi" sz="1200">
                <a:solidFill>
                  <a:srgbClr val="93A1A1"/>
                </a:solidFill>
                <a:latin typeface="Fira Code Light"/>
                <a:ea typeface="Fira Code Light"/>
                <a:cs typeface="Fira Code Light"/>
                <a:sym typeface="Fira Code Light"/>
              </a:rPr>
              <a:t>var</a:t>
            </a:r>
            <a:r>
              <a:rPr lang="vi" sz="1200">
                <a:solidFill>
                  <a:srgbClr val="BBBBBB"/>
                </a:solidFill>
                <a:latin typeface="Fira Code Light"/>
                <a:ea typeface="Fira Code Light"/>
                <a:cs typeface="Fira Code Light"/>
                <a:sym typeface="Fira Code Light"/>
              </a:rPr>
              <a:t> </a:t>
            </a:r>
            <a:r>
              <a:rPr lang="vi" sz="1200">
                <a:solidFill>
                  <a:srgbClr val="268BD2"/>
                </a:solidFill>
                <a:latin typeface="Fira Code Light"/>
                <a:ea typeface="Fira Code Light"/>
                <a:cs typeface="Fira Code Light"/>
                <a:sym typeface="Fira Code Light"/>
              </a:rPr>
              <a:t>a</a:t>
            </a:r>
            <a:r>
              <a:rPr lang="vi" sz="1200">
                <a:solidFill>
                  <a:srgbClr val="BBBBBB"/>
                </a:solidFill>
                <a:latin typeface="Fira Code Light"/>
                <a:ea typeface="Fira Code Light"/>
                <a:cs typeface="Fira Code Light"/>
                <a:sym typeface="Fira Code Light"/>
              </a:rPr>
              <a:t> </a:t>
            </a:r>
            <a:r>
              <a:rPr lang="vi" sz="1200">
                <a:solidFill>
                  <a:srgbClr val="859900"/>
                </a:solidFill>
                <a:latin typeface="Fira Code Light"/>
                <a:ea typeface="Fira Code Light"/>
                <a:cs typeface="Fira Code Light"/>
                <a:sym typeface="Fira Code Light"/>
              </a:rPr>
              <a:t>=</a:t>
            </a:r>
            <a:r>
              <a:rPr lang="vi" sz="1200">
                <a:solidFill>
                  <a:srgbClr val="BBBBBB"/>
                </a:solidFill>
                <a:latin typeface="Fira Code Light"/>
                <a:ea typeface="Fira Code Light"/>
                <a:cs typeface="Fira Code Light"/>
                <a:sym typeface="Fira Code Light"/>
              </a:rPr>
              <a:t> </a:t>
            </a:r>
            <a:r>
              <a:rPr lang="vi" sz="1200">
                <a:solidFill>
                  <a:srgbClr val="2AA198"/>
                </a:solidFill>
                <a:latin typeface="Fira Code Light"/>
                <a:ea typeface="Fira Code Light"/>
                <a:cs typeface="Fira Code Light"/>
                <a:sym typeface="Fira Code Light"/>
              </a:rPr>
              <a:t>"😂"</a:t>
            </a:r>
            <a:r>
              <a:rPr lang="vi" sz="1200">
                <a:solidFill>
                  <a:srgbClr val="BBBBBB"/>
                </a:solidFill>
                <a:latin typeface="Fira Code Light"/>
                <a:ea typeface="Fira Code Light"/>
                <a:cs typeface="Fira Code Light"/>
                <a:sym typeface="Fira Code Light"/>
              </a:rPr>
              <a:t>, </a:t>
            </a:r>
            <a:r>
              <a:rPr lang="vi" sz="1200">
                <a:solidFill>
                  <a:srgbClr val="268BD2"/>
                </a:solidFill>
                <a:latin typeface="Fira Code Light"/>
                <a:ea typeface="Fira Code Light"/>
                <a:cs typeface="Fira Code Light"/>
                <a:sym typeface="Fira Code Light"/>
              </a:rPr>
              <a:t>b</a:t>
            </a:r>
            <a:r>
              <a:rPr lang="vi" sz="1200">
                <a:solidFill>
                  <a:srgbClr val="BBBBBB"/>
                </a:solidFill>
                <a:latin typeface="Fira Code Light"/>
                <a:ea typeface="Fira Code Light"/>
                <a:cs typeface="Fira Code Light"/>
                <a:sym typeface="Fira Code Light"/>
              </a:rPr>
              <a:t> </a:t>
            </a:r>
            <a:r>
              <a:rPr lang="vi" sz="1200">
                <a:solidFill>
                  <a:srgbClr val="859900"/>
                </a:solidFill>
                <a:latin typeface="Fira Code Light"/>
                <a:ea typeface="Fira Code Light"/>
                <a:cs typeface="Fira Code Light"/>
                <a:sym typeface="Fira Code Light"/>
              </a:rPr>
              <a:t>=</a:t>
            </a:r>
            <a:r>
              <a:rPr lang="vi" sz="1200">
                <a:solidFill>
                  <a:srgbClr val="BBBBBB"/>
                </a:solidFill>
                <a:latin typeface="Fira Code Light"/>
                <a:ea typeface="Fira Code Light"/>
                <a:cs typeface="Fira Code Light"/>
                <a:sym typeface="Fira Code Light"/>
              </a:rPr>
              <a:t> </a:t>
            </a:r>
            <a:r>
              <a:rPr lang="vi" sz="1200">
                <a:solidFill>
                  <a:srgbClr val="2AA198"/>
                </a:solidFill>
                <a:latin typeface="Fira Code Light"/>
                <a:ea typeface="Fira Code Light"/>
                <a:cs typeface="Fira Code Light"/>
                <a:sym typeface="Fira Code Light"/>
              </a:rPr>
              <a:t>"😴"</a:t>
            </a:r>
            <a:r>
              <a:rPr lang="vi" sz="1200">
                <a:solidFill>
                  <a:srgbClr val="BBBBBB"/>
                </a:solidFill>
                <a:latin typeface="Fira Code Light"/>
                <a:ea typeface="Fira Code Light"/>
                <a:cs typeface="Fira Code Light"/>
                <a:sym typeface="Fira Code Light"/>
              </a:rPr>
              <a:t>;</a:t>
            </a:r>
            <a:endParaRPr sz="1200">
              <a:solidFill>
                <a:srgbClr val="BBBBBB"/>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rPr lang="vi" sz="1200">
                <a:solidFill>
                  <a:srgbClr val="93A1A1"/>
                </a:solidFill>
                <a:latin typeface="Fira Code Light"/>
                <a:ea typeface="Fira Code Light"/>
                <a:cs typeface="Fira Code Light"/>
                <a:sym typeface="Fira Code Light"/>
              </a:rPr>
              <a:t>let</a:t>
            </a:r>
            <a:r>
              <a:rPr lang="vi" sz="1200">
                <a:solidFill>
                  <a:srgbClr val="BBBBBB"/>
                </a:solidFill>
                <a:latin typeface="Fira Code Light"/>
                <a:ea typeface="Fira Code Light"/>
                <a:cs typeface="Fira Code Light"/>
                <a:sym typeface="Fira Code Light"/>
              </a:rPr>
              <a:t> </a:t>
            </a:r>
            <a:r>
              <a:rPr lang="vi" sz="1200">
                <a:solidFill>
                  <a:srgbClr val="268BD2"/>
                </a:solidFill>
                <a:latin typeface="Fira Code Light"/>
                <a:ea typeface="Fira Code Light"/>
                <a:cs typeface="Fira Code Light"/>
                <a:sym typeface="Fira Code Light"/>
              </a:rPr>
              <a:t>c</a:t>
            </a:r>
            <a:r>
              <a:rPr lang="vi" sz="1200">
                <a:solidFill>
                  <a:srgbClr val="BBBBBB"/>
                </a:solidFill>
                <a:latin typeface="Fira Code Light"/>
                <a:ea typeface="Fira Code Light"/>
                <a:cs typeface="Fira Code Light"/>
                <a:sym typeface="Fira Code Light"/>
              </a:rPr>
              <a:t>;</a:t>
            </a:r>
            <a:endParaRPr sz="1200">
              <a:solidFill>
                <a:srgbClr val="BBBBBB"/>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rPr lang="vi" sz="1200">
                <a:solidFill>
                  <a:srgbClr val="268BD2"/>
                </a:solidFill>
                <a:latin typeface="Fira Code Light"/>
                <a:ea typeface="Fira Code Light"/>
                <a:cs typeface="Fira Code Light"/>
                <a:sym typeface="Fira Code Light"/>
              </a:rPr>
              <a:t>alert</a:t>
            </a:r>
            <a:r>
              <a:rPr lang="vi" sz="1200">
                <a:solidFill>
                  <a:srgbClr val="BBBBBB"/>
                </a:solidFill>
                <a:latin typeface="Fira Code Light"/>
                <a:ea typeface="Fira Code Light"/>
                <a:cs typeface="Fira Code Light"/>
                <a:sym typeface="Fira Code Light"/>
              </a:rPr>
              <a:t>(</a:t>
            </a:r>
            <a:r>
              <a:rPr lang="vi" sz="1200">
                <a:solidFill>
                  <a:srgbClr val="268BD2"/>
                </a:solidFill>
                <a:latin typeface="Fira Code Light"/>
                <a:ea typeface="Fira Code Light"/>
                <a:cs typeface="Fira Code Light"/>
                <a:sym typeface="Fira Code Light"/>
              </a:rPr>
              <a:t>name</a:t>
            </a:r>
            <a:r>
              <a:rPr lang="vi" sz="1200">
                <a:solidFill>
                  <a:srgbClr val="BBBBBB"/>
                </a:solidFill>
                <a:latin typeface="Fira Code Light"/>
                <a:ea typeface="Fira Code Light"/>
                <a:cs typeface="Fira Code Light"/>
                <a:sym typeface="Fira Code Light"/>
              </a:rPr>
              <a:t>);  // Ba</a:t>
            </a:r>
            <a:endParaRPr sz="1200">
              <a:solidFill>
                <a:srgbClr val="BBBBBB"/>
              </a:solidFill>
              <a:latin typeface="Fira Code Light"/>
              <a:ea typeface="Fira Code Light"/>
              <a:cs typeface="Fira Code Light"/>
              <a:sym typeface="Fira Code Light"/>
            </a:endParaRPr>
          </a:p>
        </p:txBody>
      </p:sp>
      <p:grpSp>
        <p:nvGrpSpPr>
          <p:cNvPr id="153" name="Google Shape;153;p22"/>
          <p:cNvGrpSpPr/>
          <p:nvPr/>
        </p:nvGrpSpPr>
        <p:grpSpPr>
          <a:xfrm>
            <a:off x="3921250" y="2808125"/>
            <a:ext cx="4495102" cy="1120889"/>
            <a:chOff x="3921250" y="2808125"/>
            <a:chExt cx="4495102" cy="1120889"/>
          </a:xfrm>
        </p:grpSpPr>
        <p:sp>
          <p:nvSpPr>
            <p:cNvPr id="154" name="Google Shape;154;p22"/>
            <p:cNvSpPr/>
            <p:nvPr/>
          </p:nvSpPr>
          <p:spPr>
            <a:xfrm>
              <a:off x="4563384" y="3181670"/>
              <a:ext cx="642300" cy="3738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300">
                  <a:solidFill>
                    <a:schemeClr val="accent1"/>
                  </a:solidFill>
                  <a:latin typeface="Fira Code"/>
                  <a:ea typeface="Fira Code"/>
                  <a:cs typeface="Fira Code"/>
                  <a:sym typeface="Fira Code"/>
                </a:rPr>
                <a:t>Ba</a:t>
              </a:r>
              <a:endParaRPr sz="1300">
                <a:solidFill>
                  <a:schemeClr val="accent1"/>
                </a:solidFill>
                <a:latin typeface="Fira Code"/>
                <a:ea typeface="Fira Code"/>
                <a:cs typeface="Fira Code"/>
                <a:sym typeface="Fira Code"/>
              </a:endParaRPr>
            </a:p>
          </p:txBody>
        </p:sp>
        <p:sp>
          <p:nvSpPr>
            <p:cNvPr id="155" name="Google Shape;155;p22"/>
            <p:cNvSpPr/>
            <p:nvPr/>
          </p:nvSpPr>
          <p:spPr>
            <a:xfrm>
              <a:off x="5205517" y="3181670"/>
              <a:ext cx="642300" cy="3738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a:solidFill>
                    <a:schemeClr val="accent1"/>
                  </a:solidFill>
                  <a:latin typeface="Fira Code"/>
                  <a:ea typeface="Fira Code"/>
                  <a:cs typeface="Fira Code"/>
                  <a:sym typeface="Fira Code"/>
                </a:rPr>
                <a:t>28</a:t>
              </a:r>
              <a:endParaRPr>
                <a:solidFill>
                  <a:schemeClr val="accent1"/>
                </a:solidFill>
                <a:latin typeface="Fira Code"/>
                <a:ea typeface="Fira Code"/>
                <a:cs typeface="Fira Code"/>
                <a:sym typeface="Fira Code"/>
              </a:endParaRPr>
            </a:p>
          </p:txBody>
        </p:sp>
        <p:sp>
          <p:nvSpPr>
            <p:cNvPr id="156" name="Google Shape;156;p22"/>
            <p:cNvSpPr/>
            <p:nvPr/>
          </p:nvSpPr>
          <p:spPr>
            <a:xfrm>
              <a:off x="5847651" y="3181670"/>
              <a:ext cx="642300" cy="3738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a:solidFill>
                    <a:schemeClr val="accent1"/>
                  </a:solidFill>
                  <a:latin typeface="Fira Code"/>
                  <a:ea typeface="Fira Code"/>
                  <a:cs typeface="Fira Code"/>
                  <a:sym typeface="Fira Code"/>
                </a:rPr>
                <a:t>Ba</a:t>
              </a:r>
              <a:endParaRPr>
                <a:solidFill>
                  <a:schemeClr val="accent1"/>
                </a:solidFill>
                <a:latin typeface="Fira Code"/>
                <a:ea typeface="Fira Code"/>
                <a:cs typeface="Fira Code"/>
                <a:sym typeface="Fira Code"/>
              </a:endParaRPr>
            </a:p>
          </p:txBody>
        </p:sp>
        <p:sp>
          <p:nvSpPr>
            <p:cNvPr id="157" name="Google Shape;157;p22"/>
            <p:cNvSpPr/>
            <p:nvPr/>
          </p:nvSpPr>
          <p:spPr>
            <a:xfrm>
              <a:off x="6489784" y="3181670"/>
              <a:ext cx="642300" cy="3738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58" name="Google Shape;158;p22"/>
            <p:cNvSpPr/>
            <p:nvPr/>
          </p:nvSpPr>
          <p:spPr>
            <a:xfrm>
              <a:off x="7131918" y="3181670"/>
              <a:ext cx="642300" cy="3738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59" name="Google Shape;159;p22"/>
            <p:cNvSpPr/>
            <p:nvPr/>
          </p:nvSpPr>
          <p:spPr>
            <a:xfrm>
              <a:off x="7774052" y="3181670"/>
              <a:ext cx="642300" cy="3738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60" name="Google Shape;160;p22"/>
            <p:cNvSpPr/>
            <p:nvPr/>
          </p:nvSpPr>
          <p:spPr>
            <a:xfrm>
              <a:off x="4563384" y="3555214"/>
              <a:ext cx="642300" cy="37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Fira Code"/>
                  <a:ea typeface="Fira Code"/>
                  <a:cs typeface="Fira Code"/>
                  <a:sym typeface="Fira Code"/>
                </a:rPr>
                <a:t>0x001</a:t>
              </a:r>
              <a:endParaRPr sz="1200">
                <a:solidFill>
                  <a:schemeClr val="accent1"/>
                </a:solidFill>
                <a:latin typeface="Fira Code"/>
                <a:ea typeface="Fira Code"/>
                <a:cs typeface="Fira Code"/>
                <a:sym typeface="Fira Code"/>
              </a:endParaRPr>
            </a:p>
          </p:txBody>
        </p:sp>
        <p:sp>
          <p:nvSpPr>
            <p:cNvPr id="161" name="Google Shape;161;p22"/>
            <p:cNvSpPr/>
            <p:nvPr/>
          </p:nvSpPr>
          <p:spPr>
            <a:xfrm>
              <a:off x="4563384" y="2808126"/>
              <a:ext cx="642300" cy="37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300">
                  <a:solidFill>
                    <a:schemeClr val="accent1"/>
                  </a:solidFill>
                  <a:latin typeface="Fira Code"/>
                  <a:ea typeface="Fira Code"/>
                  <a:cs typeface="Fira Code"/>
                  <a:sym typeface="Fira Code"/>
                </a:rPr>
                <a:t>name</a:t>
              </a:r>
              <a:endParaRPr sz="1300">
                <a:solidFill>
                  <a:schemeClr val="accent1"/>
                </a:solidFill>
                <a:latin typeface="Fira Code"/>
                <a:ea typeface="Fira Code"/>
                <a:cs typeface="Fira Code"/>
                <a:sym typeface="Fira Code"/>
              </a:endParaRPr>
            </a:p>
          </p:txBody>
        </p:sp>
        <p:sp>
          <p:nvSpPr>
            <p:cNvPr id="162" name="Google Shape;162;p22"/>
            <p:cNvSpPr/>
            <p:nvPr/>
          </p:nvSpPr>
          <p:spPr>
            <a:xfrm>
              <a:off x="3921250" y="3181670"/>
              <a:ext cx="642300" cy="37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300">
                  <a:solidFill>
                    <a:schemeClr val="accent1"/>
                  </a:solidFill>
                  <a:latin typeface="Fira Code"/>
                  <a:ea typeface="Fira Code"/>
                  <a:cs typeface="Fira Code"/>
                  <a:sym typeface="Fira Code"/>
                </a:rPr>
                <a:t>RAM</a:t>
              </a:r>
              <a:endParaRPr sz="1300">
                <a:solidFill>
                  <a:schemeClr val="accent1"/>
                </a:solidFill>
                <a:latin typeface="Fira Code"/>
                <a:ea typeface="Fira Code"/>
                <a:cs typeface="Fira Code"/>
                <a:sym typeface="Fira Code"/>
              </a:endParaRPr>
            </a:p>
          </p:txBody>
        </p:sp>
        <p:sp>
          <p:nvSpPr>
            <p:cNvPr id="163" name="Google Shape;163;p22"/>
            <p:cNvSpPr/>
            <p:nvPr/>
          </p:nvSpPr>
          <p:spPr>
            <a:xfrm>
              <a:off x="5205517" y="2808126"/>
              <a:ext cx="642300" cy="37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300">
                  <a:solidFill>
                    <a:schemeClr val="accent1"/>
                  </a:solidFill>
                  <a:latin typeface="Fira Code"/>
                  <a:ea typeface="Fira Code"/>
                  <a:cs typeface="Fira Code"/>
                  <a:sym typeface="Fira Code"/>
                </a:rPr>
                <a:t>age</a:t>
              </a:r>
              <a:endParaRPr sz="1300">
                <a:solidFill>
                  <a:schemeClr val="accent1"/>
                </a:solidFill>
                <a:latin typeface="Fira Code"/>
                <a:ea typeface="Fira Code"/>
                <a:cs typeface="Fira Code"/>
                <a:sym typeface="Fira Code"/>
              </a:endParaRPr>
            </a:p>
          </p:txBody>
        </p:sp>
        <p:sp>
          <p:nvSpPr>
            <p:cNvPr id="164" name="Google Shape;164;p22"/>
            <p:cNvSpPr/>
            <p:nvPr/>
          </p:nvSpPr>
          <p:spPr>
            <a:xfrm>
              <a:off x="5205517" y="3555214"/>
              <a:ext cx="642300" cy="37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Fira Code"/>
                  <a:ea typeface="Fira Code"/>
                  <a:cs typeface="Fira Code"/>
                  <a:sym typeface="Fira Code"/>
                </a:rPr>
                <a:t>0x002</a:t>
              </a:r>
              <a:endParaRPr sz="1200">
                <a:solidFill>
                  <a:schemeClr val="accent1"/>
                </a:solidFill>
                <a:latin typeface="Fira Code"/>
                <a:ea typeface="Fira Code"/>
                <a:cs typeface="Fira Code"/>
                <a:sym typeface="Fira Code"/>
              </a:endParaRPr>
            </a:p>
          </p:txBody>
        </p:sp>
        <p:sp>
          <p:nvSpPr>
            <p:cNvPr id="165" name="Google Shape;165;p22"/>
            <p:cNvSpPr/>
            <p:nvPr/>
          </p:nvSpPr>
          <p:spPr>
            <a:xfrm>
              <a:off x="5607075" y="2808125"/>
              <a:ext cx="1134000" cy="37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Fira Code"/>
                  <a:ea typeface="Fira Code"/>
                  <a:cs typeface="Fira Code"/>
                  <a:sym typeface="Fira Code"/>
                </a:rPr>
                <a:t>HANDSOME</a:t>
              </a:r>
              <a:endParaRPr sz="1200">
                <a:solidFill>
                  <a:schemeClr val="accent1"/>
                </a:solidFill>
                <a:latin typeface="Fira Code"/>
                <a:ea typeface="Fira Code"/>
                <a:cs typeface="Fira Code"/>
                <a:sym typeface="Fira Code"/>
              </a:endParaRPr>
            </a:p>
          </p:txBody>
        </p:sp>
        <p:sp>
          <p:nvSpPr>
            <p:cNvPr id="166" name="Google Shape;166;p22"/>
            <p:cNvSpPr/>
            <p:nvPr/>
          </p:nvSpPr>
          <p:spPr>
            <a:xfrm>
              <a:off x="5847651" y="3555214"/>
              <a:ext cx="642300" cy="37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Fira Code"/>
                  <a:ea typeface="Fira Code"/>
                  <a:cs typeface="Fira Code"/>
                  <a:sym typeface="Fira Code"/>
                </a:rPr>
                <a:t>0x003</a:t>
              </a:r>
              <a:endParaRPr sz="1200">
                <a:solidFill>
                  <a:schemeClr val="accent1"/>
                </a:solidFill>
                <a:latin typeface="Fira Code"/>
                <a:ea typeface="Fira Code"/>
                <a:cs typeface="Fira Code"/>
                <a:sym typeface="Fira Code"/>
              </a:endParaRPr>
            </a:p>
          </p:txBody>
        </p:sp>
      </p:gr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112"/>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Exercise</a:t>
            </a:r>
            <a:endParaRPr/>
          </a:p>
        </p:txBody>
      </p:sp>
      <p:sp>
        <p:nvSpPr>
          <p:cNvPr id="958" name="Google Shape;958;p112"/>
          <p:cNvSpPr txBox="1"/>
          <p:nvPr>
            <p:ph idx="1" type="body"/>
          </p:nvPr>
        </p:nvSpPr>
        <p:spPr>
          <a:xfrm>
            <a:off x="729450" y="1312325"/>
            <a:ext cx="7688700" cy="3584100"/>
          </a:xfrm>
          <a:prstGeom prst="rect">
            <a:avLst/>
          </a:prstGeom>
        </p:spPr>
        <p:txBody>
          <a:bodyPr anchorCtr="0" anchor="t" bIns="91425" lIns="91425" spcFirstLastPara="1" rIns="91425" wrap="square" tIns="91425">
            <a:noAutofit/>
          </a:bodyPr>
          <a:lstStyle/>
          <a:p>
            <a:pPr indent="-311150" lvl="0" marL="457200" rtl="0" algn="l">
              <a:spcBef>
                <a:spcPts val="1000"/>
              </a:spcBef>
              <a:spcAft>
                <a:spcPts val="0"/>
              </a:spcAft>
              <a:buClr>
                <a:srgbClr val="233A44"/>
              </a:buClr>
              <a:buSzPts val="1300"/>
              <a:buFont typeface="Lora"/>
              <a:buAutoNum type="arabicPeriod"/>
            </a:pPr>
            <a:r>
              <a:rPr lang="vi">
                <a:solidFill>
                  <a:srgbClr val="233A44"/>
                </a:solidFill>
                <a:latin typeface="Lora"/>
                <a:ea typeface="Lora"/>
                <a:cs typeface="Lora"/>
                <a:sym typeface="Lora"/>
              </a:rPr>
              <a:t>Tạo một object user chứa các thông tin name, age, …</a:t>
            </a:r>
            <a:endParaRPr>
              <a:solidFill>
                <a:srgbClr val="233A44"/>
              </a:solidFill>
              <a:latin typeface="Lora"/>
              <a:ea typeface="Lora"/>
              <a:cs typeface="Lora"/>
              <a:sym typeface="Lora"/>
            </a:endParaRPr>
          </a:p>
          <a:p>
            <a:pPr indent="-311150" lvl="0" marL="457200" rtl="0" algn="l">
              <a:spcBef>
                <a:spcPts val="0"/>
              </a:spcBef>
              <a:spcAft>
                <a:spcPts val="0"/>
              </a:spcAft>
              <a:buClr>
                <a:srgbClr val="233A44"/>
              </a:buClr>
              <a:buSzPts val="1300"/>
              <a:buFont typeface="Lora"/>
              <a:buAutoNum type="arabicPeriod"/>
            </a:pPr>
            <a:r>
              <a:rPr lang="vi">
                <a:solidFill>
                  <a:srgbClr val="233A44"/>
                </a:solidFill>
                <a:latin typeface="Lora"/>
                <a:ea typeface="Lora"/>
                <a:cs typeface="Lora"/>
                <a:sym typeface="Lora"/>
              </a:rPr>
              <a:t>Thêm một phương thức hi() cho user, in ra câu chào dạng “Hello, my name is …”</a:t>
            </a:r>
            <a:endParaRPr>
              <a:solidFill>
                <a:srgbClr val="233A44"/>
              </a:solidFill>
              <a:latin typeface="Lora"/>
              <a:ea typeface="Lora"/>
              <a:cs typeface="Lora"/>
              <a:sym typeface="Lora"/>
            </a:endParaRPr>
          </a:p>
          <a:p>
            <a:pPr indent="-311150" lvl="0" marL="457200" rtl="0" algn="l">
              <a:spcBef>
                <a:spcPts val="0"/>
              </a:spcBef>
              <a:spcAft>
                <a:spcPts val="0"/>
              </a:spcAft>
              <a:buClr>
                <a:srgbClr val="233A44"/>
              </a:buClr>
              <a:buSzPts val="1300"/>
              <a:buFont typeface="Lora"/>
              <a:buAutoNum type="arabicPeriod"/>
            </a:pPr>
            <a:r>
              <a:rPr lang="vi">
                <a:solidFill>
                  <a:srgbClr val="233A44"/>
                </a:solidFill>
                <a:latin typeface="Lora"/>
                <a:ea typeface="Lora"/>
                <a:cs typeface="Lora"/>
                <a:sym typeface="Lora"/>
              </a:rPr>
              <a:t>Thêm phương thức getKeys() in ra toàn bộ key của user, sử dụng for in</a:t>
            </a:r>
            <a:endParaRPr>
              <a:solidFill>
                <a:srgbClr val="233A44"/>
              </a:solidFill>
              <a:latin typeface="Lora"/>
              <a:ea typeface="Lora"/>
              <a:cs typeface="Lora"/>
              <a:sym typeface="Lora"/>
            </a:endParaRPr>
          </a:p>
          <a:p>
            <a:pPr indent="-311150" lvl="0" marL="457200" rtl="0" algn="l">
              <a:spcBef>
                <a:spcPts val="0"/>
              </a:spcBef>
              <a:spcAft>
                <a:spcPts val="0"/>
              </a:spcAft>
              <a:buClr>
                <a:srgbClr val="233A44"/>
              </a:buClr>
              <a:buSzPts val="1300"/>
              <a:buFont typeface="Lora"/>
              <a:buAutoNum type="arabicPeriod"/>
            </a:pPr>
            <a:r>
              <a:rPr lang="vi">
                <a:solidFill>
                  <a:srgbClr val="233A44"/>
                </a:solidFill>
                <a:latin typeface="Lora"/>
                <a:ea typeface="Lora"/>
                <a:cs typeface="Lora"/>
                <a:sym typeface="Lora"/>
              </a:rPr>
              <a:t>Thêm phương thức getValues() in ra toàn bộ value của user, sử dụng</a:t>
            </a:r>
            <a:r>
              <a:rPr b="1" lang="vi">
                <a:solidFill>
                  <a:srgbClr val="233A44"/>
                </a:solidFill>
                <a:latin typeface="Lora"/>
                <a:ea typeface="Lora"/>
                <a:cs typeface="Lora"/>
                <a:sym typeface="Lora"/>
              </a:rPr>
              <a:t> for in</a:t>
            </a:r>
            <a:endParaRPr b="1">
              <a:solidFill>
                <a:srgbClr val="233A44"/>
              </a:solidFill>
              <a:latin typeface="Lora"/>
              <a:ea typeface="Lora"/>
              <a:cs typeface="Lora"/>
              <a:sym typeface="Lora"/>
            </a:endParaRPr>
          </a:p>
          <a:p>
            <a:pPr indent="0" lvl="0" marL="0" rtl="0" algn="l">
              <a:spcBef>
                <a:spcPts val="1600"/>
              </a:spcBef>
              <a:spcAft>
                <a:spcPts val="0"/>
              </a:spcAft>
              <a:buNone/>
            </a:pPr>
            <a:r>
              <a:t/>
            </a:r>
            <a:endParaRPr>
              <a:solidFill>
                <a:srgbClr val="233A44"/>
              </a:solidFill>
              <a:latin typeface="Lora"/>
              <a:ea typeface="Lora"/>
              <a:cs typeface="Lora"/>
              <a:sym typeface="Lora"/>
            </a:endParaRPr>
          </a:p>
          <a:p>
            <a:pPr indent="0" lvl="0" marL="0" rtl="0" algn="l">
              <a:spcBef>
                <a:spcPts val="1600"/>
              </a:spcBef>
              <a:spcAft>
                <a:spcPts val="1600"/>
              </a:spcAft>
              <a:buNone/>
            </a:pPr>
            <a:r>
              <a:rPr lang="vi">
                <a:solidFill>
                  <a:srgbClr val="233A44"/>
                </a:solidFill>
                <a:latin typeface="Lora"/>
                <a:ea typeface="Lora"/>
                <a:cs typeface="Lora"/>
                <a:sym typeface="Lora"/>
              </a:rPr>
              <a:t>💡 JavaScript cung cấp sẵn một số phương thức như Object.keys(obj), Object.values(obj), và Object.entries(obj) để lấy ra key và value của </a:t>
            </a:r>
            <a:r>
              <a:rPr b="1" lang="vi">
                <a:solidFill>
                  <a:srgbClr val="233A44"/>
                </a:solidFill>
                <a:latin typeface="Lora"/>
                <a:ea typeface="Lora"/>
                <a:cs typeface="Lora"/>
                <a:sym typeface="Lora"/>
              </a:rPr>
              <a:t>obj</a:t>
            </a:r>
            <a:endParaRPr>
              <a:solidFill>
                <a:srgbClr val="233A44"/>
              </a:solidFill>
              <a:latin typeface="Lora"/>
              <a:ea typeface="Lora"/>
              <a:cs typeface="Lora"/>
              <a:sym typeface="Lora"/>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113"/>
          <p:cNvSpPr txBox="1"/>
          <p:nvPr>
            <p:ph idx="1" type="body"/>
          </p:nvPr>
        </p:nvSpPr>
        <p:spPr>
          <a:xfrm>
            <a:off x="729450" y="1312325"/>
            <a:ext cx="7686900" cy="3584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b="1" lang="vi">
                <a:latin typeface="Lora"/>
                <a:ea typeface="Lora"/>
                <a:cs typeface="Lora"/>
                <a:sym typeface="Lora"/>
              </a:rPr>
              <a:t>Arrow function</a:t>
            </a:r>
            <a:r>
              <a:rPr lang="vi">
                <a:latin typeface="Lora"/>
                <a:ea typeface="Lora"/>
                <a:cs typeface="Lora"/>
                <a:sym typeface="Lora"/>
              </a:rPr>
              <a:t> </a:t>
            </a:r>
            <a:r>
              <a:rPr i="1" lang="vi">
                <a:latin typeface="Lora"/>
                <a:ea typeface="Lora"/>
                <a:cs typeface="Lora"/>
                <a:sym typeface="Lora"/>
              </a:rPr>
              <a:t>không tồn tại biến - từ khóa - toán tử</a:t>
            </a:r>
            <a:r>
              <a:rPr b="1" i="1" lang="vi">
                <a:latin typeface="Lora"/>
                <a:ea typeface="Lora"/>
                <a:cs typeface="Lora"/>
                <a:sym typeface="Lora"/>
              </a:rPr>
              <a:t> </a:t>
            </a:r>
            <a:r>
              <a:rPr b="1" lang="vi">
                <a:latin typeface="Lora"/>
                <a:ea typeface="Lora"/>
                <a:cs typeface="Lora"/>
                <a:sym typeface="Lora"/>
              </a:rPr>
              <a:t>this</a:t>
            </a:r>
            <a:r>
              <a:rPr lang="vi">
                <a:latin typeface="Lora"/>
                <a:ea typeface="Lora"/>
                <a:cs typeface="Lora"/>
                <a:sym typeface="Lora"/>
              </a:rPr>
              <a:t>, nó tham chiếu tới </a:t>
            </a:r>
            <a:r>
              <a:rPr b="1" lang="vi">
                <a:latin typeface="Lora"/>
                <a:ea typeface="Lora"/>
                <a:cs typeface="Lora"/>
                <a:sym typeface="Lora"/>
              </a:rPr>
              <a:t>this</a:t>
            </a:r>
            <a:r>
              <a:rPr lang="vi">
                <a:latin typeface="Lora"/>
                <a:ea typeface="Lora"/>
                <a:cs typeface="Lora"/>
                <a:sym typeface="Lora"/>
              </a:rPr>
              <a:t> bên ngoài như một biến thông thường</a:t>
            </a:r>
            <a:endParaRPr>
              <a:latin typeface="Lora"/>
              <a:ea typeface="Lora"/>
              <a:cs typeface="Lora"/>
              <a:sym typeface="Lora"/>
            </a:endParaRPr>
          </a:p>
          <a:p>
            <a:pPr indent="0" lvl="0" marL="0" rtl="0" algn="l">
              <a:spcBef>
                <a:spcPts val="1600"/>
              </a:spcBef>
              <a:spcAft>
                <a:spcPts val="0"/>
              </a:spcAft>
              <a:buNone/>
            </a:pPr>
            <a:r>
              <a:t/>
            </a:r>
            <a:endParaRPr>
              <a:latin typeface="Lora"/>
              <a:ea typeface="Lora"/>
              <a:cs typeface="Lora"/>
              <a:sym typeface="Lora"/>
            </a:endParaRPr>
          </a:p>
          <a:p>
            <a:pPr indent="0" lvl="0" marL="0" rtl="0" algn="l">
              <a:spcBef>
                <a:spcPts val="1600"/>
              </a:spcBef>
              <a:spcAft>
                <a:spcPts val="0"/>
              </a:spcAft>
              <a:buNone/>
            </a:pPr>
            <a:r>
              <a:t/>
            </a:r>
            <a:endParaRPr>
              <a:latin typeface="Lora"/>
              <a:ea typeface="Lora"/>
              <a:cs typeface="Lora"/>
              <a:sym typeface="Lora"/>
            </a:endParaRPr>
          </a:p>
          <a:p>
            <a:pPr indent="0" lvl="0" marL="0" rtl="0" algn="l">
              <a:spcBef>
                <a:spcPts val="1600"/>
              </a:spcBef>
              <a:spcAft>
                <a:spcPts val="0"/>
              </a:spcAft>
              <a:buNone/>
            </a:pPr>
            <a:r>
              <a:t/>
            </a:r>
            <a:endParaRPr>
              <a:latin typeface="Lora"/>
              <a:ea typeface="Lora"/>
              <a:cs typeface="Lora"/>
              <a:sym typeface="Lora"/>
            </a:endParaRPr>
          </a:p>
          <a:p>
            <a:pPr indent="0" lvl="0" marL="0" rtl="0" algn="l">
              <a:spcBef>
                <a:spcPts val="1600"/>
              </a:spcBef>
              <a:spcAft>
                <a:spcPts val="0"/>
              </a:spcAft>
              <a:buNone/>
            </a:pPr>
            <a:r>
              <a:t/>
            </a:r>
            <a:endParaRPr>
              <a:latin typeface="Lora"/>
              <a:ea typeface="Lora"/>
              <a:cs typeface="Lora"/>
              <a:sym typeface="Lora"/>
            </a:endParaRPr>
          </a:p>
          <a:p>
            <a:pPr indent="0" lvl="0" marL="0" rtl="0" algn="l">
              <a:spcBef>
                <a:spcPts val="1600"/>
              </a:spcBef>
              <a:spcAft>
                <a:spcPts val="0"/>
              </a:spcAft>
              <a:buNone/>
            </a:pPr>
            <a:r>
              <a:t/>
            </a:r>
            <a:endParaRPr>
              <a:latin typeface="Lora"/>
              <a:ea typeface="Lora"/>
              <a:cs typeface="Lora"/>
              <a:sym typeface="Lora"/>
            </a:endParaRPr>
          </a:p>
          <a:p>
            <a:pPr indent="0" lvl="0" marL="0" rtl="0" algn="l">
              <a:spcBef>
                <a:spcPts val="1600"/>
              </a:spcBef>
              <a:spcAft>
                <a:spcPts val="0"/>
              </a:spcAft>
              <a:buNone/>
            </a:pPr>
            <a:r>
              <a:rPr lang="vi">
                <a:latin typeface="Lora"/>
                <a:ea typeface="Lora"/>
                <a:cs typeface="Lora"/>
                <a:sym typeface="Lora"/>
              </a:rPr>
              <a:t>❓ Giá trị của </a:t>
            </a:r>
            <a:r>
              <a:rPr b="1" lang="vi">
                <a:latin typeface="Lora"/>
                <a:ea typeface="Lora"/>
                <a:cs typeface="Lora"/>
                <a:sym typeface="Lora"/>
              </a:rPr>
              <a:t>this</a:t>
            </a:r>
            <a:r>
              <a:rPr lang="vi">
                <a:latin typeface="Lora"/>
                <a:ea typeface="Lora"/>
                <a:cs typeface="Lora"/>
                <a:sym typeface="Lora"/>
              </a:rPr>
              <a:t> khi một phương thức được gọi mà không phải bởi object??? </a:t>
            </a:r>
            <a:r>
              <a:rPr b="1" lang="vi">
                <a:latin typeface="Lora"/>
                <a:ea typeface="Lora"/>
                <a:cs typeface="Lora"/>
                <a:sym typeface="Lora"/>
              </a:rPr>
              <a:t>globalThis</a:t>
            </a:r>
            <a:endParaRPr>
              <a:latin typeface="Lora"/>
              <a:ea typeface="Lora"/>
              <a:cs typeface="Lora"/>
              <a:sym typeface="Lora"/>
            </a:endParaRPr>
          </a:p>
          <a:p>
            <a:pPr indent="0" lvl="0" marL="0" rtl="0" algn="l">
              <a:spcBef>
                <a:spcPts val="1600"/>
              </a:spcBef>
              <a:spcAft>
                <a:spcPts val="0"/>
              </a:spcAft>
              <a:buNone/>
            </a:pPr>
            <a:r>
              <a:t/>
            </a:r>
            <a:endParaRPr>
              <a:latin typeface="Lora"/>
              <a:ea typeface="Lora"/>
              <a:cs typeface="Lora"/>
              <a:sym typeface="Lora"/>
            </a:endParaRPr>
          </a:p>
          <a:p>
            <a:pPr indent="0" lvl="0" marL="0" rtl="0" algn="l">
              <a:spcBef>
                <a:spcPts val="1600"/>
              </a:spcBef>
              <a:spcAft>
                <a:spcPts val="1600"/>
              </a:spcAft>
              <a:buNone/>
            </a:pPr>
            <a:r>
              <a:t/>
            </a:r>
            <a:endParaRPr>
              <a:latin typeface="Lora"/>
              <a:ea typeface="Lora"/>
              <a:cs typeface="Lora"/>
              <a:sym typeface="Lora"/>
            </a:endParaRPr>
          </a:p>
        </p:txBody>
      </p:sp>
      <p:sp>
        <p:nvSpPr>
          <p:cNvPr id="964" name="Google Shape;964;p113"/>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this</a:t>
            </a:r>
            <a:endParaRPr/>
          </a:p>
        </p:txBody>
      </p:sp>
      <p:sp>
        <p:nvSpPr>
          <p:cNvPr id="965" name="Google Shape;965;p113"/>
          <p:cNvSpPr txBox="1"/>
          <p:nvPr/>
        </p:nvSpPr>
        <p:spPr>
          <a:xfrm>
            <a:off x="729450" y="2037850"/>
            <a:ext cx="3597000" cy="22401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ba</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name</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"Ba"</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hi</a:t>
            </a:r>
            <a:r>
              <a:rPr lang="vi" sz="1200">
                <a:solidFill>
                  <a:srgbClr val="BBBBBB"/>
                </a:solidFill>
                <a:latin typeface="Fira Code"/>
                <a:ea typeface="Fira Code"/>
                <a:cs typeface="Fira Code"/>
                <a:sym typeface="Fira Code"/>
              </a:rPr>
              <a:t>: () </a:t>
            </a:r>
            <a:r>
              <a:rPr lang="vi" sz="1200">
                <a:solidFill>
                  <a:srgbClr val="93A1A1"/>
                </a:solidFill>
                <a:latin typeface="Fira Code"/>
                <a:ea typeface="Fira Code"/>
                <a:cs typeface="Fira Code"/>
                <a:sym typeface="Fira Code"/>
              </a:rPr>
              <a:t>=&gt;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console</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log</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this</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name</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ba</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hi</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undefined</a:t>
            </a:r>
            <a:endParaRPr i="1" sz="1200">
              <a:solidFill>
                <a:srgbClr val="657B83"/>
              </a:solidFill>
              <a:latin typeface="Fira Code"/>
              <a:ea typeface="Fira Code"/>
              <a:cs typeface="Fira Code"/>
              <a:sym typeface="Fira Code"/>
            </a:endParaRPr>
          </a:p>
        </p:txBody>
      </p:sp>
      <p:sp>
        <p:nvSpPr>
          <p:cNvPr id="966" name="Google Shape;966;p113"/>
          <p:cNvSpPr txBox="1"/>
          <p:nvPr/>
        </p:nvSpPr>
        <p:spPr>
          <a:xfrm>
            <a:off x="4443100" y="1896550"/>
            <a:ext cx="4282500" cy="23814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beo</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name</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"Béo"</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hi</a:t>
            </a:r>
            <a:r>
              <a:rPr lang="vi" sz="1200">
                <a:solidFill>
                  <a:srgbClr val="BBBBBB"/>
                </a:solidFill>
                <a:latin typeface="Fira Code"/>
                <a:ea typeface="Fira Code"/>
                <a:cs typeface="Fira Code"/>
                <a:sym typeface="Fira Code"/>
              </a:rPr>
              <a:t>() {  </a:t>
            </a:r>
            <a:r>
              <a:rPr i="1" lang="vi" sz="1200">
                <a:solidFill>
                  <a:srgbClr val="657B83"/>
                </a:solidFill>
                <a:latin typeface="Fira Code"/>
                <a:ea typeface="Fira Code"/>
                <a:cs typeface="Fira Code"/>
                <a:sym typeface="Fira Code"/>
              </a:rPr>
              <a:t>// có “this”</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i="1" lang="vi" sz="1200">
                <a:solidFill>
                  <a:srgbClr val="657B83"/>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arrow function</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return</a:t>
            </a:r>
            <a:r>
              <a:rPr lang="vi" sz="1200">
                <a:solidFill>
                  <a:srgbClr val="BBBBBB"/>
                </a:solidFill>
                <a:latin typeface="Fira Code"/>
                <a:ea typeface="Fira Code"/>
                <a:cs typeface="Fira Code"/>
                <a:sym typeface="Fira Code"/>
              </a:rPr>
              <a:t> () </a:t>
            </a:r>
            <a:r>
              <a:rPr lang="vi" sz="1200">
                <a:solidFill>
                  <a:srgbClr val="93A1A1"/>
                </a:solidFill>
                <a:latin typeface="Fira Code"/>
                <a:ea typeface="Fira Code"/>
                <a:cs typeface="Fira Code"/>
                <a:sym typeface="Fira Code"/>
              </a:rPr>
              <a:t>=&gt;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console</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log</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this</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name</a:t>
            </a:r>
            <a:r>
              <a:rPr lang="vi" sz="1200">
                <a:solidFill>
                  <a:srgbClr val="BBBBBB"/>
                </a:solidFill>
                <a:latin typeface="Fira Code"/>
                <a:ea typeface="Fira Code"/>
                <a:cs typeface="Fira Code"/>
                <a:sym typeface="Fira Code"/>
              </a:rPr>
              <a:t>); </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beo</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hi</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"Béo"</a:t>
            </a:r>
            <a:endParaRPr i="1" sz="1200">
              <a:solidFill>
                <a:srgbClr val="657B83"/>
              </a:solidFill>
              <a:latin typeface="Fira Code"/>
              <a:ea typeface="Fira Code"/>
              <a:cs typeface="Fira Code"/>
              <a:sym typeface="Fira Code"/>
            </a:endParaRPr>
          </a:p>
        </p:txBody>
      </p:sp>
      <p:sp>
        <p:nvSpPr>
          <p:cNvPr id="967" name="Google Shape;967;p113"/>
          <p:cNvSpPr/>
          <p:nvPr/>
        </p:nvSpPr>
        <p:spPr>
          <a:xfrm>
            <a:off x="4392025" y="3914950"/>
            <a:ext cx="440100" cy="272100"/>
          </a:xfrm>
          <a:prstGeom prst="rect">
            <a:avLst/>
          </a:prstGeom>
          <a:no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13"/>
          <p:cNvSpPr/>
          <p:nvPr/>
        </p:nvSpPr>
        <p:spPr>
          <a:xfrm>
            <a:off x="4934150" y="2951200"/>
            <a:ext cx="3689400" cy="272100"/>
          </a:xfrm>
          <a:prstGeom prst="rect">
            <a:avLst/>
          </a:prstGeom>
          <a:no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9" name="Google Shape;969;p113"/>
          <p:cNvCxnSpPr/>
          <p:nvPr/>
        </p:nvCxnSpPr>
        <p:spPr>
          <a:xfrm rot="10800000">
            <a:off x="6763050" y="2648475"/>
            <a:ext cx="861000" cy="306300"/>
          </a:xfrm>
          <a:prstGeom prst="straightConnector1">
            <a:avLst/>
          </a:prstGeom>
          <a:noFill/>
          <a:ln cap="flat" cmpd="sng" w="9525">
            <a:solidFill>
              <a:schemeClr val="accent1"/>
            </a:solidFill>
            <a:prstDash val="dash"/>
            <a:round/>
            <a:headEnd len="med" w="med" type="none"/>
            <a:tailEnd len="med" w="med" type="triangle"/>
          </a:ln>
        </p:spPr>
      </p:cxn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14"/>
          <p:cNvSpPr txBox="1"/>
          <p:nvPr>
            <p:ph idx="1" type="body"/>
          </p:nvPr>
        </p:nvSpPr>
        <p:spPr>
          <a:xfrm>
            <a:off x="729450" y="1312325"/>
            <a:ext cx="7686900" cy="3584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vi">
                <a:latin typeface="Lora"/>
                <a:ea typeface="Lora"/>
                <a:cs typeface="Lora"/>
                <a:sym typeface="Lora"/>
              </a:rPr>
              <a:t>Cú pháp </a:t>
            </a:r>
            <a:r>
              <a:rPr b="1" lang="vi">
                <a:latin typeface="Lora"/>
                <a:ea typeface="Lora"/>
                <a:cs typeface="Lora"/>
                <a:sym typeface="Lora"/>
              </a:rPr>
              <a:t>hàm khởi tạo</a:t>
            </a:r>
            <a:r>
              <a:rPr lang="vi">
                <a:latin typeface="Lora"/>
                <a:ea typeface="Lora"/>
                <a:cs typeface="Lora"/>
                <a:sym typeface="Lora"/>
              </a:rPr>
              <a:t> cho phép tạo ra nhiều đối tượng dựa trên một “bản mẫu” với danh sách properties và methods được xác định trước</a:t>
            </a:r>
            <a:endParaRPr>
              <a:latin typeface="Lora"/>
              <a:ea typeface="Lora"/>
              <a:cs typeface="Lora"/>
              <a:sym typeface="Lora"/>
            </a:endParaRPr>
          </a:p>
          <a:p>
            <a:pPr indent="0" lvl="0" marL="0" rtl="0" algn="l">
              <a:spcBef>
                <a:spcPts val="1600"/>
              </a:spcBef>
              <a:spcAft>
                <a:spcPts val="0"/>
              </a:spcAft>
              <a:buNone/>
            </a:pPr>
            <a:r>
              <a:t/>
            </a:r>
            <a:endParaRPr>
              <a:latin typeface="Lora"/>
              <a:ea typeface="Lora"/>
              <a:cs typeface="Lora"/>
              <a:sym typeface="Lora"/>
            </a:endParaRPr>
          </a:p>
          <a:p>
            <a:pPr indent="0" lvl="0" marL="0" rtl="0" algn="l">
              <a:spcBef>
                <a:spcPts val="1600"/>
              </a:spcBef>
              <a:spcAft>
                <a:spcPts val="1600"/>
              </a:spcAft>
              <a:buNone/>
            </a:pPr>
            <a:r>
              <a:t/>
            </a:r>
            <a:endParaRPr>
              <a:latin typeface="Lora"/>
              <a:ea typeface="Lora"/>
              <a:cs typeface="Lora"/>
              <a:sym typeface="Lora"/>
            </a:endParaRPr>
          </a:p>
        </p:txBody>
      </p:sp>
      <p:sp>
        <p:nvSpPr>
          <p:cNvPr id="975" name="Google Shape;975;p114"/>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Constructor</a:t>
            </a:r>
            <a:endParaRPr/>
          </a:p>
        </p:txBody>
      </p:sp>
      <p:sp>
        <p:nvSpPr>
          <p:cNvPr id="976" name="Google Shape;976;p114"/>
          <p:cNvSpPr txBox="1"/>
          <p:nvPr/>
        </p:nvSpPr>
        <p:spPr>
          <a:xfrm>
            <a:off x="729450" y="2093700"/>
            <a:ext cx="4078500" cy="28026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function</a:t>
            </a:r>
            <a:r>
              <a:rPr lang="vi" sz="1200">
                <a:solidFill>
                  <a:srgbClr val="BBBBBB"/>
                </a:solidFill>
                <a:latin typeface="Fira Code"/>
                <a:ea typeface="Fira Code"/>
                <a:cs typeface="Fira Code"/>
                <a:sym typeface="Fira Code"/>
              </a:rPr>
              <a:t> </a:t>
            </a:r>
            <a:r>
              <a:rPr lang="vi" sz="1200">
                <a:solidFill>
                  <a:srgbClr val="CB4B16"/>
                </a:solidFill>
                <a:latin typeface="Fira Code"/>
                <a:ea typeface="Fira Code"/>
                <a:cs typeface="Fira Code"/>
                <a:sym typeface="Fira Code"/>
              </a:rPr>
              <a:t>Person</a:t>
            </a:r>
            <a:r>
              <a:rPr lang="vi" sz="1200">
                <a:solidFill>
                  <a:srgbClr val="BBBBBB"/>
                </a:solidFill>
                <a:latin typeface="Fira Code"/>
                <a:ea typeface="Fira Code"/>
                <a:cs typeface="Fira Code"/>
                <a:sym typeface="Fira Code"/>
              </a:rPr>
              <a:t>(name, age)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this</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name</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name</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this</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age</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age</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this</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hi</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93A1A1"/>
                </a:solidFill>
                <a:latin typeface="Fira Code"/>
                <a:ea typeface="Fira Code"/>
                <a:cs typeface="Fira Code"/>
                <a:sym typeface="Fira Code"/>
              </a:rPr>
              <a:t>function</a:t>
            </a:r>
            <a:r>
              <a:rPr lang="vi" sz="1200">
                <a:solidFill>
                  <a:srgbClr val="BBBBBB"/>
                </a:solidFill>
                <a:latin typeface="Fira Code"/>
                <a:ea typeface="Fira Code"/>
                <a:cs typeface="Fira Code"/>
                <a:sym typeface="Fira Code"/>
              </a:rPr>
              <a:t> ()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console</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log</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this</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name</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this</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age</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p:txBody>
      </p:sp>
      <p:sp>
        <p:nvSpPr>
          <p:cNvPr id="977" name="Google Shape;977;p114"/>
          <p:cNvSpPr txBox="1"/>
          <p:nvPr/>
        </p:nvSpPr>
        <p:spPr>
          <a:xfrm>
            <a:off x="5099725" y="2093800"/>
            <a:ext cx="3316500" cy="28026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ba</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new</a:t>
            </a:r>
            <a:r>
              <a:rPr lang="vi" sz="1200">
                <a:solidFill>
                  <a:srgbClr val="BBBBBB"/>
                </a:solidFill>
                <a:latin typeface="Fira Code"/>
                <a:ea typeface="Fira Code"/>
                <a:cs typeface="Fira Code"/>
                <a:sym typeface="Fira Code"/>
              </a:rPr>
              <a:t> </a:t>
            </a:r>
            <a:r>
              <a:rPr lang="vi" sz="1200">
                <a:solidFill>
                  <a:srgbClr val="CB4B16"/>
                </a:solidFill>
                <a:latin typeface="Fira Code"/>
                <a:ea typeface="Fira Code"/>
                <a:cs typeface="Fira Code"/>
                <a:sym typeface="Fira Code"/>
              </a:rPr>
              <a:t>Person</a:t>
            </a:r>
            <a:r>
              <a:rPr lang="vi" sz="1200">
                <a:solidFill>
                  <a:srgbClr val="BBBBBB"/>
                </a:solidFill>
                <a:latin typeface="Fira Code"/>
                <a:ea typeface="Fira Code"/>
                <a:cs typeface="Fira Code"/>
                <a:sym typeface="Fira Code"/>
              </a:rPr>
              <a:t>(</a:t>
            </a:r>
            <a:r>
              <a:rPr lang="vi" sz="1200">
                <a:solidFill>
                  <a:srgbClr val="2AA198"/>
                </a:solidFill>
                <a:latin typeface="Fira Code"/>
                <a:ea typeface="Fira Code"/>
                <a:cs typeface="Fira Code"/>
                <a:sym typeface="Fira Code"/>
              </a:rPr>
              <a:t>"Ba"</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28</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beo</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new</a:t>
            </a:r>
            <a:r>
              <a:rPr lang="vi" sz="1200">
                <a:solidFill>
                  <a:srgbClr val="BBBBBB"/>
                </a:solidFill>
                <a:latin typeface="Fira Code"/>
                <a:ea typeface="Fira Code"/>
                <a:cs typeface="Fira Code"/>
                <a:sym typeface="Fira Code"/>
              </a:rPr>
              <a:t> </a:t>
            </a:r>
            <a:r>
              <a:rPr lang="vi" sz="1200">
                <a:solidFill>
                  <a:srgbClr val="CB4B16"/>
                </a:solidFill>
                <a:latin typeface="Fira Code"/>
                <a:ea typeface="Fira Code"/>
                <a:cs typeface="Fira Code"/>
                <a:sym typeface="Fira Code"/>
              </a:rPr>
              <a:t>Person</a:t>
            </a:r>
            <a:r>
              <a:rPr lang="vi" sz="1200">
                <a:solidFill>
                  <a:srgbClr val="BBBBBB"/>
                </a:solidFill>
                <a:latin typeface="Fira Code"/>
                <a:ea typeface="Fira Code"/>
                <a:cs typeface="Fira Code"/>
                <a:sym typeface="Fira Code"/>
              </a:rPr>
              <a:t>(</a:t>
            </a:r>
            <a:r>
              <a:rPr lang="vi" sz="1200">
                <a:solidFill>
                  <a:srgbClr val="2AA198"/>
                </a:solidFill>
                <a:latin typeface="Fira Code"/>
                <a:ea typeface="Fira Code"/>
                <a:cs typeface="Fira Code"/>
                <a:sym typeface="Fira Code"/>
              </a:rPr>
              <a:t>"Béo"</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82</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bon</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new</a:t>
            </a:r>
            <a:r>
              <a:rPr lang="vi" sz="1200">
                <a:solidFill>
                  <a:srgbClr val="BBBBBB"/>
                </a:solidFill>
                <a:latin typeface="Fira Code"/>
                <a:ea typeface="Fira Code"/>
                <a:cs typeface="Fira Code"/>
                <a:sym typeface="Fira Code"/>
              </a:rPr>
              <a:t> </a:t>
            </a:r>
            <a:r>
              <a:rPr lang="vi" sz="1200">
                <a:solidFill>
                  <a:srgbClr val="CB4B16"/>
                </a:solidFill>
                <a:latin typeface="Fira Code"/>
                <a:ea typeface="Fira Code"/>
                <a:cs typeface="Fira Code"/>
                <a:sym typeface="Fira Code"/>
              </a:rPr>
              <a:t>Person</a:t>
            </a:r>
            <a:r>
              <a:rPr lang="vi" sz="1200">
                <a:solidFill>
                  <a:srgbClr val="BBBBBB"/>
                </a:solidFill>
                <a:latin typeface="Fira Code"/>
                <a:ea typeface="Fira Code"/>
                <a:cs typeface="Fira Code"/>
                <a:sym typeface="Fira Code"/>
              </a:rPr>
              <a:t>(</a:t>
            </a:r>
            <a:r>
              <a:rPr lang="vi" sz="1200">
                <a:solidFill>
                  <a:srgbClr val="2AA198"/>
                </a:solidFill>
                <a:latin typeface="Fira Code"/>
                <a:ea typeface="Fira Code"/>
                <a:cs typeface="Fira Code"/>
                <a:sym typeface="Fira Code"/>
              </a:rPr>
              <a:t>"Bon"</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3</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ba</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hi</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"Ba"</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bon</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hi</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"Bon"</a:t>
            </a:r>
            <a:endParaRPr i="1" sz="1200">
              <a:solidFill>
                <a:srgbClr val="657B83"/>
              </a:solidFill>
              <a:latin typeface="Fira Code"/>
              <a:ea typeface="Fira Code"/>
              <a:cs typeface="Fira Code"/>
              <a:sym typeface="Fira Code"/>
            </a:endParaRPr>
          </a:p>
        </p:txBody>
      </p:sp>
      <p:pic>
        <p:nvPicPr>
          <p:cNvPr id="978" name="Google Shape;978;p114"/>
          <p:cNvPicPr preferRelativeResize="0"/>
          <p:nvPr/>
        </p:nvPicPr>
        <p:blipFill>
          <a:blip r:embed="rId3">
            <a:alphaModFix/>
          </a:blip>
          <a:stretch>
            <a:fillRect/>
          </a:stretch>
        </p:blipFill>
        <p:spPr>
          <a:xfrm>
            <a:off x="6285450" y="3425775"/>
            <a:ext cx="1286725" cy="12063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115"/>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Homework</a:t>
            </a:r>
            <a:endParaRPr/>
          </a:p>
        </p:txBody>
      </p:sp>
      <p:sp>
        <p:nvSpPr>
          <p:cNvPr id="984" name="Google Shape;984;p115"/>
          <p:cNvSpPr txBox="1"/>
          <p:nvPr>
            <p:ph idx="1" type="body"/>
          </p:nvPr>
        </p:nvSpPr>
        <p:spPr>
          <a:xfrm>
            <a:off x="729450" y="1312325"/>
            <a:ext cx="7688700" cy="3584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233A44"/>
              </a:buClr>
              <a:buSzPts val="1300"/>
              <a:buFont typeface="Lora"/>
              <a:buAutoNum type="arabicPeriod"/>
            </a:pPr>
            <a:r>
              <a:rPr lang="vi">
                <a:solidFill>
                  <a:srgbClr val="233A44"/>
                </a:solidFill>
                <a:latin typeface="Lora"/>
                <a:ea typeface="Lora"/>
                <a:cs typeface="Lora"/>
                <a:sym typeface="Lora"/>
              </a:rPr>
              <a:t>Viết hàm tạo Weapon với các thuộc tính name, damage, ...</a:t>
            </a:r>
            <a:endParaRPr>
              <a:solidFill>
                <a:srgbClr val="233A44"/>
              </a:solidFill>
              <a:latin typeface="Lora"/>
              <a:ea typeface="Lora"/>
              <a:cs typeface="Lora"/>
              <a:sym typeface="Lora"/>
            </a:endParaRPr>
          </a:p>
          <a:p>
            <a:pPr indent="-311150" lvl="0" marL="457200" rtl="0" algn="l">
              <a:spcBef>
                <a:spcPts val="0"/>
              </a:spcBef>
              <a:spcAft>
                <a:spcPts val="0"/>
              </a:spcAft>
              <a:buClr>
                <a:srgbClr val="233A44"/>
              </a:buClr>
              <a:buSzPts val="1300"/>
              <a:buFont typeface="Lora"/>
              <a:buAutoNum type="arabicPeriod"/>
            </a:pPr>
            <a:r>
              <a:rPr lang="vi">
                <a:solidFill>
                  <a:srgbClr val="233A44"/>
                </a:solidFill>
                <a:latin typeface="Lora"/>
                <a:ea typeface="Lora"/>
                <a:cs typeface="Lora"/>
                <a:sym typeface="Lora"/>
              </a:rPr>
              <a:t>Viết hàm tạo Player với các thuộc tính name, level, weapon, weapon object khởi tạo từ Weapon. Player có các methods:</a:t>
            </a:r>
            <a:endParaRPr>
              <a:solidFill>
                <a:srgbClr val="233A44"/>
              </a:solidFill>
              <a:latin typeface="Lora"/>
              <a:ea typeface="Lora"/>
              <a:cs typeface="Lora"/>
              <a:sym typeface="Lora"/>
            </a:endParaRPr>
          </a:p>
          <a:p>
            <a:pPr indent="-311150" lvl="0" marL="914400" rtl="0" algn="l">
              <a:spcBef>
                <a:spcPts val="0"/>
              </a:spcBef>
              <a:spcAft>
                <a:spcPts val="0"/>
              </a:spcAft>
              <a:buClr>
                <a:srgbClr val="233A44"/>
              </a:buClr>
              <a:buSzPts val="1300"/>
              <a:buFont typeface="Lora"/>
              <a:buChar char="-"/>
            </a:pPr>
            <a:r>
              <a:rPr lang="vi">
                <a:solidFill>
                  <a:srgbClr val="233A44"/>
                </a:solidFill>
                <a:latin typeface="Lora"/>
                <a:ea typeface="Lora"/>
                <a:cs typeface="Lora"/>
                <a:sym typeface="Lora"/>
              </a:rPr>
              <a:t> attack() tính và in ra màn hình lượng sát thương gây ra = weapon.damage * level</a:t>
            </a:r>
            <a:endParaRPr>
              <a:solidFill>
                <a:srgbClr val="233A44"/>
              </a:solidFill>
              <a:latin typeface="Lora"/>
              <a:ea typeface="Lora"/>
              <a:cs typeface="Lora"/>
              <a:sym typeface="Lora"/>
            </a:endParaRPr>
          </a:p>
          <a:p>
            <a:pPr indent="-311150" lvl="0" marL="914400" rtl="0" algn="l">
              <a:spcBef>
                <a:spcPts val="0"/>
              </a:spcBef>
              <a:spcAft>
                <a:spcPts val="0"/>
              </a:spcAft>
              <a:buClr>
                <a:srgbClr val="233A44"/>
              </a:buClr>
              <a:buSzPts val="1300"/>
              <a:buFont typeface="Lora"/>
              <a:buChar char="-"/>
            </a:pPr>
            <a:r>
              <a:rPr lang="vi">
                <a:solidFill>
                  <a:srgbClr val="233A44"/>
                </a:solidFill>
                <a:latin typeface="Lora"/>
                <a:ea typeface="Lora"/>
                <a:cs typeface="Lora"/>
                <a:sym typeface="Lora"/>
              </a:rPr>
              <a:t>changeWeapon() thay đổi weapon của Player</a:t>
            </a:r>
            <a:endParaRPr>
              <a:solidFill>
                <a:srgbClr val="233A44"/>
              </a:solidFill>
              <a:latin typeface="Lora"/>
              <a:ea typeface="Lora"/>
              <a:cs typeface="Lora"/>
              <a:sym typeface="Lora"/>
            </a:endParaRPr>
          </a:p>
          <a:p>
            <a:pPr indent="-311150" lvl="0" marL="457200" rtl="0" algn="l">
              <a:spcBef>
                <a:spcPts val="0"/>
              </a:spcBef>
              <a:spcAft>
                <a:spcPts val="0"/>
              </a:spcAft>
              <a:buClr>
                <a:srgbClr val="233A44"/>
              </a:buClr>
              <a:buSzPts val="1300"/>
              <a:buFont typeface="Lora"/>
              <a:buAutoNum type="arabicPeriod"/>
            </a:pPr>
            <a:r>
              <a:rPr lang="vi">
                <a:solidFill>
                  <a:srgbClr val="233A44"/>
                </a:solidFill>
                <a:latin typeface="Lora"/>
                <a:ea typeface="Lora"/>
                <a:cs typeface="Lora"/>
                <a:sym typeface="Lora"/>
              </a:rPr>
              <a:t>Tạo một vài đối tượng từ Player và Weapon, gọi phương thức attack() trên các đối tượng đó</a:t>
            </a:r>
            <a:endParaRPr>
              <a:solidFill>
                <a:srgbClr val="233A44"/>
              </a:solidFill>
              <a:latin typeface="Lora"/>
              <a:ea typeface="Lora"/>
              <a:cs typeface="Lora"/>
              <a:sym typeface="Lora"/>
            </a:endParaRPr>
          </a:p>
          <a:p>
            <a:pPr indent="-311150" lvl="0" marL="457200" rtl="0" algn="l">
              <a:spcBef>
                <a:spcPts val="0"/>
              </a:spcBef>
              <a:spcAft>
                <a:spcPts val="0"/>
              </a:spcAft>
              <a:buClr>
                <a:srgbClr val="233A44"/>
              </a:buClr>
              <a:buSzPts val="1300"/>
              <a:buFont typeface="Lora"/>
              <a:buAutoNum type="arabicPeriod"/>
            </a:pPr>
            <a:r>
              <a:rPr lang="vi">
                <a:solidFill>
                  <a:srgbClr val="233A44"/>
                </a:solidFill>
                <a:latin typeface="Lora"/>
                <a:ea typeface="Lora"/>
                <a:cs typeface="Lora"/>
                <a:sym typeface="Lora"/>
              </a:rPr>
              <a:t>Tạo một object calculator, có các thuộc tính a, b là 2 số, và các phương thức:</a:t>
            </a:r>
            <a:endParaRPr>
              <a:solidFill>
                <a:srgbClr val="233A44"/>
              </a:solidFill>
              <a:latin typeface="Lora"/>
              <a:ea typeface="Lora"/>
              <a:cs typeface="Lora"/>
              <a:sym typeface="Lora"/>
            </a:endParaRPr>
          </a:p>
          <a:p>
            <a:pPr indent="-311150" lvl="1" marL="914400" rtl="0" algn="l">
              <a:spcBef>
                <a:spcPts val="0"/>
              </a:spcBef>
              <a:spcAft>
                <a:spcPts val="0"/>
              </a:spcAft>
              <a:buClr>
                <a:srgbClr val="233A44"/>
              </a:buClr>
              <a:buSzPts val="1300"/>
              <a:buFont typeface="Lora"/>
              <a:buAutoNum type="alphaLcPeriod"/>
            </a:pPr>
            <a:r>
              <a:rPr lang="vi" sz="1300">
                <a:solidFill>
                  <a:srgbClr val="233A44"/>
                </a:solidFill>
                <a:latin typeface="Lora"/>
                <a:ea typeface="Lora"/>
                <a:cs typeface="Lora"/>
                <a:sym typeface="Lora"/>
              </a:rPr>
              <a:t>get(a, b) tham số nhận vào là 2 số a, b</a:t>
            </a:r>
            <a:endParaRPr sz="1300">
              <a:solidFill>
                <a:srgbClr val="233A44"/>
              </a:solidFill>
              <a:latin typeface="Lora"/>
              <a:ea typeface="Lora"/>
              <a:cs typeface="Lora"/>
              <a:sym typeface="Lora"/>
            </a:endParaRPr>
          </a:p>
          <a:p>
            <a:pPr indent="-311150" lvl="1" marL="914400" rtl="0" algn="l">
              <a:spcBef>
                <a:spcPts val="0"/>
              </a:spcBef>
              <a:spcAft>
                <a:spcPts val="0"/>
              </a:spcAft>
              <a:buClr>
                <a:srgbClr val="233A44"/>
              </a:buClr>
              <a:buSzPts val="1300"/>
              <a:buFont typeface="Lora"/>
              <a:buAutoNum type="alphaLcPeriod"/>
            </a:pPr>
            <a:r>
              <a:rPr lang="vi" sz="1300">
                <a:solidFill>
                  <a:srgbClr val="233A44"/>
                </a:solidFill>
                <a:latin typeface="Lora"/>
                <a:ea typeface="Lora"/>
                <a:cs typeface="Lora"/>
                <a:sym typeface="Lora"/>
              </a:rPr>
              <a:t>add() trả về tổng a + b</a:t>
            </a:r>
            <a:endParaRPr sz="1300">
              <a:solidFill>
                <a:srgbClr val="233A44"/>
              </a:solidFill>
              <a:latin typeface="Lora"/>
              <a:ea typeface="Lora"/>
              <a:cs typeface="Lora"/>
              <a:sym typeface="Lora"/>
            </a:endParaRPr>
          </a:p>
          <a:p>
            <a:pPr indent="-311150" lvl="1" marL="914400" rtl="0" algn="l">
              <a:spcBef>
                <a:spcPts val="0"/>
              </a:spcBef>
              <a:spcAft>
                <a:spcPts val="0"/>
              </a:spcAft>
              <a:buClr>
                <a:srgbClr val="233A44"/>
              </a:buClr>
              <a:buSzPts val="1300"/>
              <a:buFont typeface="Lora"/>
              <a:buAutoNum type="alphaLcPeriod"/>
            </a:pPr>
            <a:r>
              <a:rPr lang="vi" sz="1300">
                <a:solidFill>
                  <a:srgbClr val="233A44"/>
                </a:solidFill>
                <a:latin typeface="Lora"/>
                <a:ea typeface="Lora"/>
                <a:cs typeface="Lora"/>
                <a:sym typeface="Lora"/>
              </a:rPr>
              <a:t>sub() trả về hiệu a - b</a:t>
            </a:r>
            <a:endParaRPr sz="1300">
              <a:solidFill>
                <a:srgbClr val="233A44"/>
              </a:solidFill>
              <a:latin typeface="Lora"/>
              <a:ea typeface="Lora"/>
              <a:cs typeface="Lora"/>
              <a:sym typeface="Lora"/>
            </a:endParaRPr>
          </a:p>
          <a:p>
            <a:pPr indent="-311150" lvl="1" marL="914400" rtl="0" algn="l">
              <a:spcBef>
                <a:spcPts val="0"/>
              </a:spcBef>
              <a:spcAft>
                <a:spcPts val="0"/>
              </a:spcAft>
              <a:buClr>
                <a:srgbClr val="233A44"/>
              </a:buClr>
              <a:buSzPts val="1300"/>
              <a:buFont typeface="Lora"/>
              <a:buAutoNum type="alphaLcPeriod"/>
            </a:pPr>
            <a:r>
              <a:rPr lang="vi" sz="1300">
                <a:solidFill>
                  <a:srgbClr val="233A44"/>
                </a:solidFill>
                <a:latin typeface="Lora"/>
                <a:ea typeface="Lora"/>
                <a:cs typeface="Lora"/>
                <a:sym typeface="Lora"/>
              </a:rPr>
              <a:t>div(), mul(), rem(), exp(), … trả về kết quả phép tính tương ứng</a:t>
            </a:r>
            <a:endParaRPr sz="1300">
              <a:solidFill>
                <a:srgbClr val="233A44"/>
              </a:solidFill>
              <a:latin typeface="Lora"/>
              <a:ea typeface="Lora"/>
              <a:cs typeface="Lora"/>
              <a:sym typeface="Lora"/>
            </a:endParaRPr>
          </a:p>
          <a:p>
            <a:pPr indent="-311150" lvl="1" marL="914400" rtl="0" algn="l">
              <a:spcBef>
                <a:spcPts val="0"/>
              </a:spcBef>
              <a:spcAft>
                <a:spcPts val="0"/>
              </a:spcAft>
              <a:buClr>
                <a:srgbClr val="233A44"/>
              </a:buClr>
              <a:buSzPts val="1300"/>
              <a:buFont typeface="Lora"/>
              <a:buAutoNum type="alphaLcPeriod"/>
            </a:pPr>
            <a:r>
              <a:rPr lang="vi" sz="1300">
                <a:solidFill>
                  <a:srgbClr val="233A44"/>
                </a:solidFill>
                <a:latin typeface="Lora"/>
                <a:ea typeface="Lora"/>
                <a:cs typeface="Lora"/>
                <a:sym typeface="Lora"/>
              </a:rPr>
              <a:t>Làm thế nào để cho phép gọi hàm theo chuỗi VD cal.get(4,5).add(); // 9</a:t>
            </a:r>
            <a:endParaRPr>
              <a:solidFill>
                <a:srgbClr val="233A44"/>
              </a:solidFill>
              <a:latin typeface="Lora"/>
              <a:ea typeface="Lora"/>
              <a:cs typeface="Lora"/>
              <a:sym typeface="Lora"/>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16"/>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Homework</a:t>
            </a:r>
            <a:endParaRPr/>
          </a:p>
        </p:txBody>
      </p:sp>
      <p:sp>
        <p:nvSpPr>
          <p:cNvPr id="990" name="Google Shape;990;p116"/>
          <p:cNvSpPr txBox="1"/>
          <p:nvPr>
            <p:ph idx="1" type="body"/>
          </p:nvPr>
        </p:nvSpPr>
        <p:spPr>
          <a:xfrm>
            <a:off x="729450" y="1312325"/>
            <a:ext cx="7688700" cy="3584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233A44"/>
              </a:buClr>
              <a:buSzPts val="1300"/>
              <a:buFont typeface="Lora"/>
              <a:buAutoNum type="arabicPeriod"/>
            </a:pPr>
            <a:r>
              <a:rPr lang="vi">
                <a:solidFill>
                  <a:srgbClr val="233A44"/>
                </a:solidFill>
                <a:latin typeface="Lora"/>
                <a:ea typeface="Lora"/>
                <a:cs typeface="Lora"/>
                <a:sym typeface="Lora"/>
              </a:rPr>
              <a:t>Viết hàm tạo Counter, có thuộc tính count, và các phương thức</a:t>
            </a:r>
            <a:endParaRPr>
              <a:solidFill>
                <a:srgbClr val="233A44"/>
              </a:solidFill>
              <a:latin typeface="Lora"/>
              <a:ea typeface="Lora"/>
              <a:cs typeface="Lora"/>
              <a:sym typeface="Lora"/>
            </a:endParaRPr>
          </a:p>
          <a:p>
            <a:pPr indent="-311150" lvl="0" marL="914400" rtl="0" algn="l">
              <a:spcBef>
                <a:spcPts val="0"/>
              </a:spcBef>
              <a:spcAft>
                <a:spcPts val="0"/>
              </a:spcAft>
              <a:buClr>
                <a:srgbClr val="233A44"/>
              </a:buClr>
              <a:buSzPts val="1300"/>
              <a:buFont typeface="Lora"/>
              <a:buChar char="-"/>
            </a:pPr>
            <a:r>
              <a:rPr lang="vi" sz="1300">
                <a:solidFill>
                  <a:srgbClr val="233A44"/>
                </a:solidFill>
                <a:latin typeface="Lora"/>
                <a:ea typeface="Lora"/>
                <a:cs typeface="Lora"/>
                <a:sym typeface="Lora"/>
              </a:rPr>
              <a:t>count là tham số truyền vào, mặc định = 0</a:t>
            </a:r>
            <a:endParaRPr>
              <a:solidFill>
                <a:srgbClr val="233A44"/>
              </a:solidFill>
              <a:latin typeface="Lora"/>
              <a:ea typeface="Lora"/>
              <a:cs typeface="Lora"/>
              <a:sym typeface="Lora"/>
            </a:endParaRPr>
          </a:p>
          <a:p>
            <a:pPr indent="-311150" lvl="0" marL="914400" rtl="0" algn="l">
              <a:spcBef>
                <a:spcPts val="0"/>
              </a:spcBef>
              <a:spcAft>
                <a:spcPts val="0"/>
              </a:spcAft>
              <a:buClr>
                <a:srgbClr val="233A44"/>
              </a:buClr>
              <a:buSzPts val="1300"/>
              <a:buFont typeface="Lora"/>
              <a:buChar char="-"/>
            </a:pPr>
            <a:r>
              <a:rPr lang="vi" sz="1300">
                <a:solidFill>
                  <a:srgbClr val="233A44"/>
                </a:solidFill>
                <a:latin typeface="Lora"/>
                <a:ea typeface="Lora"/>
                <a:cs typeface="Lora"/>
                <a:sym typeface="Lora"/>
              </a:rPr>
              <a:t>up() tăng count lên 1</a:t>
            </a:r>
            <a:endParaRPr>
              <a:solidFill>
                <a:srgbClr val="233A44"/>
              </a:solidFill>
              <a:latin typeface="Lora"/>
              <a:ea typeface="Lora"/>
              <a:cs typeface="Lora"/>
              <a:sym typeface="Lora"/>
            </a:endParaRPr>
          </a:p>
          <a:p>
            <a:pPr indent="-311150" lvl="0" marL="914400" rtl="0" algn="l">
              <a:spcBef>
                <a:spcPts val="0"/>
              </a:spcBef>
              <a:spcAft>
                <a:spcPts val="0"/>
              </a:spcAft>
              <a:buClr>
                <a:srgbClr val="233A44"/>
              </a:buClr>
              <a:buSzPts val="1300"/>
              <a:buFont typeface="Lora"/>
              <a:buChar char="-"/>
            </a:pPr>
            <a:r>
              <a:rPr lang="vi" sz="1300">
                <a:solidFill>
                  <a:srgbClr val="233A44"/>
                </a:solidFill>
                <a:latin typeface="Lora"/>
                <a:ea typeface="Lora"/>
                <a:cs typeface="Lora"/>
                <a:sym typeface="Lora"/>
              </a:rPr>
              <a:t>down() giảm count 1</a:t>
            </a:r>
            <a:endParaRPr>
              <a:solidFill>
                <a:srgbClr val="233A44"/>
              </a:solidFill>
              <a:latin typeface="Lora"/>
              <a:ea typeface="Lora"/>
              <a:cs typeface="Lora"/>
              <a:sym typeface="Lora"/>
            </a:endParaRPr>
          </a:p>
          <a:p>
            <a:pPr indent="-311150" lvl="0" marL="914400" rtl="0" algn="l">
              <a:spcBef>
                <a:spcPts val="0"/>
              </a:spcBef>
              <a:spcAft>
                <a:spcPts val="0"/>
              </a:spcAft>
              <a:buClr>
                <a:srgbClr val="233A44"/>
              </a:buClr>
              <a:buSzPts val="1300"/>
              <a:buFont typeface="Lora"/>
              <a:buChar char="-"/>
            </a:pPr>
            <a:r>
              <a:rPr lang="vi" sz="1300">
                <a:solidFill>
                  <a:srgbClr val="233A44"/>
                </a:solidFill>
                <a:latin typeface="Lora"/>
                <a:ea typeface="Lora"/>
                <a:cs typeface="Lora"/>
                <a:sym typeface="Lora"/>
              </a:rPr>
              <a:t>get() in ra count hiện tại</a:t>
            </a:r>
            <a:endParaRPr>
              <a:solidFill>
                <a:srgbClr val="233A44"/>
              </a:solidFill>
              <a:latin typeface="Lora"/>
              <a:ea typeface="Lora"/>
              <a:cs typeface="Lora"/>
              <a:sym typeface="Lora"/>
            </a:endParaRPr>
          </a:p>
          <a:p>
            <a:pPr indent="-311150" lvl="0" marL="914400" rtl="0" algn="l">
              <a:spcBef>
                <a:spcPts val="0"/>
              </a:spcBef>
              <a:spcAft>
                <a:spcPts val="0"/>
              </a:spcAft>
              <a:buClr>
                <a:srgbClr val="233A44"/>
              </a:buClr>
              <a:buSzPts val="1300"/>
              <a:buFont typeface="Lora"/>
              <a:buChar char="-"/>
            </a:pPr>
            <a:r>
              <a:rPr lang="vi">
                <a:solidFill>
                  <a:srgbClr val="233A44"/>
                </a:solidFill>
                <a:latin typeface="Lora"/>
                <a:ea typeface="Lora"/>
                <a:cs typeface="Lora"/>
                <a:sym typeface="Lora"/>
              </a:rPr>
              <a:t>Làm thế nào</a:t>
            </a:r>
            <a:r>
              <a:rPr lang="vi" sz="1300">
                <a:solidFill>
                  <a:srgbClr val="233A44"/>
                </a:solidFill>
                <a:latin typeface="Lora"/>
                <a:ea typeface="Lora"/>
                <a:cs typeface="Lora"/>
                <a:sym typeface="Lora"/>
              </a:rPr>
              <a:t> để cho phép gọi hàm theo chuỗi VD counter.up().up().get().down()</a:t>
            </a:r>
            <a:r>
              <a:rPr lang="vi">
                <a:solidFill>
                  <a:srgbClr val="233A44"/>
                </a:solidFill>
                <a:latin typeface="Lora"/>
                <a:ea typeface="Lora"/>
                <a:cs typeface="Lora"/>
                <a:sym typeface="Lora"/>
              </a:rPr>
              <a:t>.get()</a:t>
            </a:r>
            <a:r>
              <a:rPr lang="vi" sz="1300">
                <a:solidFill>
                  <a:srgbClr val="233A44"/>
                </a:solidFill>
                <a:latin typeface="Lora"/>
                <a:ea typeface="Lora"/>
                <a:cs typeface="Lora"/>
                <a:sym typeface="Lora"/>
              </a:rPr>
              <a:t>;</a:t>
            </a:r>
            <a:endParaRPr sz="1300">
              <a:solidFill>
                <a:srgbClr val="233A44"/>
              </a:solidFill>
              <a:latin typeface="Lora"/>
              <a:ea typeface="Lora"/>
              <a:cs typeface="Lora"/>
              <a:sym typeface="Lora"/>
            </a:endParaRPr>
          </a:p>
          <a:p>
            <a:pPr indent="-311150" lvl="0" marL="457200" rtl="0" algn="l">
              <a:spcBef>
                <a:spcPts val="0"/>
              </a:spcBef>
              <a:spcAft>
                <a:spcPts val="0"/>
              </a:spcAft>
              <a:buClr>
                <a:srgbClr val="233A44"/>
              </a:buClr>
              <a:buSzPts val="1300"/>
              <a:buFont typeface="Lora"/>
              <a:buAutoNum type="arabicPeriod"/>
            </a:pPr>
            <a:r>
              <a:rPr lang="vi">
                <a:solidFill>
                  <a:srgbClr val="233A44"/>
                </a:solidFill>
                <a:latin typeface="Lora"/>
                <a:ea typeface="Lora"/>
                <a:cs typeface="Lora"/>
                <a:sym typeface="Lora"/>
              </a:rPr>
              <a:t>Viết hàm tạo Girl có các thuộc tính và phương thức tùy ý 😅</a:t>
            </a:r>
            <a:endParaRPr>
              <a:solidFill>
                <a:srgbClr val="233A44"/>
              </a:solidFill>
              <a:latin typeface="Lora"/>
              <a:ea typeface="Lora"/>
              <a:cs typeface="Lora"/>
              <a:sym typeface="Lora"/>
            </a:endParaRPr>
          </a:p>
          <a:p>
            <a:pPr indent="-311150" lvl="0" marL="457200" rtl="0" algn="l">
              <a:spcBef>
                <a:spcPts val="0"/>
              </a:spcBef>
              <a:spcAft>
                <a:spcPts val="0"/>
              </a:spcAft>
              <a:buClr>
                <a:srgbClr val="233A44"/>
              </a:buClr>
              <a:buSzPts val="1300"/>
              <a:buFont typeface="Lora"/>
              <a:buAutoNum type="arabicPeriod"/>
            </a:pPr>
            <a:r>
              <a:rPr lang="vi">
                <a:solidFill>
                  <a:srgbClr val="233A44"/>
                </a:solidFill>
                <a:latin typeface="Lora"/>
                <a:ea typeface="Lora"/>
                <a:cs typeface="Lora"/>
                <a:sym typeface="Lora"/>
              </a:rPr>
              <a:t>Viết hàm tạo Boy có các thuộc tính và phương thức tùy ý 😉 (Boys, you know what I mean?)</a:t>
            </a:r>
            <a:endParaRPr>
              <a:solidFill>
                <a:srgbClr val="233A44"/>
              </a:solidFill>
              <a:latin typeface="Lora"/>
              <a:ea typeface="Lora"/>
              <a:cs typeface="Lora"/>
              <a:sym typeface="Lora"/>
            </a:endParaRPr>
          </a:p>
        </p:txBody>
      </p:sp>
      <p:pic>
        <p:nvPicPr>
          <p:cNvPr id="991" name="Google Shape;991;p116"/>
          <p:cNvPicPr preferRelativeResize="0"/>
          <p:nvPr/>
        </p:nvPicPr>
        <p:blipFill>
          <a:blip r:embed="rId3">
            <a:alphaModFix/>
          </a:blip>
          <a:stretch>
            <a:fillRect/>
          </a:stretch>
        </p:blipFill>
        <p:spPr>
          <a:xfrm>
            <a:off x="3886575" y="3496225"/>
            <a:ext cx="1543075" cy="14002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117"/>
          <p:cNvSpPr txBox="1"/>
          <p:nvPr>
            <p:ph idx="1" type="body"/>
          </p:nvPr>
        </p:nvSpPr>
        <p:spPr>
          <a:xfrm>
            <a:off x="729450" y="1312325"/>
            <a:ext cx="7686900" cy="3584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vi">
                <a:solidFill>
                  <a:schemeClr val="dk2"/>
                </a:solidFill>
                <a:latin typeface="Lora"/>
                <a:ea typeface="Lora"/>
                <a:cs typeface="Lora"/>
                <a:sym typeface="Lora"/>
              </a:rPr>
              <a:t>JavaScript hỗ trợ chuyển đổi kiểu dữ liệu tự động, đối với object cũng tương tự. Object được tự động chuyển đổi về kiểu primitive khi sử dụng các built-in function hoặc toán tử yêu cầu kiểu dữ liệu primitive.</a:t>
            </a:r>
            <a:endParaRPr>
              <a:solidFill>
                <a:schemeClr val="dk2"/>
              </a:solidFill>
              <a:latin typeface="Lora"/>
              <a:ea typeface="Lora"/>
              <a:cs typeface="Lora"/>
              <a:sym typeface="Lora"/>
            </a:endParaRPr>
          </a:p>
          <a:p>
            <a:pPr indent="-311150" lvl="0" marL="457200" rtl="0" algn="l">
              <a:spcBef>
                <a:spcPts val="1600"/>
              </a:spcBef>
              <a:spcAft>
                <a:spcPts val="0"/>
              </a:spcAft>
              <a:buClr>
                <a:schemeClr val="dk2"/>
              </a:buClr>
              <a:buSzPts val="1300"/>
              <a:buFont typeface="Lora"/>
              <a:buChar char="-"/>
            </a:pPr>
            <a:r>
              <a:rPr lang="vi">
                <a:solidFill>
                  <a:schemeClr val="dk2"/>
                </a:solidFill>
                <a:latin typeface="Lora"/>
                <a:ea typeface="Lora"/>
                <a:cs typeface="Lora"/>
                <a:sym typeface="Lora"/>
              </a:rPr>
              <a:t>Đối với các built-in function và toán tử “cần” kiểu dữ liệu string: JavaScript gọi phương thức </a:t>
            </a:r>
            <a:r>
              <a:rPr lang="vi">
                <a:solidFill>
                  <a:srgbClr val="268BD2"/>
                </a:solidFill>
                <a:latin typeface="Fira Code Light"/>
                <a:ea typeface="Fira Code Light"/>
                <a:cs typeface="Fira Code Light"/>
                <a:sym typeface="Fira Code Light"/>
              </a:rPr>
              <a:t>toString</a:t>
            </a:r>
            <a:r>
              <a:rPr lang="vi">
                <a:solidFill>
                  <a:srgbClr val="BBBBBB"/>
                </a:solidFill>
                <a:latin typeface="Fira Code Light"/>
                <a:ea typeface="Fira Code Light"/>
                <a:cs typeface="Fira Code Light"/>
                <a:sym typeface="Fira Code Light"/>
              </a:rPr>
              <a:t>()</a:t>
            </a:r>
            <a:r>
              <a:rPr lang="vi">
                <a:solidFill>
                  <a:schemeClr val="dk2"/>
                </a:solidFill>
                <a:latin typeface="Lora"/>
                <a:ea typeface="Lora"/>
                <a:cs typeface="Lora"/>
                <a:sym typeface="Lora"/>
              </a:rPr>
              <a:t> </a:t>
            </a:r>
            <a:r>
              <a:rPr lang="vi">
                <a:solidFill>
                  <a:schemeClr val="dk2"/>
                </a:solidFill>
                <a:latin typeface="Fira Code"/>
                <a:ea typeface="Fira Code"/>
                <a:cs typeface="Fira Code"/>
                <a:sym typeface="Fira Code"/>
              </a:rPr>
              <a:t>-&gt;</a:t>
            </a:r>
            <a:r>
              <a:rPr lang="vi">
                <a:solidFill>
                  <a:schemeClr val="dk2"/>
                </a:solidFill>
                <a:latin typeface="Lora"/>
                <a:ea typeface="Lora"/>
                <a:cs typeface="Lora"/>
                <a:sym typeface="Lora"/>
              </a:rPr>
              <a:t> </a:t>
            </a:r>
            <a:r>
              <a:rPr lang="vi">
                <a:solidFill>
                  <a:srgbClr val="268BD2"/>
                </a:solidFill>
                <a:latin typeface="Fira Code Light"/>
                <a:ea typeface="Fira Code Light"/>
                <a:cs typeface="Fira Code Light"/>
                <a:sym typeface="Fira Code Light"/>
              </a:rPr>
              <a:t>valueOf</a:t>
            </a:r>
            <a:r>
              <a:rPr lang="vi">
                <a:solidFill>
                  <a:srgbClr val="BBBBBB"/>
                </a:solidFill>
                <a:latin typeface="Fira Code Light"/>
                <a:ea typeface="Fira Code Light"/>
                <a:cs typeface="Fira Code Light"/>
                <a:sym typeface="Fira Code Light"/>
              </a:rPr>
              <a:t>()</a:t>
            </a:r>
            <a:endParaRPr>
              <a:solidFill>
                <a:schemeClr val="dk2"/>
              </a:solidFill>
              <a:latin typeface="Fira Code Light"/>
              <a:ea typeface="Fira Code Light"/>
              <a:cs typeface="Fira Code Light"/>
              <a:sym typeface="Fira Code Light"/>
            </a:endParaRPr>
          </a:p>
          <a:p>
            <a:pPr indent="-311150" lvl="0" marL="457200" rtl="0" algn="l">
              <a:spcBef>
                <a:spcPts val="0"/>
              </a:spcBef>
              <a:spcAft>
                <a:spcPts val="0"/>
              </a:spcAft>
              <a:buClr>
                <a:schemeClr val="dk2"/>
              </a:buClr>
              <a:buSzPts val="1300"/>
              <a:buFont typeface="Lora"/>
              <a:buChar char="-"/>
            </a:pPr>
            <a:r>
              <a:rPr lang="vi">
                <a:solidFill>
                  <a:schemeClr val="dk2"/>
                </a:solidFill>
                <a:latin typeface="Lora"/>
                <a:ea typeface="Lora"/>
                <a:cs typeface="Lora"/>
                <a:sym typeface="Lora"/>
              </a:rPr>
              <a:t>Đối với các built-in function và toán tử “cần” kiểu dữ liệu number: JavaScript gọi phương thức </a:t>
            </a:r>
            <a:r>
              <a:rPr lang="vi">
                <a:solidFill>
                  <a:srgbClr val="268BD2"/>
                </a:solidFill>
                <a:latin typeface="Fira Code Light"/>
                <a:ea typeface="Fira Code Light"/>
                <a:cs typeface="Fira Code Light"/>
                <a:sym typeface="Fira Code Light"/>
              </a:rPr>
              <a:t>valueOf</a:t>
            </a:r>
            <a:r>
              <a:rPr lang="vi">
                <a:solidFill>
                  <a:srgbClr val="BBBBBB"/>
                </a:solidFill>
                <a:latin typeface="Fira Code Light"/>
                <a:ea typeface="Fira Code Light"/>
                <a:cs typeface="Fira Code Light"/>
                <a:sym typeface="Fira Code Light"/>
              </a:rPr>
              <a:t>()</a:t>
            </a:r>
            <a:r>
              <a:rPr lang="vi">
                <a:solidFill>
                  <a:schemeClr val="dk2"/>
                </a:solidFill>
                <a:latin typeface="Lora"/>
                <a:ea typeface="Lora"/>
                <a:cs typeface="Lora"/>
                <a:sym typeface="Lora"/>
              </a:rPr>
              <a:t> </a:t>
            </a:r>
            <a:r>
              <a:rPr lang="vi">
                <a:solidFill>
                  <a:schemeClr val="dk2"/>
                </a:solidFill>
                <a:latin typeface="Fira Code"/>
                <a:ea typeface="Fira Code"/>
                <a:cs typeface="Fira Code"/>
                <a:sym typeface="Fira Code"/>
              </a:rPr>
              <a:t>-&gt;</a:t>
            </a:r>
            <a:r>
              <a:rPr lang="vi">
                <a:solidFill>
                  <a:schemeClr val="dk2"/>
                </a:solidFill>
                <a:latin typeface="Lora"/>
                <a:ea typeface="Lora"/>
                <a:cs typeface="Lora"/>
                <a:sym typeface="Lora"/>
              </a:rPr>
              <a:t> </a:t>
            </a:r>
            <a:r>
              <a:rPr lang="vi">
                <a:solidFill>
                  <a:srgbClr val="268BD2"/>
                </a:solidFill>
                <a:latin typeface="Fira Code Light"/>
                <a:ea typeface="Fira Code Light"/>
                <a:cs typeface="Fira Code Light"/>
                <a:sym typeface="Fira Code Light"/>
              </a:rPr>
              <a:t>toString</a:t>
            </a:r>
            <a:r>
              <a:rPr lang="vi">
                <a:solidFill>
                  <a:srgbClr val="BBBBBB"/>
                </a:solidFill>
                <a:latin typeface="Fira Code Light"/>
                <a:ea typeface="Fira Code Light"/>
                <a:cs typeface="Fira Code Light"/>
                <a:sym typeface="Fira Code Light"/>
              </a:rPr>
              <a:t>()</a:t>
            </a:r>
            <a:endParaRPr>
              <a:solidFill>
                <a:schemeClr val="dk2"/>
              </a:solidFill>
              <a:latin typeface="Lora"/>
              <a:ea typeface="Lora"/>
              <a:cs typeface="Lora"/>
              <a:sym typeface="Lora"/>
            </a:endParaRPr>
          </a:p>
          <a:p>
            <a:pPr indent="0" lvl="0" marL="0" rtl="0" algn="l">
              <a:spcBef>
                <a:spcPts val="1600"/>
              </a:spcBef>
              <a:spcAft>
                <a:spcPts val="0"/>
              </a:spcAft>
              <a:buNone/>
            </a:pPr>
            <a:r>
              <a:t/>
            </a:r>
            <a:endParaRPr>
              <a:solidFill>
                <a:schemeClr val="dk2"/>
              </a:solidFill>
              <a:latin typeface="Lora"/>
              <a:ea typeface="Lora"/>
              <a:cs typeface="Lora"/>
              <a:sym typeface="Lora"/>
            </a:endParaRPr>
          </a:p>
          <a:p>
            <a:pPr indent="0" lvl="0" marL="0" rtl="0" algn="l">
              <a:spcBef>
                <a:spcPts val="1600"/>
              </a:spcBef>
              <a:spcAft>
                <a:spcPts val="1600"/>
              </a:spcAft>
              <a:buNone/>
            </a:pPr>
            <a:r>
              <a:t/>
            </a:r>
            <a:endParaRPr>
              <a:solidFill>
                <a:schemeClr val="dk2"/>
              </a:solidFill>
              <a:latin typeface="Lora"/>
              <a:ea typeface="Lora"/>
              <a:cs typeface="Lora"/>
              <a:sym typeface="Lora"/>
            </a:endParaRPr>
          </a:p>
        </p:txBody>
      </p:sp>
      <p:sp>
        <p:nvSpPr>
          <p:cNvPr id="997" name="Google Shape;997;p117"/>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Object to primitive</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118"/>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Data Types Methods</a:t>
            </a:r>
            <a:endParaRPr/>
          </a:p>
        </p:txBody>
      </p:sp>
      <p:sp>
        <p:nvSpPr>
          <p:cNvPr id="1003" name="Google Shape;1003;p118"/>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latin typeface="Lora"/>
                <a:ea typeface="Lora"/>
                <a:cs typeface="Lora"/>
                <a:sym typeface="Lora"/>
              </a:rPr>
              <a:t>Ba Nguyễn</a:t>
            </a:r>
            <a:endParaRPr>
              <a:latin typeface="Lora"/>
              <a:ea typeface="Lora"/>
              <a:cs typeface="Lora"/>
              <a:sym typeface="Lora"/>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19"/>
          <p:cNvSpPr txBox="1"/>
          <p:nvPr>
            <p:ph idx="1" type="body"/>
          </p:nvPr>
        </p:nvSpPr>
        <p:spPr>
          <a:xfrm>
            <a:off x="729450" y="1312325"/>
            <a:ext cx="7686900" cy="3584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vi">
                <a:latin typeface="Lora"/>
                <a:ea typeface="Lora"/>
                <a:cs typeface="Lora"/>
                <a:sym typeface="Lora"/>
              </a:rPr>
              <a:t>JavaScript cho phép gọi các phương thức của object trên giá trị nguyên thủy (primitive) giống như một object thông thường. Ngoại trừ </a:t>
            </a:r>
            <a:r>
              <a:rPr b="1" lang="vi">
                <a:latin typeface="Lora"/>
                <a:ea typeface="Lora"/>
                <a:cs typeface="Lora"/>
                <a:sym typeface="Lora"/>
              </a:rPr>
              <a:t>null</a:t>
            </a:r>
            <a:r>
              <a:rPr lang="vi">
                <a:latin typeface="Lora"/>
                <a:ea typeface="Lora"/>
                <a:cs typeface="Lora"/>
                <a:sym typeface="Lora"/>
              </a:rPr>
              <a:t> và </a:t>
            </a:r>
            <a:r>
              <a:rPr b="1" lang="vi">
                <a:latin typeface="Lora"/>
                <a:ea typeface="Lora"/>
                <a:cs typeface="Lora"/>
                <a:sym typeface="Lora"/>
              </a:rPr>
              <a:t>undefined</a:t>
            </a:r>
            <a:r>
              <a:rPr lang="vi">
                <a:latin typeface="Lora"/>
                <a:ea typeface="Lora"/>
                <a:cs typeface="Lora"/>
                <a:sym typeface="Lora"/>
              </a:rPr>
              <a:t> là 2 kiểu đặc biệt, không có bất kỳ phương thức nào</a:t>
            </a:r>
            <a:endParaRPr>
              <a:latin typeface="Lora"/>
              <a:ea typeface="Lora"/>
              <a:cs typeface="Lora"/>
              <a:sym typeface="Lora"/>
            </a:endParaRPr>
          </a:p>
          <a:p>
            <a:pPr indent="0" lvl="0" marL="0" rtl="0" algn="l">
              <a:lnSpc>
                <a:spcPct val="135714"/>
              </a:lnSpc>
              <a:spcBef>
                <a:spcPts val="1600"/>
              </a:spcBef>
              <a:spcAft>
                <a:spcPts val="0"/>
              </a:spcAft>
              <a:buNone/>
            </a:pPr>
            <a:r>
              <a:rPr lang="vi" sz="1200">
                <a:solidFill>
                  <a:srgbClr val="2AA198"/>
                </a:solidFill>
                <a:latin typeface="Fira Code"/>
                <a:ea typeface="Fira Code"/>
                <a:cs typeface="Fira Code"/>
                <a:sym typeface="Fira Code"/>
              </a:rPr>
              <a:t>"abc"</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toUpperCase</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"ABC" -&gt; new String("abc").toUpperCase()</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a:t>
            </a:r>
            <a:r>
              <a:rPr lang="vi" sz="1200">
                <a:solidFill>
                  <a:srgbClr val="D33682"/>
                </a:solidFill>
                <a:latin typeface="Fira Code"/>
                <a:ea typeface="Fira Code"/>
                <a:cs typeface="Fira Code"/>
                <a:sym typeface="Fira Code"/>
              </a:rPr>
              <a:t>1</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toString</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"1" -&gt; new Number(1).toString()</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true</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valueOf</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true -&gt; new Boolean(true).valueOf()</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AA198"/>
                </a:solidFill>
                <a:latin typeface="Fira Code"/>
                <a:ea typeface="Fira Code"/>
                <a:cs typeface="Fira Code"/>
                <a:sym typeface="Fira Code"/>
              </a:rPr>
              <a:t>"Ba đẹp trai 😅"</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split</a:t>
            </a:r>
            <a:r>
              <a:rPr lang="vi" sz="1200">
                <a:solidFill>
                  <a:srgbClr val="BBBBBB"/>
                </a:solidFill>
                <a:latin typeface="Fira Code"/>
                <a:ea typeface="Fira Code"/>
                <a:cs typeface="Fira Code"/>
                <a:sym typeface="Fira Code"/>
              </a:rPr>
              <a:t>(</a:t>
            </a:r>
            <a:r>
              <a:rPr lang="vi" sz="1200">
                <a:solidFill>
                  <a:srgbClr val="2AA198"/>
                </a:solidFill>
                <a:latin typeface="Fira Code"/>
                <a:ea typeface="Fira Code"/>
                <a:cs typeface="Fira Code"/>
                <a:sym typeface="Fira Code"/>
              </a:rPr>
              <a:t>" "</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a:t>
            </a:r>
            <a:r>
              <a:rPr i="1" lang="vi" sz="1200">
                <a:solidFill>
                  <a:srgbClr val="657B83"/>
                </a:solidFill>
                <a:latin typeface="Fira Code"/>
                <a:ea typeface="Fira Code"/>
                <a:cs typeface="Fira Code"/>
                <a:sym typeface="Fira Code"/>
              </a:rPr>
              <a:t> -&gt; new String("Ba đẹp trai </a:t>
            </a:r>
            <a:r>
              <a:rPr lang="vi" sz="1200">
                <a:solidFill>
                  <a:srgbClr val="657B83"/>
                </a:solidFill>
                <a:latin typeface="Fira Code"/>
                <a:ea typeface="Fira Code"/>
                <a:cs typeface="Fira Code"/>
                <a:sym typeface="Fira Code"/>
              </a:rPr>
              <a:t>😅</a:t>
            </a:r>
            <a:r>
              <a:rPr i="1" lang="vi" sz="1200">
                <a:solidFill>
                  <a:srgbClr val="657B83"/>
                </a:solidFill>
                <a:latin typeface="Fira Code"/>
                <a:ea typeface="Fira Code"/>
                <a:cs typeface="Fira Code"/>
                <a:sym typeface="Fira Code"/>
              </a:rPr>
              <a:t>").split(" ")</a:t>
            </a:r>
            <a:endParaRPr sz="1200">
              <a:latin typeface="Fira Code"/>
              <a:ea typeface="Fira Code"/>
              <a:cs typeface="Fira Code"/>
              <a:sym typeface="Fira Code"/>
            </a:endParaRPr>
          </a:p>
        </p:txBody>
      </p:sp>
      <p:sp>
        <p:nvSpPr>
          <p:cNvPr id="1009" name="Google Shape;1009;p119"/>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Primitive Methods</a:t>
            </a:r>
            <a:endParaRPr/>
          </a:p>
        </p:txBody>
      </p:sp>
      <p:pic>
        <p:nvPicPr>
          <p:cNvPr id="1010" name="Google Shape;1010;p119"/>
          <p:cNvPicPr preferRelativeResize="0"/>
          <p:nvPr/>
        </p:nvPicPr>
        <p:blipFill>
          <a:blip r:embed="rId3">
            <a:alphaModFix/>
          </a:blip>
          <a:stretch>
            <a:fillRect/>
          </a:stretch>
        </p:blipFill>
        <p:spPr>
          <a:xfrm>
            <a:off x="4191750" y="3636450"/>
            <a:ext cx="1196000" cy="112125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120"/>
          <p:cNvSpPr txBox="1"/>
          <p:nvPr>
            <p:ph idx="1" type="body"/>
          </p:nvPr>
        </p:nvSpPr>
        <p:spPr>
          <a:xfrm>
            <a:off x="729450" y="1312325"/>
            <a:ext cx="7686900" cy="358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latin typeface="Lora"/>
                <a:ea typeface="Lora"/>
                <a:cs typeface="Lora"/>
                <a:sym typeface="Lora"/>
              </a:rPr>
              <a:t>Một số phương thức với </a:t>
            </a:r>
            <a:r>
              <a:rPr b="1" lang="vi">
                <a:latin typeface="Lora"/>
                <a:ea typeface="Lora"/>
                <a:cs typeface="Lora"/>
                <a:sym typeface="Lora"/>
              </a:rPr>
              <a:t>Math</a:t>
            </a:r>
            <a:r>
              <a:rPr lang="vi">
                <a:latin typeface="Lora"/>
                <a:ea typeface="Lora"/>
                <a:cs typeface="Lora"/>
                <a:sym typeface="Lora"/>
              </a:rPr>
              <a:t> và </a:t>
            </a:r>
            <a:r>
              <a:rPr b="1" lang="vi">
                <a:latin typeface="Lora"/>
                <a:ea typeface="Lora"/>
                <a:cs typeface="Lora"/>
                <a:sym typeface="Lora"/>
              </a:rPr>
              <a:t>Number</a:t>
            </a:r>
            <a:r>
              <a:rPr lang="vi">
                <a:latin typeface="Lora"/>
                <a:ea typeface="Lora"/>
                <a:cs typeface="Lora"/>
                <a:sym typeface="Lora"/>
              </a:rPr>
              <a:t> thường dùng</a:t>
            </a:r>
            <a:endParaRPr>
              <a:latin typeface="Lora"/>
              <a:ea typeface="Lora"/>
              <a:cs typeface="Lora"/>
              <a:sym typeface="Lora"/>
            </a:endParaRPr>
          </a:p>
          <a:p>
            <a:pPr indent="0" lvl="0" marL="0" rtl="0" algn="l">
              <a:lnSpc>
                <a:spcPct val="135714"/>
              </a:lnSpc>
              <a:spcBef>
                <a:spcPts val="1600"/>
              </a:spcBef>
              <a:spcAft>
                <a:spcPts val="0"/>
              </a:spcAft>
              <a:buNone/>
            </a:pPr>
            <a:r>
              <a:rPr lang="vi" sz="1200">
                <a:solidFill>
                  <a:srgbClr val="268BD2"/>
                </a:solidFill>
                <a:latin typeface="Fira Code"/>
                <a:ea typeface="Fira Code"/>
                <a:cs typeface="Fira Code"/>
                <a:sym typeface="Fira Code"/>
              </a:rPr>
              <a:t>toString</a:t>
            </a:r>
            <a:r>
              <a:rPr lang="vi" sz="1200">
                <a:solidFill>
                  <a:srgbClr val="BBBBBB"/>
                </a:solidFill>
                <a:latin typeface="Fira Code"/>
                <a:ea typeface="Fira Code"/>
                <a:cs typeface="Fira Code"/>
                <a:sym typeface="Fira Code"/>
              </a:rPr>
              <a:t>(radix);</a:t>
            </a:r>
            <a:r>
              <a:rPr lang="vi" sz="1200">
                <a:solidFill>
                  <a:srgbClr val="BBBBBB"/>
                </a:solidFill>
                <a:latin typeface="Lora Regular"/>
                <a:ea typeface="Lora Regular"/>
                <a:cs typeface="Lora Regular"/>
                <a:sym typeface="Lora Regular"/>
              </a:rPr>
              <a:t> </a:t>
            </a:r>
            <a:r>
              <a:rPr i="1" lang="vi" sz="1200">
                <a:solidFill>
                  <a:srgbClr val="657B83"/>
                </a:solidFill>
                <a:latin typeface="Lora Regular"/>
                <a:ea typeface="Lora Regular"/>
                <a:cs typeface="Lora Regular"/>
                <a:sym typeface="Lora Regular"/>
              </a:rPr>
              <a:t>// trả về giá trị chuỗi, hoặc chuyển đổi hệ cơ số, ...</a:t>
            </a:r>
            <a:endParaRPr>
              <a:latin typeface="Lora"/>
              <a:ea typeface="Lora"/>
              <a:cs typeface="Lora"/>
              <a:sym typeface="Lora"/>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isFinite</a:t>
            </a:r>
            <a:r>
              <a:rPr lang="vi" sz="1200">
                <a:solidFill>
                  <a:srgbClr val="BBBBBB"/>
                </a:solidFill>
                <a:latin typeface="Fira Code"/>
                <a:ea typeface="Fira Code"/>
                <a:cs typeface="Fira Code"/>
                <a:sym typeface="Fira Code"/>
              </a:rPr>
              <a:t>(number);</a:t>
            </a:r>
            <a:r>
              <a:rPr lang="vi" sz="1200">
                <a:solidFill>
                  <a:srgbClr val="BBBBBB"/>
                </a:solidFill>
                <a:latin typeface="Lora Regular"/>
                <a:ea typeface="Lora Regular"/>
                <a:cs typeface="Lora Regular"/>
                <a:sym typeface="Lora Regular"/>
              </a:rPr>
              <a:t> </a:t>
            </a:r>
            <a:r>
              <a:rPr i="1" lang="vi" sz="1200">
                <a:solidFill>
                  <a:srgbClr val="657B83"/>
                </a:solidFill>
                <a:latin typeface="Lora Regular"/>
                <a:ea typeface="Lora Regular"/>
                <a:cs typeface="Lora Regular"/>
                <a:sym typeface="Lora Regular"/>
              </a:rPr>
              <a:t>// kiểm tra một giá trị khi chuyển về kiểu number có phải số hữu hạn hay không</a:t>
            </a:r>
            <a:endParaRPr i="1" sz="1200">
              <a:solidFill>
                <a:srgbClr val="657B83"/>
              </a:solidFill>
              <a:latin typeface="Lora Regular"/>
              <a:ea typeface="Lora Regular"/>
              <a:cs typeface="Lora Regular"/>
              <a:sym typeface="Lora Regular"/>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isNaN</a:t>
            </a:r>
            <a:r>
              <a:rPr lang="vi" sz="1200">
                <a:solidFill>
                  <a:srgbClr val="BBBBBB"/>
                </a:solidFill>
                <a:latin typeface="Fira Code"/>
                <a:ea typeface="Fira Code"/>
                <a:cs typeface="Fira Code"/>
                <a:sym typeface="Fira Code"/>
              </a:rPr>
              <a:t>(number);</a:t>
            </a:r>
            <a:r>
              <a:rPr lang="vi" sz="1200">
                <a:solidFill>
                  <a:srgbClr val="BBBBBB"/>
                </a:solidFill>
                <a:latin typeface="Lora Regular"/>
                <a:ea typeface="Lora Regular"/>
                <a:cs typeface="Lora Regular"/>
                <a:sym typeface="Lora Regular"/>
              </a:rPr>
              <a:t> </a:t>
            </a:r>
            <a:r>
              <a:rPr i="1" lang="vi" sz="1200">
                <a:solidFill>
                  <a:srgbClr val="657B83"/>
                </a:solidFill>
                <a:latin typeface="Lora Regular"/>
                <a:ea typeface="Lora Regular"/>
                <a:cs typeface="Lora Regular"/>
                <a:sym typeface="Lora Regular"/>
              </a:rPr>
              <a:t>// kiểm tra một giá trị khi chuyển về kiểu number có phải NaN hay không</a:t>
            </a:r>
            <a:endParaRPr i="1" sz="1200">
              <a:solidFill>
                <a:srgbClr val="657B83"/>
              </a:solidFill>
              <a:latin typeface="Lora Regular"/>
              <a:ea typeface="Lora Regular"/>
              <a:cs typeface="Lora Regular"/>
              <a:sym typeface="Lora Regular"/>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parseInt</a:t>
            </a:r>
            <a:r>
              <a:rPr lang="vi" sz="1200">
                <a:solidFill>
                  <a:srgbClr val="BBBBBB"/>
                </a:solidFill>
                <a:latin typeface="Fira Code"/>
                <a:ea typeface="Fira Code"/>
                <a:cs typeface="Fira Code"/>
                <a:sym typeface="Fira Code"/>
              </a:rPr>
              <a:t>(string [, radix]);</a:t>
            </a:r>
            <a:r>
              <a:rPr lang="vi" sz="1200">
                <a:solidFill>
                  <a:srgbClr val="BBBBBB"/>
                </a:solidFill>
                <a:latin typeface="Lora Regular"/>
                <a:ea typeface="Lora Regular"/>
                <a:cs typeface="Lora Regular"/>
                <a:sym typeface="Lora Regular"/>
              </a:rPr>
              <a:t> </a:t>
            </a:r>
            <a:r>
              <a:rPr i="1" lang="vi" sz="1200">
                <a:solidFill>
                  <a:srgbClr val="657B83"/>
                </a:solidFill>
                <a:latin typeface="Lora Regular"/>
                <a:ea typeface="Lora Regular"/>
                <a:cs typeface="Lora Regular"/>
                <a:sym typeface="Lora Regular"/>
              </a:rPr>
              <a:t>// parse một giá trị và trả về số nguyên</a:t>
            </a:r>
            <a:endParaRPr i="1" sz="1200">
              <a:solidFill>
                <a:srgbClr val="657B83"/>
              </a:solidFill>
              <a:latin typeface="Lora Regular"/>
              <a:ea typeface="Lora Regular"/>
              <a:cs typeface="Lora Regular"/>
              <a:sym typeface="Lora Regular"/>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parseFloat</a:t>
            </a:r>
            <a:r>
              <a:rPr lang="vi" sz="1200">
                <a:solidFill>
                  <a:srgbClr val="BBBBBB"/>
                </a:solidFill>
                <a:latin typeface="Fira Code"/>
                <a:ea typeface="Fira Code"/>
                <a:cs typeface="Fira Code"/>
                <a:sym typeface="Fira Code"/>
              </a:rPr>
              <a:t>(string [,radix]);</a:t>
            </a:r>
            <a:r>
              <a:rPr lang="vi" sz="1200">
                <a:solidFill>
                  <a:srgbClr val="BBBBBB"/>
                </a:solidFill>
                <a:latin typeface="Lora Regular"/>
                <a:ea typeface="Lora Regular"/>
                <a:cs typeface="Lora Regular"/>
                <a:sym typeface="Lora Regular"/>
              </a:rPr>
              <a:t> </a:t>
            </a:r>
            <a:r>
              <a:rPr i="1" lang="vi" sz="1200">
                <a:solidFill>
                  <a:srgbClr val="657B83"/>
                </a:solidFill>
                <a:latin typeface="Lora Regular"/>
                <a:ea typeface="Lora Regular"/>
                <a:cs typeface="Lora Regular"/>
                <a:sym typeface="Lora Regular"/>
              </a:rPr>
              <a:t>// parse một giá trị và trả về số thực</a:t>
            </a:r>
            <a:endParaRPr sz="1200">
              <a:solidFill>
                <a:srgbClr val="BBBBBB"/>
              </a:solidFill>
              <a:latin typeface="Lora Regular"/>
              <a:ea typeface="Lora Regular"/>
              <a:cs typeface="Lora Regular"/>
              <a:sym typeface="Lora Regular"/>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Math</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floor</a:t>
            </a:r>
            <a:r>
              <a:rPr lang="vi" sz="1200">
                <a:solidFill>
                  <a:srgbClr val="BBBBBB"/>
                </a:solidFill>
                <a:latin typeface="Fira Code"/>
                <a:ea typeface="Fira Code"/>
                <a:cs typeface="Fira Code"/>
                <a:sym typeface="Fira Code"/>
              </a:rPr>
              <a:t>(number);</a:t>
            </a:r>
            <a:r>
              <a:rPr lang="vi" sz="1200">
                <a:solidFill>
                  <a:srgbClr val="BBBBBB"/>
                </a:solidFill>
                <a:latin typeface="Lora Regular"/>
                <a:ea typeface="Lora Regular"/>
                <a:cs typeface="Lora Regular"/>
                <a:sym typeface="Lora Regular"/>
              </a:rPr>
              <a:t> </a:t>
            </a:r>
            <a:r>
              <a:rPr i="1" lang="vi" sz="1200">
                <a:solidFill>
                  <a:srgbClr val="657B83"/>
                </a:solidFill>
                <a:latin typeface="Lora Regular"/>
                <a:ea typeface="Lora Regular"/>
                <a:cs typeface="Lora Regular"/>
                <a:sym typeface="Lora Regular"/>
              </a:rPr>
              <a:t>// làm tròn xuống</a:t>
            </a:r>
            <a:endParaRPr sz="1200">
              <a:solidFill>
                <a:srgbClr val="BBBBBB"/>
              </a:solidFill>
              <a:latin typeface="Lora Regular"/>
              <a:ea typeface="Lora Regular"/>
              <a:cs typeface="Lora Regular"/>
              <a:sym typeface="Lora Regular"/>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Math</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ceil</a:t>
            </a:r>
            <a:r>
              <a:rPr lang="vi" sz="1200">
                <a:solidFill>
                  <a:srgbClr val="BBBBBB"/>
                </a:solidFill>
                <a:latin typeface="Fira Code"/>
                <a:ea typeface="Fira Code"/>
                <a:cs typeface="Fira Code"/>
                <a:sym typeface="Fira Code"/>
              </a:rPr>
              <a:t>(number);</a:t>
            </a:r>
            <a:r>
              <a:rPr lang="vi" sz="1200">
                <a:solidFill>
                  <a:srgbClr val="BBBBBB"/>
                </a:solidFill>
                <a:latin typeface="Lora Regular"/>
                <a:ea typeface="Lora Regular"/>
                <a:cs typeface="Lora Regular"/>
                <a:sym typeface="Lora Regular"/>
              </a:rPr>
              <a:t> </a:t>
            </a:r>
            <a:r>
              <a:rPr i="1" lang="vi" sz="1200">
                <a:solidFill>
                  <a:srgbClr val="657B83"/>
                </a:solidFill>
                <a:latin typeface="Lora Regular"/>
                <a:ea typeface="Lora Regular"/>
                <a:cs typeface="Lora Regular"/>
                <a:sym typeface="Lora Regular"/>
              </a:rPr>
              <a:t>// làm tròn lên</a:t>
            </a:r>
            <a:r>
              <a:rPr lang="vi" sz="1200">
                <a:solidFill>
                  <a:srgbClr val="BBBBBB"/>
                </a:solidFill>
                <a:latin typeface="Lora Regular"/>
                <a:ea typeface="Lora Regular"/>
                <a:cs typeface="Lora Regular"/>
                <a:sym typeface="Lora Regular"/>
              </a:rPr>
              <a:t> </a:t>
            </a:r>
            <a:endParaRPr sz="1200">
              <a:solidFill>
                <a:srgbClr val="BBBBBB"/>
              </a:solidFill>
              <a:latin typeface="Lora Regular"/>
              <a:ea typeface="Lora Regular"/>
              <a:cs typeface="Lora Regular"/>
              <a:sym typeface="Lora Regular"/>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Math</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round</a:t>
            </a:r>
            <a:r>
              <a:rPr lang="vi" sz="1200">
                <a:solidFill>
                  <a:srgbClr val="BBBBBB"/>
                </a:solidFill>
                <a:latin typeface="Fira Code"/>
                <a:ea typeface="Fira Code"/>
                <a:cs typeface="Fira Code"/>
                <a:sym typeface="Fira Code"/>
              </a:rPr>
              <a:t>(number);</a:t>
            </a:r>
            <a:r>
              <a:rPr lang="vi" sz="1200">
                <a:solidFill>
                  <a:srgbClr val="BBBBBB"/>
                </a:solidFill>
                <a:latin typeface="Lora Regular"/>
                <a:ea typeface="Lora Regular"/>
                <a:cs typeface="Lora Regular"/>
                <a:sym typeface="Lora Regular"/>
              </a:rPr>
              <a:t> </a:t>
            </a:r>
            <a:r>
              <a:rPr i="1" lang="vi" sz="1200">
                <a:solidFill>
                  <a:srgbClr val="657B83"/>
                </a:solidFill>
                <a:latin typeface="Lora Regular"/>
                <a:ea typeface="Lora Regular"/>
                <a:cs typeface="Lora Regular"/>
                <a:sym typeface="Lora Regular"/>
              </a:rPr>
              <a:t>// làm tròn về số gần nhất</a:t>
            </a:r>
            <a:r>
              <a:rPr lang="vi" sz="1200">
                <a:solidFill>
                  <a:srgbClr val="BBBBBB"/>
                </a:solidFill>
                <a:latin typeface="Lora Regular"/>
                <a:ea typeface="Lora Regular"/>
                <a:cs typeface="Lora Regular"/>
                <a:sym typeface="Lora Regular"/>
              </a:rPr>
              <a:t> </a:t>
            </a:r>
            <a:endParaRPr sz="1200">
              <a:solidFill>
                <a:srgbClr val="BBBBBB"/>
              </a:solidFill>
              <a:latin typeface="Lora Regular"/>
              <a:ea typeface="Lora Regular"/>
              <a:cs typeface="Lora Regular"/>
              <a:sym typeface="Lora Regular"/>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Math</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trunc</a:t>
            </a:r>
            <a:r>
              <a:rPr lang="vi" sz="1200">
                <a:solidFill>
                  <a:srgbClr val="BBBBBB"/>
                </a:solidFill>
                <a:latin typeface="Fira Code"/>
                <a:ea typeface="Fira Code"/>
                <a:cs typeface="Fira Code"/>
                <a:sym typeface="Fira Code"/>
              </a:rPr>
              <a:t>(number);</a:t>
            </a:r>
            <a:r>
              <a:rPr lang="vi" sz="1200">
                <a:solidFill>
                  <a:srgbClr val="BBBBBB"/>
                </a:solidFill>
                <a:latin typeface="Lora Regular"/>
                <a:ea typeface="Lora Regular"/>
                <a:cs typeface="Lora Regular"/>
                <a:sym typeface="Lora Regular"/>
              </a:rPr>
              <a:t> </a:t>
            </a:r>
            <a:r>
              <a:rPr i="1" lang="vi" sz="1200">
                <a:solidFill>
                  <a:srgbClr val="657B83"/>
                </a:solidFill>
                <a:latin typeface="Lora Regular"/>
                <a:ea typeface="Lora Regular"/>
                <a:cs typeface="Lora Regular"/>
                <a:sym typeface="Lora Regular"/>
              </a:rPr>
              <a:t>// cắt bỏ phần số thực, trả về số nguyên</a:t>
            </a:r>
            <a:endParaRPr sz="1200">
              <a:solidFill>
                <a:srgbClr val="BBBBBB"/>
              </a:solidFill>
              <a:latin typeface="Lora Regular"/>
              <a:ea typeface="Lora Regular"/>
              <a:cs typeface="Lora Regular"/>
              <a:sym typeface="Lora Regular"/>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Math</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pow</a:t>
            </a:r>
            <a:r>
              <a:rPr lang="vi" sz="1200">
                <a:solidFill>
                  <a:srgbClr val="BBBBBB"/>
                </a:solidFill>
                <a:latin typeface="Fira Code"/>
                <a:ea typeface="Fira Code"/>
                <a:cs typeface="Fira Code"/>
                <a:sym typeface="Fira Code"/>
              </a:rPr>
              <a:t>(x, y);</a:t>
            </a:r>
            <a:r>
              <a:rPr lang="vi" sz="1200">
                <a:solidFill>
                  <a:srgbClr val="BBBBBB"/>
                </a:solidFill>
                <a:latin typeface="Lora Regular"/>
                <a:ea typeface="Lora Regular"/>
                <a:cs typeface="Lora Regular"/>
                <a:sym typeface="Lora Regular"/>
              </a:rPr>
              <a:t> </a:t>
            </a:r>
            <a:r>
              <a:rPr i="1" lang="vi" sz="1200">
                <a:solidFill>
                  <a:srgbClr val="657B83"/>
                </a:solidFill>
                <a:latin typeface="Lora Regular"/>
                <a:ea typeface="Lora Regular"/>
                <a:cs typeface="Lora Regular"/>
                <a:sym typeface="Lora Regular"/>
              </a:rPr>
              <a:t>// tính số mũ</a:t>
            </a:r>
            <a:endParaRPr sz="1200">
              <a:solidFill>
                <a:srgbClr val="BBBBBB"/>
              </a:solidFill>
              <a:latin typeface="Lora Regular"/>
              <a:ea typeface="Lora Regular"/>
              <a:cs typeface="Lora Regular"/>
              <a:sym typeface="Lora Regular"/>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Math</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random</a:t>
            </a:r>
            <a:r>
              <a:rPr lang="vi" sz="1200">
                <a:solidFill>
                  <a:srgbClr val="BBBBBB"/>
                </a:solidFill>
                <a:latin typeface="Fira Code"/>
                <a:ea typeface="Fira Code"/>
                <a:cs typeface="Fira Code"/>
                <a:sym typeface="Fira Code"/>
              </a:rPr>
              <a:t>();</a:t>
            </a:r>
            <a:r>
              <a:rPr lang="vi" sz="1200">
                <a:solidFill>
                  <a:srgbClr val="BBBBBB"/>
                </a:solidFill>
                <a:latin typeface="Lora Regular"/>
                <a:ea typeface="Lora Regular"/>
                <a:cs typeface="Lora Regular"/>
                <a:sym typeface="Lora Regular"/>
              </a:rPr>
              <a:t> </a:t>
            </a:r>
            <a:r>
              <a:rPr i="1" lang="vi" sz="1200">
                <a:solidFill>
                  <a:srgbClr val="657B83"/>
                </a:solidFill>
                <a:latin typeface="Lora Regular"/>
                <a:ea typeface="Lora Regular"/>
                <a:cs typeface="Lora Regular"/>
                <a:sym typeface="Lora Regular"/>
              </a:rPr>
              <a:t>// trả về một số ngẫu nhiên từ 0 </a:t>
            </a:r>
            <a:r>
              <a:rPr i="1" lang="vi" sz="1200">
                <a:solidFill>
                  <a:srgbClr val="657B83"/>
                </a:solidFill>
                <a:latin typeface="Fira Code Light"/>
                <a:ea typeface="Fira Code Light"/>
                <a:cs typeface="Fira Code Light"/>
                <a:sym typeface="Fira Code Light"/>
              </a:rPr>
              <a:t>-&gt;</a:t>
            </a:r>
            <a:r>
              <a:rPr i="1" lang="vi" sz="1200">
                <a:solidFill>
                  <a:srgbClr val="657B83"/>
                </a:solidFill>
                <a:latin typeface="Lora Regular"/>
                <a:ea typeface="Lora Regular"/>
                <a:cs typeface="Lora Regular"/>
                <a:sym typeface="Lora Regular"/>
              </a:rPr>
              <a:t> 1</a:t>
            </a:r>
            <a:endParaRPr sz="1200">
              <a:solidFill>
                <a:srgbClr val="BBBBBB"/>
              </a:solidFill>
              <a:latin typeface="Lora Regular"/>
              <a:ea typeface="Lora Regular"/>
              <a:cs typeface="Lora Regular"/>
              <a:sym typeface="Lora Regular"/>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Math</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min</a:t>
            </a:r>
            <a:r>
              <a:rPr lang="vi" sz="1200">
                <a:solidFill>
                  <a:srgbClr val="BBBBBB"/>
                </a:solidFill>
                <a:latin typeface="Fira Code"/>
                <a:ea typeface="Fira Code"/>
                <a:cs typeface="Fira Code"/>
                <a:sym typeface="Fira Code"/>
              </a:rPr>
              <a:t>(...values); </a:t>
            </a:r>
            <a:r>
              <a:rPr lang="vi" sz="1200">
                <a:solidFill>
                  <a:srgbClr val="268BD2"/>
                </a:solidFill>
                <a:latin typeface="Fira Code"/>
                <a:ea typeface="Fira Code"/>
                <a:cs typeface="Fira Code"/>
                <a:sym typeface="Fira Code"/>
              </a:rPr>
              <a:t>Math</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max</a:t>
            </a:r>
            <a:r>
              <a:rPr lang="vi" sz="1200">
                <a:solidFill>
                  <a:srgbClr val="BBBBBB"/>
                </a:solidFill>
                <a:latin typeface="Fira Code"/>
                <a:ea typeface="Fira Code"/>
                <a:cs typeface="Fira Code"/>
                <a:sym typeface="Fira Code"/>
              </a:rPr>
              <a:t>(...values);</a:t>
            </a:r>
            <a:r>
              <a:rPr lang="vi" sz="1200">
                <a:solidFill>
                  <a:srgbClr val="BBBBBB"/>
                </a:solidFill>
                <a:latin typeface="Lora Regular"/>
                <a:ea typeface="Lora Regular"/>
                <a:cs typeface="Lora Regular"/>
                <a:sym typeface="Lora Regular"/>
              </a:rPr>
              <a:t> </a:t>
            </a:r>
            <a:r>
              <a:rPr i="1" lang="vi" sz="1200">
                <a:solidFill>
                  <a:srgbClr val="657B83"/>
                </a:solidFill>
                <a:latin typeface="Lora Regular"/>
                <a:ea typeface="Lora Regular"/>
                <a:cs typeface="Lora Regular"/>
                <a:sym typeface="Lora Regular"/>
              </a:rPr>
              <a:t>// trả về số lớn/nhỏ nhất trong một tập hợp số</a:t>
            </a:r>
            <a:endParaRPr sz="1200">
              <a:latin typeface="Lora Regular"/>
              <a:ea typeface="Lora Regular"/>
              <a:cs typeface="Lora Regular"/>
              <a:sym typeface="Lora Regular"/>
            </a:endParaRPr>
          </a:p>
        </p:txBody>
      </p:sp>
      <p:sp>
        <p:nvSpPr>
          <p:cNvPr id="1016" name="Google Shape;1016;p120"/>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Math &amp; Number</a:t>
            </a:r>
            <a:r>
              <a:rPr lang="vi"/>
              <a:t> Methods</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121"/>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Exercise</a:t>
            </a:r>
            <a:endParaRPr/>
          </a:p>
        </p:txBody>
      </p:sp>
      <p:sp>
        <p:nvSpPr>
          <p:cNvPr id="1022" name="Google Shape;1022;p121"/>
          <p:cNvSpPr txBox="1"/>
          <p:nvPr>
            <p:ph idx="1" type="body"/>
          </p:nvPr>
        </p:nvSpPr>
        <p:spPr>
          <a:xfrm>
            <a:off x="729450" y="1312325"/>
            <a:ext cx="7688700" cy="3584100"/>
          </a:xfrm>
          <a:prstGeom prst="rect">
            <a:avLst/>
          </a:prstGeom>
        </p:spPr>
        <p:txBody>
          <a:bodyPr anchorCtr="0" anchor="t" bIns="91425" lIns="91425" spcFirstLastPara="1" rIns="91425" wrap="square" tIns="91425">
            <a:noAutofit/>
          </a:bodyPr>
          <a:lstStyle/>
          <a:p>
            <a:pPr indent="-311150" lvl="0" marL="457200" rtl="0" algn="l">
              <a:spcBef>
                <a:spcPts val="1000"/>
              </a:spcBef>
              <a:spcAft>
                <a:spcPts val="0"/>
              </a:spcAft>
              <a:buClr>
                <a:schemeClr val="accent1"/>
              </a:buClr>
              <a:buSzPts val="1300"/>
              <a:buFont typeface="Lora"/>
              <a:buAutoNum type="arabicPeriod"/>
            </a:pPr>
            <a:r>
              <a:rPr lang="vi">
                <a:latin typeface="Lora"/>
                <a:ea typeface="Lora"/>
                <a:cs typeface="Lora"/>
                <a:sym typeface="Lora"/>
              </a:rPr>
              <a:t>Viết hàm tạo một số tự nhiên ngẫu nhiên từ 0 đến n. VD rand(10) =&gt; 8</a:t>
            </a:r>
            <a:endParaRPr>
              <a:latin typeface="Lora"/>
              <a:ea typeface="Lora"/>
              <a:cs typeface="Lora"/>
              <a:sym typeface="Lora"/>
            </a:endParaRPr>
          </a:p>
          <a:p>
            <a:pPr indent="-311150" lvl="0" marL="457200" rtl="0" algn="l">
              <a:spcBef>
                <a:spcPts val="0"/>
              </a:spcBef>
              <a:spcAft>
                <a:spcPts val="0"/>
              </a:spcAft>
              <a:buClr>
                <a:schemeClr val="accent1"/>
              </a:buClr>
              <a:buSzPts val="1300"/>
              <a:buFont typeface="Lora"/>
              <a:buAutoNum type="arabicPeriod"/>
            </a:pPr>
            <a:r>
              <a:rPr lang="vi">
                <a:latin typeface="Lora"/>
                <a:ea typeface="Lora"/>
                <a:cs typeface="Lora"/>
                <a:sym typeface="Lora"/>
              </a:rPr>
              <a:t>Viết hàm chuyển đổi một số từ hệ cơ số này sang hệ cơ số khác.</a:t>
            </a:r>
            <a:endParaRPr>
              <a:latin typeface="Lora"/>
              <a:ea typeface="Lora"/>
              <a:cs typeface="Lora"/>
              <a:sym typeface="Lora"/>
            </a:endParaRPr>
          </a:p>
          <a:p>
            <a:pPr indent="0" lvl="0" marL="457200" rtl="0" algn="l">
              <a:spcBef>
                <a:spcPts val="1000"/>
              </a:spcBef>
              <a:spcAft>
                <a:spcPts val="0"/>
              </a:spcAft>
              <a:buNone/>
            </a:pPr>
            <a:r>
              <a:rPr lang="vi">
                <a:latin typeface="Lora"/>
                <a:ea typeface="Lora"/>
                <a:cs typeface="Lora"/>
                <a:sym typeface="Lora"/>
              </a:rPr>
              <a:t>VD convert(255, 10, 16) =&gt; Chuyển giá trị 255 từ cơ số 10 sang 16 =&gt; “ff”</a:t>
            </a:r>
            <a:endParaRPr>
              <a:latin typeface="Lora"/>
              <a:ea typeface="Lora"/>
              <a:cs typeface="Lora"/>
              <a:sym typeface="Lora"/>
            </a:endParaRPr>
          </a:p>
          <a:p>
            <a:pPr indent="-311150" lvl="0" marL="457200" rtl="0" algn="l">
              <a:spcBef>
                <a:spcPts val="1000"/>
              </a:spcBef>
              <a:spcAft>
                <a:spcPts val="0"/>
              </a:spcAft>
              <a:buClr>
                <a:schemeClr val="accent1"/>
              </a:buClr>
              <a:buSzPts val="1300"/>
              <a:buFont typeface="Lora"/>
              <a:buAutoNum type="arabicPeriod"/>
            </a:pPr>
            <a:r>
              <a:rPr lang="vi">
                <a:latin typeface="Lora"/>
                <a:ea typeface="Lora"/>
                <a:cs typeface="Lora"/>
                <a:sym typeface="Lora"/>
              </a:rPr>
              <a:t>Viết hàm tạo một số nguyên ngẫu nhiên trong khoảng từ a -&gt; b. VD rand(10, 100); =&gt; 34</a:t>
            </a:r>
            <a:endParaRPr>
              <a:latin typeface="Lora"/>
              <a:ea typeface="Lora"/>
              <a:cs typeface="Lora"/>
              <a:sym typeface="Lora"/>
            </a:endParaRPr>
          </a:p>
          <a:p>
            <a:pPr indent="-311150" lvl="0" marL="457200" rtl="0" algn="l">
              <a:spcBef>
                <a:spcPts val="0"/>
              </a:spcBef>
              <a:spcAft>
                <a:spcPts val="0"/>
              </a:spcAft>
              <a:buClr>
                <a:schemeClr val="accent1"/>
              </a:buClr>
              <a:buSzPts val="1300"/>
              <a:buFont typeface="Lora"/>
              <a:buAutoNum type="arabicPeriod"/>
            </a:pPr>
            <a:r>
              <a:rPr lang="vi">
                <a:latin typeface="Lora"/>
                <a:ea typeface="Lora"/>
                <a:cs typeface="Lora"/>
                <a:sym typeface="Lora"/>
              </a:rPr>
              <a:t>Viết hàm tạo mã màu HEX ngẫu nhiên. VD hex() =&gt; “fea34f”</a:t>
            </a:r>
            <a:endParaRPr>
              <a:latin typeface="Lora"/>
              <a:ea typeface="Lora"/>
              <a:cs typeface="Lora"/>
              <a:sym typeface="Lor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3"/>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Variables</a:t>
            </a:r>
            <a:endParaRPr/>
          </a:p>
        </p:txBody>
      </p:sp>
      <p:sp>
        <p:nvSpPr>
          <p:cNvPr id="172" name="Google Shape;172;p23"/>
          <p:cNvSpPr txBox="1"/>
          <p:nvPr/>
        </p:nvSpPr>
        <p:spPr>
          <a:xfrm>
            <a:off x="727650" y="1312325"/>
            <a:ext cx="3745500" cy="35841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1000"/>
              </a:spcBef>
              <a:spcAft>
                <a:spcPts val="0"/>
              </a:spcAft>
              <a:buNone/>
            </a:pPr>
            <a:r>
              <a:rPr lang="vi" sz="1300">
                <a:solidFill>
                  <a:srgbClr val="93A1A1"/>
                </a:solidFill>
                <a:latin typeface="Fira Code Light"/>
                <a:ea typeface="Fira Code Light"/>
                <a:cs typeface="Fira Code Light"/>
                <a:sym typeface="Fira Code Light"/>
              </a:rPr>
              <a:t>let</a:t>
            </a:r>
            <a:endParaRPr b="1">
              <a:solidFill>
                <a:schemeClr val="accent1"/>
              </a:solidFill>
              <a:latin typeface="Lora"/>
              <a:ea typeface="Lora"/>
              <a:cs typeface="Lora"/>
              <a:sym typeface="Lora"/>
            </a:endParaRPr>
          </a:p>
          <a:p>
            <a:pPr indent="0" lvl="0" marL="0" rtl="0" algn="l">
              <a:lnSpc>
                <a:spcPct val="150000"/>
              </a:lnSpc>
              <a:spcBef>
                <a:spcPts val="1000"/>
              </a:spcBef>
              <a:spcAft>
                <a:spcPts val="0"/>
              </a:spcAft>
              <a:buNone/>
            </a:pPr>
            <a:r>
              <a:rPr lang="vi" sz="1300">
                <a:solidFill>
                  <a:schemeClr val="accent1"/>
                </a:solidFill>
                <a:latin typeface="Lora"/>
                <a:ea typeface="Lora"/>
                <a:cs typeface="Lora"/>
                <a:sym typeface="Lora"/>
              </a:rPr>
              <a:t>Biến khai báo với </a:t>
            </a:r>
            <a:r>
              <a:rPr lang="vi" sz="1300">
                <a:solidFill>
                  <a:srgbClr val="93A1A1"/>
                </a:solidFill>
                <a:latin typeface="Fira Code Light"/>
                <a:ea typeface="Fira Code Light"/>
                <a:cs typeface="Fira Code Light"/>
                <a:sym typeface="Fira Code Light"/>
              </a:rPr>
              <a:t>let</a:t>
            </a:r>
            <a:r>
              <a:rPr lang="vi" sz="1300">
                <a:solidFill>
                  <a:schemeClr val="accent1"/>
                </a:solidFill>
                <a:latin typeface="Lora"/>
                <a:ea typeface="Lora"/>
                <a:cs typeface="Lora"/>
                <a:sym typeface="Lora"/>
              </a:rPr>
              <a:t> không thể khai báo lại, tuy nhiên, giá trị của biến có thể thay đổi</a:t>
            </a:r>
            <a:endParaRPr sz="1300">
              <a:solidFill>
                <a:schemeClr val="accent1"/>
              </a:solidFill>
              <a:latin typeface="Lora"/>
              <a:ea typeface="Lora"/>
              <a:cs typeface="Lora"/>
              <a:sym typeface="Lora"/>
            </a:endParaRPr>
          </a:p>
          <a:p>
            <a:pPr indent="0" lvl="0" marL="0" rtl="0" algn="l">
              <a:lnSpc>
                <a:spcPct val="135714"/>
              </a:lnSpc>
              <a:spcBef>
                <a:spcPts val="1000"/>
              </a:spcBef>
              <a:spcAft>
                <a:spcPts val="0"/>
              </a:spcAft>
              <a:buNone/>
            </a:pPr>
            <a:r>
              <a:rPr lang="vi" sz="1200">
                <a:solidFill>
                  <a:srgbClr val="93A1A1"/>
                </a:solidFill>
                <a:latin typeface="Fira Code Light"/>
                <a:ea typeface="Fira Code Light"/>
                <a:cs typeface="Fira Code Light"/>
                <a:sym typeface="Fira Code Light"/>
              </a:rPr>
              <a:t>let</a:t>
            </a:r>
            <a:r>
              <a:rPr lang="vi" sz="1200">
                <a:solidFill>
                  <a:srgbClr val="BBBBBB"/>
                </a:solidFill>
                <a:latin typeface="Fira Code Light"/>
                <a:ea typeface="Fira Code Light"/>
                <a:cs typeface="Fira Code Light"/>
                <a:sym typeface="Fira Code Light"/>
              </a:rPr>
              <a:t> </a:t>
            </a:r>
            <a:r>
              <a:rPr lang="vi" sz="1200">
                <a:solidFill>
                  <a:srgbClr val="268BD2"/>
                </a:solidFill>
                <a:latin typeface="Fira Code Light"/>
                <a:ea typeface="Fira Code Light"/>
                <a:cs typeface="Fira Code Light"/>
                <a:sym typeface="Fira Code Light"/>
              </a:rPr>
              <a:t>name</a:t>
            </a:r>
            <a:r>
              <a:rPr lang="vi" sz="1200">
                <a:solidFill>
                  <a:srgbClr val="BBBBBB"/>
                </a:solidFill>
                <a:latin typeface="Fira Code Light"/>
                <a:ea typeface="Fira Code Light"/>
                <a:cs typeface="Fira Code Light"/>
                <a:sym typeface="Fira Code Light"/>
              </a:rPr>
              <a:t> </a:t>
            </a:r>
            <a:r>
              <a:rPr lang="vi" sz="1200">
                <a:solidFill>
                  <a:srgbClr val="859900"/>
                </a:solidFill>
                <a:latin typeface="Fira Code Light"/>
                <a:ea typeface="Fira Code Light"/>
                <a:cs typeface="Fira Code Light"/>
                <a:sym typeface="Fira Code Light"/>
              </a:rPr>
              <a:t>=</a:t>
            </a:r>
            <a:r>
              <a:rPr lang="vi" sz="1200">
                <a:solidFill>
                  <a:srgbClr val="BBBBBB"/>
                </a:solidFill>
                <a:latin typeface="Fira Code Light"/>
                <a:ea typeface="Fira Code Light"/>
                <a:cs typeface="Fira Code Light"/>
                <a:sym typeface="Fira Code Light"/>
              </a:rPr>
              <a:t> </a:t>
            </a:r>
            <a:r>
              <a:rPr lang="vi" sz="1200">
                <a:solidFill>
                  <a:srgbClr val="2AA198"/>
                </a:solidFill>
                <a:latin typeface="Fira Code Light"/>
                <a:ea typeface="Fira Code Light"/>
                <a:cs typeface="Fira Code Light"/>
                <a:sym typeface="Fira Code Light"/>
              </a:rPr>
              <a:t>"Ba"</a:t>
            </a:r>
            <a:r>
              <a:rPr lang="vi" sz="1200">
                <a:solidFill>
                  <a:srgbClr val="BBBBBB"/>
                </a:solidFill>
                <a:latin typeface="Fira Code Light"/>
                <a:ea typeface="Fira Code Light"/>
                <a:cs typeface="Fira Code Light"/>
                <a:sym typeface="Fira Code Light"/>
              </a:rPr>
              <a:t>;</a:t>
            </a:r>
            <a:endParaRPr sz="1200">
              <a:solidFill>
                <a:srgbClr val="BBBBBB"/>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rPr lang="vi" sz="1200">
                <a:solidFill>
                  <a:srgbClr val="93A1A1"/>
                </a:solidFill>
                <a:latin typeface="Fira Code Light"/>
                <a:ea typeface="Fira Code Light"/>
                <a:cs typeface="Fira Code Light"/>
                <a:sym typeface="Fira Code Light"/>
              </a:rPr>
              <a:t>let</a:t>
            </a:r>
            <a:r>
              <a:rPr lang="vi" sz="1200">
                <a:solidFill>
                  <a:srgbClr val="BBBBBB"/>
                </a:solidFill>
                <a:latin typeface="Fira Code Light"/>
                <a:ea typeface="Fira Code Light"/>
                <a:cs typeface="Fira Code Light"/>
                <a:sym typeface="Fira Code Light"/>
              </a:rPr>
              <a:t> </a:t>
            </a:r>
            <a:r>
              <a:rPr lang="vi" sz="1200">
                <a:solidFill>
                  <a:srgbClr val="268BD2"/>
                </a:solidFill>
                <a:latin typeface="Fira Code Light"/>
                <a:ea typeface="Fira Code Light"/>
                <a:cs typeface="Fira Code Light"/>
                <a:sym typeface="Fira Code Light"/>
              </a:rPr>
              <a:t>name</a:t>
            </a:r>
            <a:r>
              <a:rPr lang="vi" sz="1200">
                <a:solidFill>
                  <a:srgbClr val="BBBBBB"/>
                </a:solidFill>
                <a:latin typeface="Fira Code Light"/>
                <a:ea typeface="Fira Code Light"/>
                <a:cs typeface="Fira Code Light"/>
                <a:sym typeface="Fira Code Light"/>
              </a:rPr>
              <a:t> </a:t>
            </a:r>
            <a:r>
              <a:rPr lang="vi" sz="1200">
                <a:solidFill>
                  <a:srgbClr val="859900"/>
                </a:solidFill>
                <a:latin typeface="Fira Code Light"/>
                <a:ea typeface="Fira Code Light"/>
                <a:cs typeface="Fira Code Light"/>
                <a:sym typeface="Fira Code Light"/>
              </a:rPr>
              <a:t>=</a:t>
            </a:r>
            <a:r>
              <a:rPr lang="vi" sz="1200">
                <a:solidFill>
                  <a:srgbClr val="BBBBBB"/>
                </a:solidFill>
                <a:latin typeface="Fira Code Light"/>
                <a:ea typeface="Fira Code Light"/>
                <a:cs typeface="Fira Code Light"/>
                <a:sym typeface="Fira Code Light"/>
              </a:rPr>
              <a:t> </a:t>
            </a:r>
            <a:r>
              <a:rPr lang="vi" sz="1200">
                <a:solidFill>
                  <a:srgbClr val="2AA198"/>
                </a:solidFill>
                <a:latin typeface="Fira Code Light"/>
                <a:ea typeface="Fira Code Light"/>
                <a:cs typeface="Fira Code Light"/>
                <a:sym typeface="Fira Code Light"/>
              </a:rPr>
              <a:t>"Oops"</a:t>
            </a:r>
            <a:r>
              <a:rPr lang="vi" sz="1200">
                <a:solidFill>
                  <a:srgbClr val="BBBBBB"/>
                </a:solidFill>
                <a:latin typeface="Fira Code Light"/>
                <a:ea typeface="Fira Code Light"/>
                <a:cs typeface="Fira Code Light"/>
                <a:sym typeface="Fira Code Light"/>
              </a:rPr>
              <a:t>;  // ❌ </a:t>
            </a:r>
            <a:r>
              <a:rPr lang="vi" sz="1200">
                <a:solidFill>
                  <a:srgbClr val="B58900"/>
                </a:solidFill>
                <a:latin typeface="Fira Code Light"/>
                <a:ea typeface="Fira Code Light"/>
                <a:cs typeface="Fira Code Light"/>
                <a:sym typeface="Fira Code Light"/>
              </a:rPr>
              <a:t>Error</a:t>
            </a:r>
            <a:endParaRPr sz="1200">
              <a:solidFill>
                <a:srgbClr val="B58900"/>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rPr lang="vi" sz="1200">
                <a:solidFill>
                  <a:srgbClr val="268BD2"/>
                </a:solidFill>
                <a:latin typeface="Fira Code Light"/>
                <a:ea typeface="Fira Code Light"/>
                <a:cs typeface="Fira Code Light"/>
                <a:sym typeface="Fira Code Light"/>
              </a:rPr>
              <a:t>name</a:t>
            </a:r>
            <a:r>
              <a:rPr lang="vi" sz="1200">
                <a:solidFill>
                  <a:srgbClr val="BBBBBB"/>
                </a:solidFill>
                <a:latin typeface="Fira Code Light"/>
                <a:ea typeface="Fira Code Light"/>
                <a:cs typeface="Fira Code Light"/>
                <a:sym typeface="Fira Code Light"/>
              </a:rPr>
              <a:t> </a:t>
            </a:r>
            <a:r>
              <a:rPr lang="vi" sz="1200">
                <a:solidFill>
                  <a:srgbClr val="859900"/>
                </a:solidFill>
                <a:latin typeface="Fira Code Light"/>
                <a:ea typeface="Fira Code Light"/>
                <a:cs typeface="Fira Code Light"/>
                <a:sym typeface="Fira Code Light"/>
              </a:rPr>
              <a:t>=</a:t>
            </a:r>
            <a:r>
              <a:rPr lang="vi" sz="1200">
                <a:solidFill>
                  <a:srgbClr val="BBBBBB"/>
                </a:solidFill>
                <a:latin typeface="Fira Code Light"/>
                <a:ea typeface="Fira Code Light"/>
                <a:cs typeface="Fira Code Light"/>
                <a:sym typeface="Fira Code Light"/>
              </a:rPr>
              <a:t> </a:t>
            </a:r>
            <a:r>
              <a:rPr lang="vi" sz="1200">
                <a:solidFill>
                  <a:srgbClr val="2AA198"/>
                </a:solidFill>
                <a:latin typeface="Fira Code Light"/>
                <a:ea typeface="Fira Code Light"/>
                <a:cs typeface="Fira Code Light"/>
                <a:sym typeface="Fira Code Light"/>
              </a:rPr>
              <a:t>"Ba handsome 😍"</a:t>
            </a:r>
            <a:r>
              <a:rPr lang="vi" sz="1200">
                <a:solidFill>
                  <a:srgbClr val="BBBBBB"/>
                </a:solidFill>
                <a:latin typeface="Fira Code Light"/>
                <a:ea typeface="Fira Code Light"/>
                <a:cs typeface="Fira Code Light"/>
                <a:sym typeface="Fira Code Light"/>
              </a:rPr>
              <a:t>;  // 👌 </a:t>
            </a:r>
            <a:r>
              <a:rPr lang="vi" sz="1200">
                <a:solidFill>
                  <a:srgbClr val="B58900"/>
                </a:solidFill>
                <a:latin typeface="Fira Code Light"/>
                <a:ea typeface="Fira Code Light"/>
                <a:cs typeface="Fira Code Light"/>
                <a:sym typeface="Fira Code Light"/>
              </a:rPr>
              <a:t>Okey</a:t>
            </a:r>
            <a:endParaRPr sz="1200">
              <a:solidFill>
                <a:srgbClr val="B58900"/>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rPr lang="vi" sz="1200">
                <a:solidFill>
                  <a:srgbClr val="268BD2"/>
                </a:solidFill>
                <a:latin typeface="Fira Code Light"/>
                <a:ea typeface="Fira Code Light"/>
                <a:cs typeface="Fira Code Light"/>
                <a:sym typeface="Fira Code Light"/>
              </a:rPr>
              <a:t>name</a:t>
            </a:r>
            <a:r>
              <a:rPr lang="vi" sz="1200">
                <a:solidFill>
                  <a:srgbClr val="BBBBBB"/>
                </a:solidFill>
                <a:latin typeface="Fira Code Light"/>
                <a:ea typeface="Fira Code Light"/>
                <a:cs typeface="Fira Code Light"/>
                <a:sym typeface="Fira Code Light"/>
              </a:rPr>
              <a:t> </a:t>
            </a:r>
            <a:r>
              <a:rPr lang="vi" sz="1200">
                <a:solidFill>
                  <a:srgbClr val="859900"/>
                </a:solidFill>
                <a:latin typeface="Fira Code Light"/>
                <a:ea typeface="Fira Code Light"/>
                <a:cs typeface="Fira Code Light"/>
                <a:sym typeface="Fira Code Light"/>
              </a:rPr>
              <a:t>=</a:t>
            </a:r>
            <a:r>
              <a:rPr lang="vi" sz="1200">
                <a:solidFill>
                  <a:srgbClr val="BBBBBB"/>
                </a:solidFill>
                <a:latin typeface="Fira Code Light"/>
                <a:ea typeface="Fira Code Light"/>
                <a:cs typeface="Fira Code Light"/>
                <a:sym typeface="Fira Code Light"/>
              </a:rPr>
              <a:t> </a:t>
            </a:r>
            <a:r>
              <a:rPr lang="vi" sz="1200">
                <a:solidFill>
                  <a:srgbClr val="D33682"/>
                </a:solidFill>
                <a:latin typeface="Fira Code Light"/>
                <a:ea typeface="Fira Code Light"/>
                <a:cs typeface="Fira Code Light"/>
                <a:sym typeface="Fira Code Light"/>
              </a:rPr>
              <a:t>123</a:t>
            </a:r>
            <a:r>
              <a:rPr lang="vi" sz="1200">
                <a:solidFill>
                  <a:srgbClr val="BBBBBB"/>
                </a:solidFill>
                <a:latin typeface="Fira Code Light"/>
                <a:ea typeface="Fira Code Light"/>
                <a:cs typeface="Fira Code Light"/>
                <a:sym typeface="Fira Code Light"/>
              </a:rPr>
              <a:t>;  // </a:t>
            </a:r>
            <a:r>
              <a:rPr lang="vi" sz="1200">
                <a:solidFill>
                  <a:srgbClr val="BBBBBB"/>
                </a:solidFill>
                <a:latin typeface="Fira Code Light"/>
                <a:ea typeface="Fira Code Light"/>
                <a:cs typeface="Fira Code Light"/>
                <a:sym typeface="Fira Code Light"/>
              </a:rPr>
              <a:t>👌 </a:t>
            </a:r>
            <a:r>
              <a:rPr lang="vi" sz="1200">
                <a:solidFill>
                  <a:srgbClr val="B58900"/>
                </a:solidFill>
                <a:latin typeface="Fira Code Light"/>
                <a:ea typeface="Fira Code Light"/>
                <a:cs typeface="Fira Code Light"/>
                <a:sym typeface="Fira Code Light"/>
              </a:rPr>
              <a:t>Okey</a:t>
            </a:r>
            <a:endParaRPr sz="1200">
              <a:solidFill>
                <a:srgbClr val="BBBBBB"/>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rPr lang="vi" sz="1200">
                <a:solidFill>
                  <a:srgbClr val="268BD2"/>
                </a:solidFill>
                <a:latin typeface="Fira Code Light"/>
                <a:ea typeface="Fira Code Light"/>
                <a:cs typeface="Fira Code Light"/>
                <a:sym typeface="Fira Code Light"/>
              </a:rPr>
              <a:t>name</a:t>
            </a:r>
            <a:r>
              <a:rPr lang="vi" sz="1200">
                <a:solidFill>
                  <a:srgbClr val="BBBBBB"/>
                </a:solidFill>
                <a:latin typeface="Fira Code Light"/>
                <a:ea typeface="Fira Code Light"/>
                <a:cs typeface="Fira Code Light"/>
                <a:sym typeface="Fira Code Light"/>
              </a:rPr>
              <a:t> </a:t>
            </a:r>
            <a:r>
              <a:rPr lang="vi" sz="1200">
                <a:solidFill>
                  <a:srgbClr val="859900"/>
                </a:solidFill>
                <a:latin typeface="Fira Code Light"/>
                <a:ea typeface="Fira Code Light"/>
                <a:cs typeface="Fira Code Light"/>
                <a:sym typeface="Fira Code Light"/>
              </a:rPr>
              <a:t>=</a:t>
            </a:r>
            <a:r>
              <a:rPr lang="vi" sz="1200">
                <a:solidFill>
                  <a:srgbClr val="BBBBBB"/>
                </a:solidFill>
                <a:latin typeface="Fira Code Light"/>
                <a:ea typeface="Fira Code Light"/>
                <a:cs typeface="Fira Code Light"/>
                <a:sym typeface="Fira Code Light"/>
              </a:rPr>
              <a:t> </a:t>
            </a:r>
            <a:r>
              <a:rPr lang="vi" sz="1200">
                <a:solidFill>
                  <a:srgbClr val="B58900"/>
                </a:solidFill>
                <a:latin typeface="Fira Code Light"/>
                <a:ea typeface="Fira Code Light"/>
                <a:cs typeface="Fira Code Light"/>
                <a:sym typeface="Fira Code Light"/>
              </a:rPr>
              <a:t>true</a:t>
            </a:r>
            <a:r>
              <a:rPr lang="vi" sz="1200">
                <a:solidFill>
                  <a:srgbClr val="BBBBBB"/>
                </a:solidFill>
                <a:latin typeface="Fira Code Light"/>
                <a:ea typeface="Fira Code Light"/>
                <a:cs typeface="Fira Code Light"/>
                <a:sym typeface="Fira Code Light"/>
              </a:rPr>
              <a:t>;  // </a:t>
            </a:r>
            <a:r>
              <a:rPr lang="vi" sz="1200">
                <a:solidFill>
                  <a:srgbClr val="BBBBBB"/>
                </a:solidFill>
                <a:latin typeface="Fira Code Light"/>
                <a:ea typeface="Fira Code Light"/>
                <a:cs typeface="Fira Code Light"/>
                <a:sym typeface="Fira Code Light"/>
              </a:rPr>
              <a:t>👌 </a:t>
            </a:r>
            <a:r>
              <a:rPr lang="vi" sz="1200">
                <a:solidFill>
                  <a:srgbClr val="B58900"/>
                </a:solidFill>
                <a:latin typeface="Fira Code Light"/>
                <a:ea typeface="Fira Code Light"/>
                <a:cs typeface="Fira Code Light"/>
                <a:sym typeface="Fira Code Light"/>
              </a:rPr>
              <a:t>Okey</a:t>
            </a:r>
            <a:endParaRPr sz="1200">
              <a:latin typeface="Fira Code Light"/>
              <a:ea typeface="Fira Code Light"/>
              <a:cs typeface="Fira Code Light"/>
              <a:sym typeface="Fira Code Light"/>
            </a:endParaRPr>
          </a:p>
        </p:txBody>
      </p:sp>
      <p:sp>
        <p:nvSpPr>
          <p:cNvPr id="173" name="Google Shape;173;p23"/>
          <p:cNvSpPr txBox="1"/>
          <p:nvPr/>
        </p:nvSpPr>
        <p:spPr>
          <a:xfrm>
            <a:off x="4668900" y="1312325"/>
            <a:ext cx="3745500" cy="35841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1000"/>
              </a:spcBef>
              <a:spcAft>
                <a:spcPts val="0"/>
              </a:spcAft>
              <a:buNone/>
            </a:pPr>
            <a:r>
              <a:rPr lang="vi" sz="1300">
                <a:solidFill>
                  <a:srgbClr val="93A1A1"/>
                </a:solidFill>
                <a:latin typeface="Fira Code Light"/>
                <a:ea typeface="Fira Code Light"/>
                <a:cs typeface="Fira Code Light"/>
                <a:sym typeface="Fira Code Light"/>
              </a:rPr>
              <a:t>const</a:t>
            </a:r>
            <a:endParaRPr b="1">
              <a:solidFill>
                <a:schemeClr val="accent1"/>
              </a:solidFill>
              <a:latin typeface="Lora"/>
              <a:ea typeface="Lora"/>
              <a:cs typeface="Lora"/>
              <a:sym typeface="Lora"/>
            </a:endParaRPr>
          </a:p>
          <a:p>
            <a:pPr indent="0" lvl="0" marL="0" rtl="0" algn="l">
              <a:lnSpc>
                <a:spcPct val="150000"/>
              </a:lnSpc>
              <a:spcBef>
                <a:spcPts val="1000"/>
              </a:spcBef>
              <a:spcAft>
                <a:spcPts val="0"/>
              </a:spcAft>
              <a:buNone/>
            </a:pPr>
            <a:r>
              <a:rPr lang="vi" sz="1300">
                <a:solidFill>
                  <a:schemeClr val="accent1"/>
                </a:solidFill>
                <a:latin typeface="Lora"/>
                <a:ea typeface="Lora"/>
                <a:cs typeface="Lora"/>
                <a:sym typeface="Lora"/>
              </a:rPr>
              <a:t>Biến khai báo với </a:t>
            </a:r>
            <a:r>
              <a:rPr lang="vi" sz="1300">
                <a:solidFill>
                  <a:srgbClr val="93A1A1"/>
                </a:solidFill>
                <a:latin typeface="Fira Code Light"/>
                <a:ea typeface="Fira Code Light"/>
                <a:cs typeface="Fira Code Light"/>
                <a:sym typeface="Fira Code Light"/>
              </a:rPr>
              <a:t>const</a:t>
            </a:r>
            <a:r>
              <a:rPr lang="vi" sz="1300">
                <a:solidFill>
                  <a:schemeClr val="accent1"/>
                </a:solidFill>
                <a:latin typeface="Lora"/>
                <a:ea typeface="Lora"/>
                <a:cs typeface="Lora"/>
                <a:sym typeface="Lora"/>
              </a:rPr>
              <a:t> (hằng số) không thể khai báo lại, và cũng không thể thay đổi giá trị</a:t>
            </a:r>
            <a:endParaRPr sz="1300">
              <a:solidFill>
                <a:schemeClr val="accent1"/>
              </a:solidFill>
              <a:latin typeface="Lora"/>
              <a:ea typeface="Lora"/>
              <a:cs typeface="Lora"/>
              <a:sym typeface="Lora"/>
            </a:endParaRPr>
          </a:p>
          <a:p>
            <a:pPr indent="0" lvl="0" marL="0" rtl="0" algn="l">
              <a:lnSpc>
                <a:spcPct val="135714"/>
              </a:lnSpc>
              <a:spcBef>
                <a:spcPts val="1000"/>
              </a:spcBef>
              <a:spcAft>
                <a:spcPts val="0"/>
              </a:spcAft>
              <a:buNone/>
            </a:pPr>
            <a:r>
              <a:rPr lang="vi" sz="1200">
                <a:solidFill>
                  <a:srgbClr val="93A1A1"/>
                </a:solidFill>
                <a:latin typeface="Fira Code Light"/>
                <a:ea typeface="Fira Code Light"/>
                <a:cs typeface="Fira Code Light"/>
                <a:sym typeface="Fira Code Light"/>
              </a:rPr>
              <a:t>const</a:t>
            </a:r>
            <a:r>
              <a:rPr lang="vi" sz="1200">
                <a:solidFill>
                  <a:srgbClr val="BBBBBB"/>
                </a:solidFill>
                <a:latin typeface="Fira Code Light"/>
                <a:ea typeface="Fira Code Light"/>
                <a:cs typeface="Fira Code Light"/>
                <a:sym typeface="Fira Code Light"/>
              </a:rPr>
              <a:t> </a:t>
            </a:r>
            <a:r>
              <a:rPr lang="vi" sz="1200">
                <a:solidFill>
                  <a:srgbClr val="268BD2"/>
                </a:solidFill>
                <a:latin typeface="Fira Code Light"/>
                <a:ea typeface="Fira Code Light"/>
                <a:cs typeface="Fira Code Light"/>
                <a:sym typeface="Fira Code Light"/>
              </a:rPr>
              <a:t>name</a:t>
            </a:r>
            <a:r>
              <a:rPr lang="vi" sz="1200">
                <a:solidFill>
                  <a:srgbClr val="BBBBBB"/>
                </a:solidFill>
                <a:latin typeface="Fira Code Light"/>
                <a:ea typeface="Fira Code Light"/>
                <a:cs typeface="Fira Code Light"/>
                <a:sym typeface="Fira Code Light"/>
              </a:rPr>
              <a:t> </a:t>
            </a:r>
            <a:r>
              <a:rPr lang="vi" sz="1200">
                <a:solidFill>
                  <a:srgbClr val="859900"/>
                </a:solidFill>
                <a:latin typeface="Fira Code Light"/>
                <a:ea typeface="Fira Code Light"/>
                <a:cs typeface="Fira Code Light"/>
                <a:sym typeface="Fira Code Light"/>
              </a:rPr>
              <a:t>=</a:t>
            </a:r>
            <a:r>
              <a:rPr lang="vi" sz="1200">
                <a:solidFill>
                  <a:srgbClr val="BBBBBB"/>
                </a:solidFill>
                <a:latin typeface="Fira Code Light"/>
                <a:ea typeface="Fira Code Light"/>
                <a:cs typeface="Fira Code Light"/>
                <a:sym typeface="Fira Code Light"/>
              </a:rPr>
              <a:t> </a:t>
            </a:r>
            <a:r>
              <a:rPr lang="vi" sz="1200">
                <a:solidFill>
                  <a:srgbClr val="2AA198"/>
                </a:solidFill>
                <a:latin typeface="Fira Code Light"/>
                <a:ea typeface="Fira Code Light"/>
                <a:cs typeface="Fira Code Light"/>
                <a:sym typeface="Fira Code Light"/>
              </a:rPr>
              <a:t>"Ba"</a:t>
            </a:r>
            <a:r>
              <a:rPr lang="vi" sz="1200">
                <a:solidFill>
                  <a:srgbClr val="BBBBBB"/>
                </a:solidFill>
                <a:latin typeface="Fira Code Light"/>
                <a:ea typeface="Fira Code Light"/>
                <a:cs typeface="Fira Code Light"/>
                <a:sym typeface="Fira Code Light"/>
              </a:rPr>
              <a:t>;</a:t>
            </a:r>
            <a:endParaRPr sz="1200">
              <a:solidFill>
                <a:srgbClr val="BBBBBB"/>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rPr lang="vi" sz="1200">
                <a:solidFill>
                  <a:srgbClr val="93A1A1"/>
                </a:solidFill>
                <a:latin typeface="Fira Code Light"/>
                <a:ea typeface="Fira Code Light"/>
                <a:cs typeface="Fira Code Light"/>
                <a:sym typeface="Fira Code Light"/>
              </a:rPr>
              <a:t>const</a:t>
            </a:r>
            <a:r>
              <a:rPr lang="vi" sz="1200">
                <a:solidFill>
                  <a:srgbClr val="BBBBBB"/>
                </a:solidFill>
                <a:latin typeface="Fira Code Light"/>
                <a:ea typeface="Fira Code Light"/>
                <a:cs typeface="Fira Code Light"/>
                <a:sym typeface="Fira Code Light"/>
              </a:rPr>
              <a:t> </a:t>
            </a:r>
            <a:r>
              <a:rPr lang="vi" sz="1200">
                <a:solidFill>
                  <a:srgbClr val="268BD2"/>
                </a:solidFill>
                <a:latin typeface="Fira Code Light"/>
                <a:ea typeface="Fira Code Light"/>
                <a:cs typeface="Fira Code Light"/>
                <a:sym typeface="Fira Code Light"/>
              </a:rPr>
              <a:t>name</a:t>
            </a:r>
            <a:r>
              <a:rPr lang="vi" sz="1200">
                <a:solidFill>
                  <a:srgbClr val="BBBBBB"/>
                </a:solidFill>
                <a:latin typeface="Fira Code Light"/>
                <a:ea typeface="Fira Code Light"/>
                <a:cs typeface="Fira Code Light"/>
                <a:sym typeface="Fira Code Light"/>
              </a:rPr>
              <a:t> </a:t>
            </a:r>
            <a:r>
              <a:rPr lang="vi" sz="1200">
                <a:solidFill>
                  <a:srgbClr val="859900"/>
                </a:solidFill>
                <a:latin typeface="Fira Code Light"/>
                <a:ea typeface="Fira Code Light"/>
                <a:cs typeface="Fira Code Light"/>
                <a:sym typeface="Fira Code Light"/>
              </a:rPr>
              <a:t>=</a:t>
            </a:r>
            <a:r>
              <a:rPr lang="vi" sz="1200">
                <a:solidFill>
                  <a:srgbClr val="BBBBBB"/>
                </a:solidFill>
                <a:latin typeface="Fira Code Light"/>
                <a:ea typeface="Fira Code Light"/>
                <a:cs typeface="Fira Code Light"/>
                <a:sym typeface="Fira Code Light"/>
              </a:rPr>
              <a:t> </a:t>
            </a:r>
            <a:r>
              <a:rPr lang="vi" sz="1200">
                <a:solidFill>
                  <a:srgbClr val="2AA198"/>
                </a:solidFill>
                <a:latin typeface="Fira Code Light"/>
                <a:ea typeface="Fira Code Light"/>
                <a:cs typeface="Fira Code Light"/>
                <a:sym typeface="Fira Code Light"/>
              </a:rPr>
              <a:t>"Oops"</a:t>
            </a:r>
            <a:r>
              <a:rPr lang="vi" sz="1200">
                <a:solidFill>
                  <a:srgbClr val="BBBBBB"/>
                </a:solidFill>
                <a:latin typeface="Fira Code Light"/>
                <a:ea typeface="Fira Code Light"/>
                <a:cs typeface="Fira Code Light"/>
                <a:sym typeface="Fira Code Light"/>
              </a:rPr>
              <a:t>;  // ❌ </a:t>
            </a:r>
            <a:r>
              <a:rPr lang="vi" sz="1200">
                <a:solidFill>
                  <a:srgbClr val="B58900"/>
                </a:solidFill>
                <a:latin typeface="Fira Code Light"/>
                <a:ea typeface="Fira Code Light"/>
                <a:cs typeface="Fira Code Light"/>
                <a:sym typeface="Fira Code Light"/>
              </a:rPr>
              <a:t>Error</a:t>
            </a:r>
            <a:endParaRPr sz="1200">
              <a:solidFill>
                <a:srgbClr val="B58900"/>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rPr lang="vi" sz="1200">
                <a:solidFill>
                  <a:srgbClr val="BBBBBB"/>
                </a:solidFill>
                <a:latin typeface="Fira Code Light"/>
                <a:ea typeface="Fira Code Light"/>
                <a:cs typeface="Fira Code Light"/>
                <a:sym typeface="Fira Code Light"/>
              </a:rPr>
              <a:t>// ❌ </a:t>
            </a:r>
            <a:r>
              <a:rPr lang="vi" sz="1200">
                <a:solidFill>
                  <a:srgbClr val="B58900"/>
                </a:solidFill>
                <a:latin typeface="Fira Code Light"/>
                <a:ea typeface="Fira Code Light"/>
                <a:cs typeface="Fira Code Light"/>
                <a:sym typeface="Fira Code Light"/>
              </a:rPr>
              <a:t>Error</a:t>
            </a:r>
            <a:endParaRPr sz="1200">
              <a:solidFill>
                <a:srgbClr val="B58900"/>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rPr lang="vi" sz="1200">
                <a:solidFill>
                  <a:srgbClr val="268BD2"/>
                </a:solidFill>
                <a:latin typeface="Fira Code Light"/>
                <a:ea typeface="Fira Code Light"/>
                <a:cs typeface="Fira Code Light"/>
                <a:sym typeface="Fira Code Light"/>
              </a:rPr>
              <a:t>name</a:t>
            </a:r>
            <a:r>
              <a:rPr lang="vi" sz="1200">
                <a:solidFill>
                  <a:srgbClr val="BBBBBB"/>
                </a:solidFill>
                <a:latin typeface="Fira Code Light"/>
                <a:ea typeface="Fira Code Light"/>
                <a:cs typeface="Fira Code Light"/>
                <a:sym typeface="Fira Code Light"/>
              </a:rPr>
              <a:t> </a:t>
            </a:r>
            <a:r>
              <a:rPr lang="vi" sz="1200">
                <a:solidFill>
                  <a:srgbClr val="859900"/>
                </a:solidFill>
                <a:latin typeface="Fira Code Light"/>
                <a:ea typeface="Fira Code Light"/>
                <a:cs typeface="Fira Code Light"/>
                <a:sym typeface="Fira Code Light"/>
              </a:rPr>
              <a:t>=</a:t>
            </a:r>
            <a:r>
              <a:rPr lang="vi" sz="1200">
                <a:solidFill>
                  <a:srgbClr val="BBBBBB"/>
                </a:solidFill>
                <a:latin typeface="Fira Code Light"/>
                <a:ea typeface="Fira Code Light"/>
                <a:cs typeface="Fira Code Light"/>
                <a:sym typeface="Fira Code Light"/>
              </a:rPr>
              <a:t> </a:t>
            </a:r>
            <a:r>
              <a:rPr lang="vi" sz="1200">
                <a:solidFill>
                  <a:srgbClr val="2AA198"/>
                </a:solidFill>
                <a:latin typeface="Fira Code Light"/>
                <a:ea typeface="Fira Code Light"/>
                <a:cs typeface="Fira Code Light"/>
                <a:sym typeface="Fira Code Light"/>
              </a:rPr>
              <a:t>"Ba not handsome 😥"</a:t>
            </a:r>
            <a:r>
              <a:rPr lang="vi" sz="1200">
                <a:solidFill>
                  <a:srgbClr val="BBBBBB"/>
                </a:solidFill>
                <a:latin typeface="Fira Code Light"/>
                <a:ea typeface="Fira Code Light"/>
                <a:cs typeface="Fira Code Light"/>
                <a:sym typeface="Fira Code Light"/>
              </a:rPr>
              <a:t>;</a:t>
            </a:r>
            <a:endParaRPr sz="1200">
              <a:solidFill>
                <a:srgbClr val="B58900"/>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rPr lang="vi" sz="1200">
                <a:solidFill>
                  <a:srgbClr val="268BD2"/>
                </a:solidFill>
                <a:latin typeface="Fira Code Light"/>
                <a:ea typeface="Fira Code Light"/>
                <a:cs typeface="Fira Code Light"/>
                <a:sym typeface="Fira Code Light"/>
              </a:rPr>
              <a:t>name</a:t>
            </a:r>
            <a:r>
              <a:rPr lang="vi" sz="1200">
                <a:solidFill>
                  <a:srgbClr val="BBBBBB"/>
                </a:solidFill>
                <a:latin typeface="Fira Code Light"/>
                <a:ea typeface="Fira Code Light"/>
                <a:cs typeface="Fira Code Light"/>
                <a:sym typeface="Fira Code Light"/>
              </a:rPr>
              <a:t> </a:t>
            </a:r>
            <a:r>
              <a:rPr lang="vi" sz="1200">
                <a:solidFill>
                  <a:srgbClr val="859900"/>
                </a:solidFill>
                <a:latin typeface="Fira Code Light"/>
                <a:ea typeface="Fira Code Light"/>
                <a:cs typeface="Fira Code Light"/>
                <a:sym typeface="Fira Code Light"/>
              </a:rPr>
              <a:t>=</a:t>
            </a:r>
            <a:r>
              <a:rPr lang="vi" sz="1200">
                <a:solidFill>
                  <a:srgbClr val="BBBBBB"/>
                </a:solidFill>
                <a:latin typeface="Fira Code Light"/>
                <a:ea typeface="Fira Code Light"/>
                <a:cs typeface="Fira Code Light"/>
                <a:sym typeface="Fira Code Light"/>
              </a:rPr>
              <a:t> </a:t>
            </a:r>
            <a:r>
              <a:rPr lang="vi" sz="1200">
                <a:solidFill>
                  <a:srgbClr val="D33682"/>
                </a:solidFill>
                <a:latin typeface="Fira Code Light"/>
                <a:ea typeface="Fira Code Light"/>
                <a:cs typeface="Fira Code Light"/>
                <a:sym typeface="Fira Code Light"/>
              </a:rPr>
              <a:t>123</a:t>
            </a:r>
            <a:r>
              <a:rPr lang="vi" sz="1200">
                <a:solidFill>
                  <a:srgbClr val="BBBBBB"/>
                </a:solidFill>
                <a:latin typeface="Fira Code Light"/>
                <a:ea typeface="Fira Code Light"/>
                <a:cs typeface="Fira Code Light"/>
                <a:sym typeface="Fira Code Light"/>
              </a:rPr>
              <a:t>;  // ❌ </a:t>
            </a:r>
            <a:r>
              <a:rPr lang="vi" sz="1200">
                <a:solidFill>
                  <a:srgbClr val="B58900"/>
                </a:solidFill>
                <a:latin typeface="Fira Code Light"/>
                <a:ea typeface="Fira Code Light"/>
                <a:cs typeface="Fira Code Light"/>
                <a:sym typeface="Fira Code Light"/>
              </a:rPr>
              <a:t>Error</a:t>
            </a:r>
            <a:endParaRPr sz="1200">
              <a:solidFill>
                <a:srgbClr val="BBBBBB"/>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rPr lang="vi" sz="1200">
                <a:solidFill>
                  <a:srgbClr val="268BD2"/>
                </a:solidFill>
                <a:latin typeface="Fira Code Light"/>
                <a:ea typeface="Fira Code Light"/>
                <a:cs typeface="Fira Code Light"/>
                <a:sym typeface="Fira Code Light"/>
              </a:rPr>
              <a:t>name</a:t>
            </a:r>
            <a:r>
              <a:rPr lang="vi" sz="1200">
                <a:solidFill>
                  <a:srgbClr val="BBBBBB"/>
                </a:solidFill>
                <a:latin typeface="Fira Code Light"/>
                <a:ea typeface="Fira Code Light"/>
                <a:cs typeface="Fira Code Light"/>
                <a:sym typeface="Fira Code Light"/>
              </a:rPr>
              <a:t> </a:t>
            </a:r>
            <a:r>
              <a:rPr lang="vi" sz="1200">
                <a:solidFill>
                  <a:srgbClr val="859900"/>
                </a:solidFill>
                <a:latin typeface="Fira Code Light"/>
                <a:ea typeface="Fira Code Light"/>
                <a:cs typeface="Fira Code Light"/>
                <a:sym typeface="Fira Code Light"/>
              </a:rPr>
              <a:t>=</a:t>
            </a:r>
            <a:r>
              <a:rPr lang="vi" sz="1200">
                <a:solidFill>
                  <a:srgbClr val="BBBBBB"/>
                </a:solidFill>
                <a:latin typeface="Fira Code Light"/>
                <a:ea typeface="Fira Code Light"/>
                <a:cs typeface="Fira Code Light"/>
                <a:sym typeface="Fira Code Light"/>
              </a:rPr>
              <a:t> </a:t>
            </a:r>
            <a:r>
              <a:rPr lang="vi" sz="1200">
                <a:solidFill>
                  <a:srgbClr val="B58900"/>
                </a:solidFill>
                <a:latin typeface="Fira Code Light"/>
                <a:ea typeface="Fira Code Light"/>
                <a:cs typeface="Fira Code Light"/>
                <a:sym typeface="Fira Code Light"/>
              </a:rPr>
              <a:t>true</a:t>
            </a:r>
            <a:r>
              <a:rPr lang="vi" sz="1200">
                <a:solidFill>
                  <a:srgbClr val="BBBBBB"/>
                </a:solidFill>
                <a:latin typeface="Fira Code Light"/>
                <a:ea typeface="Fira Code Light"/>
                <a:cs typeface="Fira Code Light"/>
                <a:sym typeface="Fira Code Light"/>
              </a:rPr>
              <a:t>;  // ❌ </a:t>
            </a:r>
            <a:r>
              <a:rPr lang="vi" sz="1200">
                <a:solidFill>
                  <a:srgbClr val="B58900"/>
                </a:solidFill>
                <a:latin typeface="Fira Code Light"/>
                <a:ea typeface="Fira Code Light"/>
                <a:cs typeface="Fira Code Light"/>
                <a:sym typeface="Fira Code Light"/>
              </a:rPr>
              <a:t>Error</a:t>
            </a:r>
            <a:endParaRPr sz="1300">
              <a:latin typeface="Fira Code Light"/>
              <a:ea typeface="Fira Code Light"/>
              <a:cs typeface="Fira Code Light"/>
              <a:sym typeface="Fira Code Light"/>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122"/>
          <p:cNvSpPr txBox="1"/>
          <p:nvPr>
            <p:ph idx="1" type="body"/>
          </p:nvPr>
        </p:nvSpPr>
        <p:spPr>
          <a:xfrm>
            <a:off x="729450" y="1312325"/>
            <a:ext cx="7686900" cy="35841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rPr lang="vi">
                <a:latin typeface="Lora"/>
                <a:ea typeface="Lora"/>
                <a:cs typeface="Lora"/>
                <a:sym typeface="Lora"/>
              </a:rPr>
              <a:t>Chuỗi có một số tính chất đặc biệt, giá trị của chuỗi là bất biến (immutable), các ký tự trong chuỗi được đánh số chỉ mục (bắt đầu từ 0) và cho phép truy cập ký tự thông qua chỉ mục đó. Thuộc tính </a:t>
            </a:r>
            <a:r>
              <a:rPr b="1" lang="vi">
                <a:latin typeface="Lora"/>
                <a:ea typeface="Lora"/>
                <a:cs typeface="Lora"/>
                <a:sym typeface="Lora"/>
              </a:rPr>
              <a:t>length</a:t>
            </a:r>
            <a:r>
              <a:rPr lang="vi">
                <a:latin typeface="Lora"/>
                <a:ea typeface="Lora"/>
                <a:cs typeface="Lora"/>
                <a:sym typeface="Lora"/>
              </a:rPr>
              <a:t> trả về độ dài (số ký tự) của chuỗi.</a:t>
            </a:r>
            <a:endParaRPr>
              <a:latin typeface="Lora"/>
              <a:ea typeface="Lora"/>
              <a:cs typeface="Lora"/>
              <a:sym typeface="Lora"/>
            </a:endParaRPr>
          </a:p>
        </p:txBody>
      </p:sp>
      <p:sp>
        <p:nvSpPr>
          <p:cNvPr id="1028" name="Google Shape;1028;p122"/>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String</a:t>
            </a:r>
            <a:r>
              <a:rPr lang="vi"/>
              <a:t> Methods</a:t>
            </a:r>
            <a:endParaRPr/>
          </a:p>
        </p:txBody>
      </p:sp>
      <p:grpSp>
        <p:nvGrpSpPr>
          <p:cNvPr id="1029" name="Google Shape;1029;p122"/>
          <p:cNvGrpSpPr/>
          <p:nvPr/>
        </p:nvGrpSpPr>
        <p:grpSpPr>
          <a:xfrm>
            <a:off x="1686000" y="3764225"/>
            <a:ext cx="5772000" cy="1132200"/>
            <a:chOff x="1686000" y="3601150"/>
            <a:chExt cx="5772000" cy="1132200"/>
          </a:xfrm>
        </p:grpSpPr>
        <p:sp>
          <p:nvSpPr>
            <p:cNvPr id="1030" name="Google Shape;1030;p122"/>
            <p:cNvSpPr/>
            <p:nvPr/>
          </p:nvSpPr>
          <p:spPr>
            <a:xfrm>
              <a:off x="2407500" y="3940750"/>
              <a:ext cx="721500" cy="396300"/>
            </a:xfrm>
            <a:prstGeom prst="rect">
              <a:avLst/>
            </a:prstGeom>
            <a:noFill/>
            <a:ln cap="flat" cmpd="sng" w="9525">
              <a:solidFill>
                <a:srgbClr val="233A4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latin typeface="Fira Code"/>
                  <a:ea typeface="Fira Code"/>
                  <a:cs typeface="Fira Code"/>
                  <a:sym typeface="Fira Code"/>
                </a:rPr>
                <a:t>A</a:t>
              </a:r>
              <a:endParaRPr sz="1200">
                <a:latin typeface="Fira Code"/>
                <a:ea typeface="Fira Code"/>
                <a:cs typeface="Fira Code"/>
                <a:sym typeface="Fira Code"/>
              </a:endParaRPr>
            </a:p>
          </p:txBody>
        </p:sp>
        <p:sp>
          <p:nvSpPr>
            <p:cNvPr id="1031" name="Google Shape;1031;p122"/>
            <p:cNvSpPr/>
            <p:nvPr/>
          </p:nvSpPr>
          <p:spPr>
            <a:xfrm>
              <a:off x="3129000" y="3940750"/>
              <a:ext cx="721500" cy="396300"/>
            </a:xfrm>
            <a:prstGeom prst="rect">
              <a:avLst/>
            </a:prstGeom>
            <a:noFill/>
            <a:ln cap="flat" cmpd="sng" w="9525">
              <a:solidFill>
                <a:srgbClr val="233A4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latin typeface="Fira Code"/>
                  <a:ea typeface="Fira Code"/>
                  <a:cs typeface="Fira Code"/>
                  <a:sym typeface="Fira Code"/>
                </a:rPr>
                <a:t>w</a:t>
              </a:r>
              <a:endParaRPr sz="1200">
                <a:latin typeface="Fira Code"/>
                <a:ea typeface="Fira Code"/>
                <a:cs typeface="Fira Code"/>
                <a:sym typeface="Fira Code"/>
              </a:endParaRPr>
            </a:p>
          </p:txBody>
        </p:sp>
        <p:sp>
          <p:nvSpPr>
            <p:cNvPr id="1032" name="Google Shape;1032;p122"/>
            <p:cNvSpPr/>
            <p:nvPr/>
          </p:nvSpPr>
          <p:spPr>
            <a:xfrm>
              <a:off x="3850500" y="3940750"/>
              <a:ext cx="721500" cy="396300"/>
            </a:xfrm>
            <a:prstGeom prst="rect">
              <a:avLst/>
            </a:prstGeom>
            <a:noFill/>
            <a:ln cap="flat" cmpd="sng" w="9525">
              <a:solidFill>
                <a:srgbClr val="233A4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latin typeface="Fira Code"/>
                  <a:ea typeface="Fira Code"/>
                  <a:cs typeface="Fira Code"/>
                  <a:sym typeface="Fira Code"/>
                </a:rPr>
                <a:t>e</a:t>
              </a:r>
              <a:endParaRPr sz="1200">
                <a:latin typeface="Fira Code"/>
                <a:ea typeface="Fira Code"/>
                <a:cs typeface="Fira Code"/>
                <a:sym typeface="Fira Code"/>
              </a:endParaRPr>
            </a:p>
          </p:txBody>
        </p:sp>
        <p:sp>
          <p:nvSpPr>
            <p:cNvPr id="1033" name="Google Shape;1033;p122"/>
            <p:cNvSpPr/>
            <p:nvPr/>
          </p:nvSpPr>
          <p:spPr>
            <a:xfrm>
              <a:off x="4572000" y="3940750"/>
              <a:ext cx="721500" cy="396300"/>
            </a:xfrm>
            <a:prstGeom prst="rect">
              <a:avLst/>
            </a:prstGeom>
            <a:noFill/>
            <a:ln cap="flat" cmpd="sng" w="9525">
              <a:solidFill>
                <a:srgbClr val="233A4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latin typeface="Fira Code"/>
                  <a:ea typeface="Fira Code"/>
                  <a:cs typeface="Fira Code"/>
                  <a:sym typeface="Fira Code"/>
                </a:rPr>
                <a:t>s</a:t>
              </a:r>
              <a:endParaRPr sz="1200">
                <a:latin typeface="Fira Code"/>
                <a:ea typeface="Fira Code"/>
                <a:cs typeface="Fira Code"/>
                <a:sym typeface="Fira Code"/>
              </a:endParaRPr>
            </a:p>
          </p:txBody>
        </p:sp>
        <p:sp>
          <p:nvSpPr>
            <p:cNvPr id="1034" name="Google Shape;1034;p122"/>
            <p:cNvSpPr/>
            <p:nvPr/>
          </p:nvSpPr>
          <p:spPr>
            <a:xfrm>
              <a:off x="5293500" y="3940750"/>
              <a:ext cx="721500" cy="396300"/>
            </a:xfrm>
            <a:prstGeom prst="rect">
              <a:avLst/>
            </a:prstGeom>
            <a:noFill/>
            <a:ln cap="flat" cmpd="sng" w="9525">
              <a:solidFill>
                <a:srgbClr val="233A4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latin typeface="Fira Code"/>
                  <a:ea typeface="Fira Code"/>
                  <a:cs typeface="Fira Code"/>
                  <a:sym typeface="Fira Code"/>
                </a:rPr>
                <a:t>o</a:t>
              </a:r>
              <a:endParaRPr sz="1200">
                <a:latin typeface="Fira Code"/>
                <a:ea typeface="Fira Code"/>
                <a:cs typeface="Fira Code"/>
                <a:sym typeface="Fira Code"/>
              </a:endParaRPr>
            </a:p>
          </p:txBody>
        </p:sp>
        <p:sp>
          <p:nvSpPr>
            <p:cNvPr id="1035" name="Google Shape;1035;p122"/>
            <p:cNvSpPr/>
            <p:nvPr/>
          </p:nvSpPr>
          <p:spPr>
            <a:xfrm>
              <a:off x="6015000" y="3940750"/>
              <a:ext cx="721500" cy="396300"/>
            </a:xfrm>
            <a:prstGeom prst="rect">
              <a:avLst/>
            </a:prstGeom>
            <a:noFill/>
            <a:ln cap="flat" cmpd="sng" w="9525">
              <a:solidFill>
                <a:srgbClr val="233A4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latin typeface="Fira Code"/>
                  <a:ea typeface="Fira Code"/>
                  <a:cs typeface="Fira Code"/>
                  <a:sym typeface="Fira Code"/>
                </a:rPr>
                <a:t>m</a:t>
              </a:r>
              <a:endParaRPr sz="1200">
                <a:latin typeface="Fira Code"/>
                <a:ea typeface="Fira Code"/>
                <a:cs typeface="Fira Code"/>
                <a:sym typeface="Fira Code"/>
              </a:endParaRPr>
            </a:p>
          </p:txBody>
        </p:sp>
        <p:sp>
          <p:nvSpPr>
            <p:cNvPr id="1036" name="Google Shape;1036;p122"/>
            <p:cNvSpPr/>
            <p:nvPr/>
          </p:nvSpPr>
          <p:spPr>
            <a:xfrm>
              <a:off x="6736500" y="3940750"/>
              <a:ext cx="721500" cy="396300"/>
            </a:xfrm>
            <a:prstGeom prst="rect">
              <a:avLst/>
            </a:prstGeom>
            <a:noFill/>
            <a:ln cap="flat" cmpd="sng" w="9525">
              <a:solidFill>
                <a:srgbClr val="233A4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latin typeface="Fira Code"/>
                  <a:ea typeface="Fira Code"/>
                  <a:cs typeface="Fira Code"/>
                  <a:sym typeface="Fira Code"/>
                </a:rPr>
                <a:t>e</a:t>
              </a:r>
              <a:endParaRPr sz="1200">
                <a:latin typeface="Fira Code"/>
                <a:ea typeface="Fira Code"/>
                <a:cs typeface="Fira Code"/>
                <a:sym typeface="Fira Code"/>
              </a:endParaRPr>
            </a:p>
          </p:txBody>
        </p:sp>
        <p:sp>
          <p:nvSpPr>
            <p:cNvPr id="1037" name="Google Shape;1037;p122"/>
            <p:cNvSpPr/>
            <p:nvPr/>
          </p:nvSpPr>
          <p:spPr>
            <a:xfrm>
              <a:off x="6261275" y="3601150"/>
              <a:ext cx="1196700" cy="339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vi" sz="1200">
                  <a:latin typeface="Fira Code"/>
                  <a:ea typeface="Fira Code"/>
                  <a:cs typeface="Fira Code"/>
                  <a:sym typeface="Fira Code"/>
                </a:rPr>
                <a:t>length = 7</a:t>
              </a:r>
              <a:endParaRPr sz="1200">
                <a:latin typeface="Fira Code"/>
                <a:ea typeface="Fira Code"/>
                <a:cs typeface="Fira Code"/>
                <a:sym typeface="Fira Code"/>
              </a:endParaRPr>
            </a:p>
          </p:txBody>
        </p:sp>
        <p:sp>
          <p:nvSpPr>
            <p:cNvPr id="1038" name="Google Shape;1038;p122"/>
            <p:cNvSpPr/>
            <p:nvPr/>
          </p:nvSpPr>
          <p:spPr>
            <a:xfrm>
              <a:off x="2407500" y="4337050"/>
              <a:ext cx="721500" cy="39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latin typeface="Fira Code"/>
                  <a:ea typeface="Fira Code"/>
                  <a:cs typeface="Fira Code"/>
                  <a:sym typeface="Fira Code"/>
                </a:rPr>
                <a:t>0</a:t>
              </a:r>
              <a:endParaRPr sz="1200">
                <a:latin typeface="Fira Code"/>
                <a:ea typeface="Fira Code"/>
                <a:cs typeface="Fira Code"/>
                <a:sym typeface="Fira Code"/>
              </a:endParaRPr>
            </a:p>
          </p:txBody>
        </p:sp>
        <p:sp>
          <p:nvSpPr>
            <p:cNvPr id="1039" name="Google Shape;1039;p122"/>
            <p:cNvSpPr/>
            <p:nvPr/>
          </p:nvSpPr>
          <p:spPr>
            <a:xfrm>
              <a:off x="3129000" y="4337050"/>
              <a:ext cx="721500" cy="39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latin typeface="Fira Code"/>
                  <a:ea typeface="Fira Code"/>
                  <a:cs typeface="Fira Code"/>
                  <a:sym typeface="Fira Code"/>
                </a:rPr>
                <a:t>1</a:t>
              </a:r>
              <a:endParaRPr sz="1200">
                <a:latin typeface="Fira Code"/>
                <a:ea typeface="Fira Code"/>
                <a:cs typeface="Fira Code"/>
                <a:sym typeface="Fira Code"/>
              </a:endParaRPr>
            </a:p>
          </p:txBody>
        </p:sp>
        <p:sp>
          <p:nvSpPr>
            <p:cNvPr id="1040" name="Google Shape;1040;p122"/>
            <p:cNvSpPr/>
            <p:nvPr/>
          </p:nvSpPr>
          <p:spPr>
            <a:xfrm>
              <a:off x="3850500" y="4337050"/>
              <a:ext cx="721500" cy="39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latin typeface="Fira Code"/>
                  <a:ea typeface="Fira Code"/>
                  <a:cs typeface="Fira Code"/>
                  <a:sym typeface="Fira Code"/>
                </a:rPr>
                <a:t>2</a:t>
              </a:r>
              <a:endParaRPr sz="1200">
                <a:latin typeface="Fira Code"/>
                <a:ea typeface="Fira Code"/>
                <a:cs typeface="Fira Code"/>
                <a:sym typeface="Fira Code"/>
              </a:endParaRPr>
            </a:p>
          </p:txBody>
        </p:sp>
        <p:sp>
          <p:nvSpPr>
            <p:cNvPr id="1041" name="Google Shape;1041;p122"/>
            <p:cNvSpPr/>
            <p:nvPr/>
          </p:nvSpPr>
          <p:spPr>
            <a:xfrm>
              <a:off x="4572000" y="4337050"/>
              <a:ext cx="721500" cy="39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latin typeface="Fira Code"/>
                  <a:ea typeface="Fira Code"/>
                  <a:cs typeface="Fira Code"/>
                  <a:sym typeface="Fira Code"/>
                </a:rPr>
                <a:t>3</a:t>
              </a:r>
              <a:endParaRPr sz="1200">
                <a:latin typeface="Fira Code"/>
                <a:ea typeface="Fira Code"/>
                <a:cs typeface="Fira Code"/>
                <a:sym typeface="Fira Code"/>
              </a:endParaRPr>
            </a:p>
          </p:txBody>
        </p:sp>
        <p:sp>
          <p:nvSpPr>
            <p:cNvPr id="1042" name="Google Shape;1042;p122"/>
            <p:cNvSpPr/>
            <p:nvPr/>
          </p:nvSpPr>
          <p:spPr>
            <a:xfrm>
              <a:off x="5293500" y="4337050"/>
              <a:ext cx="721500" cy="39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latin typeface="Fira Code"/>
                  <a:ea typeface="Fira Code"/>
                  <a:cs typeface="Fira Code"/>
                  <a:sym typeface="Fira Code"/>
                </a:rPr>
                <a:t>4</a:t>
              </a:r>
              <a:endParaRPr sz="1200">
                <a:latin typeface="Fira Code"/>
                <a:ea typeface="Fira Code"/>
                <a:cs typeface="Fira Code"/>
                <a:sym typeface="Fira Code"/>
              </a:endParaRPr>
            </a:p>
          </p:txBody>
        </p:sp>
        <p:sp>
          <p:nvSpPr>
            <p:cNvPr id="1043" name="Google Shape;1043;p122"/>
            <p:cNvSpPr/>
            <p:nvPr/>
          </p:nvSpPr>
          <p:spPr>
            <a:xfrm>
              <a:off x="6015000" y="4337050"/>
              <a:ext cx="721500" cy="39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latin typeface="Fira Code"/>
                  <a:ea typeface="Fira Code"/>
                  <a:cs typeface="Fira Code"/>
                  <a:sym typeface="Fira Code"/>
                </a:rPr>
                <a:t>5</a:t>
              </a:r>
              <a:endParaRPr sz="1200">
                <a:latin typeface="Fira Code"/>
                <a:ea typeface="Fira Code"/>
                <a:cs typeface="Fira Code"/>
                <a:sym typeface="Fira Code"/>
              </a:endParaRPr>
            </a:p>
          </p:txBody>
        </p:sp>
        <p:sp>
          <p:nvSpPr>
            <p:cNvPr id="1044" name="Google Shape;1044;p122"/>
            <p:cNvSpPr/>
            <p:nvPr/>
          </p:nvSpPr>
          <p:spPr>
            <a:xfrm>
              <a:off x="6736500" y="4337050"/>
              <a:ext cx="721500" cy="39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latin typeface="Fira Code"/>
                  <a:ea typeface="Fira Code"/>
                  <a:cs typeface="Fira Code"/>
                  <a:sym typeface="Fira Code"/>
                </a:rPr>
                <a:t>6</a:t>
              </a:r>
              <a:endParaRPr sz="1200">
                <a:latin typeface="Fira Code"/>
                <a:ea typeface="Fira Code"/>
                <a:cs typeface="Fira Code"/>
                <a:sym typeface="Fira Code"/>
              </a:endParaRPr>
            </a:p>
          </p:txBody>
        </p:sp>
        <p:sp>
          <p:nvSpPr>
            <p:cNvPr id="1045" name="Google Shape;1045;p122"/>
            <p:cNvSpPr txBox="1"/>
            <p:nvPr/>
          </p:nvSpPr>
          <p:spPr>
            <a:xfrm>
              <a:off x="2407500" y="3601150"/>
              <a:ext cx="40752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1200">
                  <a:latin typeface="Fira Code"/>
                  <a:ea typeface="Fira Code"/>
                  <a:cs typeface="Fira Code"/>
                  <a:sym typeface="Fira Code"/>
                </a:rPr>
                <a:t>str = “Awesome”</a:t>
              </a:r>
              <a:endParaRPr sz="1200">
                <a:latin typeface="Fira Code"/>
                <a:ea typeface="Fira Code"/>
                <a:cs typeface="Fira Code"/>
                <a:sym typeface="Fira Code"/>
              </a:endParaRPr>
            </a:p>
          </p:txBody>
        </p:sp>
        <p:sp>
          <p:nvSpPr>
            <p:cNvPr id="1046" name="Google Shape;1046;p122"/>
            <p:cNvSpPr/>
            <p:nvPr/>
          </p:nvSpPr>
          <p:spPr>
            <a:xfrm>
              <a:off x="1686000" y="3940750"/>
              <a:ext cx="721500" cy="39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latin typeface="Fira Code"/>
                  <a:ea typeface="Fira Code"/>
                  <a:cs typeface="Fira Code"/>
                  <a:sym typeface="Fira Code"/>
                </a:rPr>
                <a:t>value</a:t>
              </a:r>
              <a:endParaRPr sz="1200">
                <a:latin typeface="Fira Code"/>
                <a:ea typeface="Fira Code"/>
                <a:cs typeface="Fira Code"/>
                <a:sym typeface="Fira Code"/>
              </a:endParaRPr>
            </a:p>
          </p:txBody>
        </p:sp>
        <p:sp>
          <p:nvSpPr>
            <p:cNvPr id="1047" name="Google Shape;1047;p122"/>
            <p:cNvSpPr/>
            <p:nvPr/>
          </p:nvSpPr>
          <p:spPr>
            <a:xfrm>
              <a:off x="1686000" y="4337050"/>
              <a:ext cx="721500" cy="39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latin typeface="Fira Code"/>
                  <a:ea typeface="Fira Code"/>
                  <a:cs typeface="Fira Code"/>
                  <a:sym typeface="Fira Code"/>
                </a:rPr>
                <a:t>index</a:t>
              </a:r>
              <a:endParaRPr sz="1200">
                <a:latin typeface="Fira Code"/>
                <a:ea typeface="Fira Code"/>
                <a:cs typeface="Fira Code"/>
                <a:sym typeface="Fira Code"/>
              </a:endParaRPr>
            </a:p>
          </p:txBody>
        </p:sp>
      </p:grpSp>
      <p:sp>
        <p:nvSpPr>
          <p:cNvPr id="1048" name="Google Shape;1048;p122"/>
          <p:cNvSpPr txBox="1"/>
          <p:nvPr/>
        </p:nvSpPr>
        <p:spPr>
          <a:xfrm>
            <a:off x="729450" y="2361125"/>
            <a:ext cx="3000000" cy="14865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str</a:t>
            </a:r>
            <a:r>
              <a:rPr lang="vi" sz="1200">
                <a:solidFill>
                  <a:srgbClr val="BBBBBB"/>
                </a:solidFill>
                <a:latin typeface="Fira Code"/>
                <a:ea typeface="Fira Code"/>
                <a:cs typeface="Fira Code"/>
                <a:sym typeface="Fira Code"/>
              </a:rPr>
              <a:t>[</a:t>
            </a:r>
            <a:r>
              <a:rPr lang="vi" sz="1200">
                <a:solidFill>
                  <a:srgbClr val="D33682"/>
                </a:solidFill>
                <a:latin typeface="Fira Code"/>
                <a:ea typeface="Fira Code"/>
                <a:cs typeface="Fira Code"/>
                <a:sym typeface="Fira Code"/>
              </a:rPr>
              <a:t>0</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“A”</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str</a:t>
            </a:r>
            <a:r>
              <a:rPr lang="vi" sz="1200">
                <a:solidFill>
                  <a:srgbClr val="BBBBBB"/>
                </a:solidFill>
                <a:latin typeface="Fira Code"/>
                <a:ea typeface="Fira Code"/>
                <a:cs typeface="Fira Code"/>
                <a:sym typeface="Fira Code"/>
              </a:rPr>
              <a:t>[</a:t>
            </a:r>
            <a:r>
              <a:rPr lang="vi" sz="1200">
                <a:solidFill>
                  <a:srgbClr val="D33682"/>
                </a:solidFill>
                <a:latin typeface="Fira Code"/>
                <a:ea typeface="Fira Code"/>
                <a:cs typeface="Fira Code"/>
                <a:sym typeface="Fira Code"/>
              </a:rPr>
              <a:t>6</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“e”</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str</a:t>
            </a:r>
            <a:r>
              <a:rPr lang="vi" sz="1200">
                <a:solidFill>
                  <a:srgbClr val="BBBBBB"/>
                </a:solidFill>
                <a:latin typeface="Fira Code"/>
                <a:ea typeface="Fira Code"/>
                <a:cs typeface="Fira Code"/>
                <a:sym typeface="Fira Code"/>
              </a:rPr>
              <a:t>[</a:t>
            </a:r>
            <a:r>
              <a:rPr lang="vi" sz="1200">
                <a:solidFill>
                  <a:srgbClr val="D33682"/>
                </a:solidFill>
                <a:latin typeface="Fira Code"/>
                <a:ea typeface="Fira Code"/>
                <a:cs typeface="Fira Code"/>
                <a:sym typeface="Fira Code"/>
              </a:rPr>
              <a:t>2</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“e”</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str</a:t>
            </a:r>
            <a:r>
              <a:rPr lang="vi" sz="1200">
                <a:solidFill>
                  <a:srgbClr val="BBBBBB"/>
                </a:solidFill>
                <a:latin typeface="Fira Code"/>
                <a:ea typeface="Fira Code"/>
                <a:cs typeface="Fira Code"/>
                <a:sym typeface="Fira Code"/>
              </a:rPr>
              <a:t>[</a:t>
            </a:r>
            <a:r>
              <a:rPr lang="vi" sz="1200">
                <a:solidFill>
                  <a:srgbClr val="D33682"/>
                </a:solidFill>
                <a:latin typeface="Fira Code"/>
                <a:ea typeface="Fira Code"/>
                <a:cs typeface="Fira Code"/>
                <a:sym typeface="Fira Code"/>
              </a:rPr>
              <a:t>4</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“o”</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str</a:t>
            </a:r>
            <a:r>
              <a:rPr lang="vi" sz="1200">
                <a:solidFill>
                  <a:srgbClr val="BBBBBB"/>
                </a:solidFill>
                <a:latin typeface="Fira Code"/>
                <a:ea typeface="Fira Code"/>
                <a:cs typeface="Fira Code"/>
                <a:sym typeface="Fira Code"/>
              </a:rPr>
              <a:t>.length; </a:t>
            </a:r>
            <a:r>
              <a:rPr i="1" lang="vi" sz="1200">
                <a:solidFill>
                  <a:srgbClr val="657B83"/>
                </a:solidFill>
                <a:latin typeface="Fira Code"/>
                <a:ea typeface="Fira Code"/>
                <a:cs typeface="Fira Code"/>
                <a:sym typeface="Fira Code"/>
              </a:rPr>
              <a:t>// 7</a:t>
            </a:r>
            <a:endParaRPr i="1" sz="1200">
              <a:solidFill>
                <a:srgbClr val="657B83"/>
              </a:solidFill>
              <a:latin typeface="Fira Code"/>
              <a:ea typeface="Fira Code"/>
              <a:cs typeface="Fira Code"/>
              <a:sym typeface="Fira Code"/>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23"/>
          <p:cNvSpPr txBox="1"/>
          <p:nvPr>
            <p:ph idx="1" type="body"/>
          </p:nvPr>
        </p:nvSpPr>
        <p:spPr>
          <a:xfrm>
            <a:off x="729450" y="1312325"/>
            <a:ext cx="7686900" cy="3584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vi">
                <a:latin typeface="Lora"/>
                <a:ea typeface="Lora"/>
                <a:cs typeface="Lora"/>
                <a:sym typeface="Lora"/>
              </a:rPr>
              <a:t>Một số phương thức với </a:t>
            </a:r>
            <a:r>
              <a:rPr b="1" lang="vi">
                <a:latin typeface="Lora"/>
                <a:ea typeface="Lora"/>
                <a:cs typeface="Lora"/>
                <a:sym typeface="Lora"/>
              </a:rPr>
              <a:t>String</a:t>
            </a:r>
            <a:r>
              <a:rPr lang="vi">
                <a:latin typeface="Lora"/>
                <a:ea typeface="Lora"/>
                <a:cs typeface="Lora"/>
                <a:sym typeface="Lora"/>
              </a:rPr>
              <a:t> thường dùng</a:t>
            </a:r>
            <a:endParaRPr>
              <a:latin typeface="Lora"/>
              <a:ea typeface="Lora"/>
              <a:cs typeface="Lora"/>
              <a:sym typeface="Lora"/>
            </a:endParaRPr>
          </a:p>
          <a:p>
            <a:pPr indent="0" lvl="0" marL="0" rtl="0" algn="l">
              <a:lnSpc>
                <a:spcPct val="135714"/>
              </a:lnSpc>
              <a:spcBef>
                <a:spcPts val="1600"/>
              </a:spcBef>
              <a:spcAft>
                <a:spcPts val="0"/>
              </a:spcAft>
              <a:buNone/>
            </a:pPr>
            <a:r>
              <a:rPr lang="vi" sz="1200">
                <a:solidFill>
                  <a:srgbClr val="268BD2"/>
                </a:solidFill>
                <a:latin typeface="Fira Code"/>
                <a:ea typeface="Fira Code"/>
                <a:cs typeface="Fira Code"/>
                <a:sym typeface="Fira Code"/>
              </a:rPr>
              <a:t>toUpperCase</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toLowerCase</a:t>
            </a:r>
            <a:r>
              <a:rPr lang="vi" sz="1200">
                <a:solidFill>
                  <a:srgbClr val="BBBBBB"/>
                </a:solidFill>
                <a:latin typeface="Fira Code"/>
                <a:ea typeface="Fira Code"/>
                <a:cs typeface="Fira Code"/>
                <a:sym typeface="Fira Code"/>
              </a:rPr>
              <a:t>();</a:t>
            </a:r>
            <a:r>
              <a:rPr lang="vi" sz="1200">
                <a:solidFill>
                  <a:srgbClr val="BBBBBB"/>
                </a:solidFill>
                <a:latin typeface="Lora Regular"/>
                <a:ea typeface="Lora Regular"/>
                <a:cs typeface="Lora Regular"/>
                <a:sym typeface="Lora Regular"/>
              </a:rPr>
              <a:t> </a:t>
            </a:r>
            <a:r>
              <a:rPr i="1" lang="vi" sz="1200">
                <a:solidFill>
                  <a:srgbClr val="657B83"/>
                </a:solidFill>
                <a:latin typeface="Lora Regular"/>
                <a:ea typeface="Lora Regular"/>
                <a:cs typeface="Lora Regular"/>
                <a:sym typeface="Lora Regular"/>
              </a:rPr>
              <a:t>// trả về chuỗi in hoa / thường</a:t>
            </a:r>
            <a:endParaRPr i="1" sz="1200">
              <a:solidFill>
                <a:srgbClr val="657B83"/>
              </a:solidFill>
              <a:latin typeface="Lora Regular"/>
              <a:ea typeface="Lora Regular"/>
              <a:cs typeface="Lora Regular"/>
              <a:sym typeface="Lora Regular"/>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startsWith</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endsWith</a:t>
            </a:r>
            <a:r>
              <a:rPr lang="vi" sz="1200">
                <a:solidFill>
                  <a:srgbClr val="BBBBBB"/>
                </a:solidFill>
                <a:latin typeface="Fira Code"/>
                <a:ea typeface="Fira Code"/>
                <a:cs typeface="Fira Code"/>
                <a:sym typeface="Fira Code"/>
              </a:rPr>
              <a:t>();</a:t>
            </a:r>
            <a:r>
              <a:rPr lang="vi" sz="1200">
                <a:solidFill>
                  <a:srgbClr val="BBBBBB"/>
                </a:solidFill>
                <a:latin typeface="Lora Regular"/>
                <a:ea typeface="Lora Regular"/>
                <a:cs typeface="Lora Regular"/>
                <a:sym typeface="Lora Regular"/>
              </a:rPr>
              <a:t> </a:t>
            </a:r>
            <a:r>
              <a:rPr i="1" lang="vi" sz="1200">
                <a:solidFill>
                  <a:srgbClr val="657B83"/>
                </a:solidFill>
                <a:latin typeface="Lora Regular"/>
                <a:ea typeface="Lora Regular"/>
                <a:cs typeface="Lora Regular"/>
                <a:sym typeface="Lora Regular"/>
              </a:rPr>
              <a:t>// kiểm tra chuỗi có bắt đầu/kết thúc bằng một chuỗi con hay không</a:t>
            </a:r>
            <a:endParaRPr i="1" sz="1200">
              <a:solidFill>
                <a:srgbClr val="657B83"/>
              </a:solidFill>
              <a:latin typeface="Lora Regular"/>
              <a:ea typeface="Lora Regular"/>
              <a:cs typeface="Lora Regular"/>
              <a:sym typeface="Lora Regular"/>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substring</a:t>
            </a:r>
            <a:r>
              <a:rPr lang="vi" sz="1200">
                <a:solidFill>
                  <a:srgbClr val="BBBBBB"/>
                </a:solidFill>
                <a:latin typeface="Fira Code"/>
                <a:ea typeface="Fira Code"/>
                <a:cs typeface="Fira Code"/>
                <a:sym typeface="Fira Code"/>
              </a:rPr>
              <a:t>();</a:t>
            </a:r>
            <a:r>
              <a:rPr lang="vi" sz="1200">
                <a:solidFill>
                  <a:srgbClr val="BBBBBB"/>
                </a:solidFill>
                <a:latin typeface="Lora Regular"/>
                <a:ea typeface="Lora Regular"/>
                <a:cs typeface="Lora Regular"/>
                <a:sym typeface="Lora Regular"/>
              </a:rPr>
              <a:t> </a:t>
            </a:r>
            <a:r>
              <a:rPr i="1" lang="vi" sz="1200">
                <a:solidFill>
                  <a:srgbClr val="657B83"/>
                </a:solidFill>
                <a:latin typeface="Lora Regular"/>
                <a:ea typeface="Lora Regular"/>
                <a:cs typeface="Lora Regular"/>
                <a:sym typeface="Lora Regular"/>
              </a:rPr>
              <a:t>// trả về một chuỗi con trong chuỗi</a:t>
            </a:r>
            <a:endParaRPr i="1" sz="1200">
              <a:solidFill>
                <a:srgbClr val="657B83"/>
              </a:solidFill>
              <a:latin typeface="Lora Regular"/>
              <a:ea typeface="Lora Regular"/>
              <a:cs typeface="Lora Regular"/>
              <a:sym typeface="Lora Regular"/>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slice</a:t>
            </a:r>
            <a:r>
              <a:rPr lang="vi" sz="1200">
                <a:solidFill>
                  <a:srgbClr val="BBBBBB"/>
                </a:solidFill>
                <a:latin typeface="Fira Code"/>
                <a:ea typeface="Fira Code"/>
                <a:cs typeface="Fira Code"/>
                <a:sym typeface="Fira Code"/>
              </a:rPr>
              <a:t>();</a:t>
            </a:r>
            <a:r>
              <a:rPr lang="vi" sz="1200">
                <a:solidFill>
                  <a:srgbClr val="BBBBBB"/>
                </a:solidFill>
                <a:latin typeface="Lora Regular"/>
                <a:ea typeface="Lora Regular"/>
                <a:cs typeface="Lora Regular"/>
                <a:sym typeface="Lora Regular"/>
              </a:rPr>
              <a:t> </a:t>
            </a:r>
            <a:r>
              <a:rPr i="1" lang="vi" sz="1200">
                <a:solidFill>
                  <a:srgbClr val="657B83"/>
                </a:solidFill>
                <a:latin typeface="Lora Regular"/>
                <a:ea typeface="Lora Regular"/>
                <a:cs typeface="Lora Regular"/>
                <a:sym typeface="Lora Regular"/>
              </a:rPr>
              <a:t>// tương tự substring()</a:t>
            </a:r>
            <a:endParaRPr i="1" sz="1200">
              <a:solidFill>
                <a:srgbClr val="657B83"/>
              </a:solidFill>
              <a:latin typeface="Lora Regular"/>
              <a:ea typeface="Lora Regular"/>
              <a:cs typeface="Lora Regular"/>
              <a:sym typeface="Lora Regular"/>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includes</a:t>
            </a:r>
            <a:r>
              <a:rPr lang="vi" sz="1200">
                <a:solidFill>
                  <a:srgbClr val="BBBBBB"/>
                </a:solidFill>
                <a:latin typeface="Fira Code"/>
                <a:ea typeface="Fira Code"/>
                <a:cs typeface="Fira Code"/>
                <a:sym typeface="Fira Code"/>
              </a:rPr>
              <a:t>();</a:t>
            </a:r>
            <a:r>
              <a:rPr lang="vi" sz="1200">
                <a:solidFill>
                  <a:srgbClr val="BBBBBB"/>
                </a:solidFill>
                <a:latin typeface="Lora Regular"/>
                <a:ea typeface="Lora Regular"/>
                <a:cs typeface="Lora Regular"/>
                <a:sym typeface="Lora Regular"/>
              </a:rPr>
              <a:t> </a:t>
            </a:r>
            <a:r>
              <a:rPr i="1" lang="vi" sz="1200">
                <a:solidFill>
                  <a:srgbClr val="657B83"/>
                </a:solidFill>
                <a:latin typeface="Lora Regular"/>
                <a:ea typeface="Lora Regular"/>
                <a:cs typeface="Lora Regular"/>
                <a:sym typeface="Lora Regular"/>
              </a:rPr>
              <a:t>// kiểm tra chuỗi có chứa một chuỗi con hay không</a:t>
            </a:r>
            <a:endParaRPr i="1" sz="1200">
              <a:solidFill>
                <a:srgbClr val="657B83"/>
              </a:solidFill>
              <a:latin typeface="Lora Regular"/>
              <a:ea typeface="Lora Regular"/>
              <a:cs typeface="Lora Regular"/>
              <a:sym typeface="Lora Regular"/>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split</a:t>
            </a:r>
            <a:r>
              <a:rPr lang="vi" sz="1200">
                <a:solidFill>
                  <a:srgbClr val="BBBBBB"/>
                </a:solidFill>
                <a:latin typeface="Fira Code"/>
                <a:ea typeface="Fira Code"/>
                <a:cs typeface="Fira Code"/>
                <a:sym typeface="Fira Code"/>
              </a:rPr>
              <a:t>();</a:t>
            </a:r>
            <a:r>
              <a:rPr lang="vi" sz="1200">
                <a:solidFill>
                  <a:srgbClr val="BBBBBB"/>
                </a:solidFill>
                <a:latin typeface="Lora Regular"/>
                <a:ea typeface="Lora Regular"/>
                <a:cs typeface="Lora Regular"/>
                <a:sym typeface="Lora Regular"/>
              </a:rPr>
              <a:t> </a:t>
            </a:r>
            <a:r>
              <a:rPr i="1" lang="vi" sz="1200">
                <a:solidFill>
                  <a:srgbClr val="657B83"/>
                </a:solidFill>
                <a:latin typeface="Lora Regular"/>
                <a:ea typeface="Lora Regular"/>
                <a:cs typeface="Lora Regular"/>
                <a:sym typeface="Lora Regular"/>
              </a:rPr>
              <a:t>// tách chuỗi thành một mảng</a:t>
            </a:r>
            <a:endParaRPr i="1" sz="1200">
              <a:solidFill>
                <a:srgbClr val="657B83"/>
              </a:solidFill>
              <a:latin typeface="Lora Regular"/>
              <a:ea typeface="Lora Regular"/>
              <a:cs typeface="Lora Regular"/>
              <a:sym typeface="Lora Regular"/>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repeat</a:t>
            </a:r>
            <a:r>
              <a:rPr lang="vi" sz="1200">
                <a:solidFill>
                  <a:srgbClr val="BBBBBB"/>
                </a:solidFill>
                <a:latin typeface="Fira Code"/>
                <a:ea typeface="Fira Code"/>
                <a:cs typeface="Fira Code"/>
                <a:sym typeface="Fira Code"/>
              </a:rPr>
              <a:t>();</a:t>
            </a:r>
            <a:r>
              <a:rPr lang="vi" sz="1200">
                <a:solidFill>
                  <a:srgbClr val="BBBBBB"/>
                </a:solidFill>
                <a:latin typeface="Lora Regular"/>
                <a:ea typeface="Lora Regular"/>
                <a:cs typeface="Lora Regular"/>
                <a:sym typeface="Lora Regular"/>
              </a:rPr>
              <a:t> </a:t>
            </a:r>
            <a:r>
              <a:rPr i="1" lang="vi" sz="1200">
                <a:solidFill>
                  <a:srgbClr val="657B83"/>
                </a:solidFill>
                <a:latin typeface="Lora Regular"/>
                <a:ea typeface="Lora Regular"/>
                <a:cs typeface="Lora Regular"/>
                <a:sym typeface="Lora Regular"/>
              </a:rPr>
              <a:t>// lặp chuỗi</a:t>
            </a:r>
            <a:endParaRPr i="1" sz="1200">
              <a:solidFill>
                <a:srgbClr val="657B83"/>
              </a:solidFill>
              <a:latin typeface="Lora Regular"/>
              <a:ea typeface="Lora Regular"/>
              <a:cs typeface="Lora Regular"/>
              <a:sym typeface="Lora Regular"/>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trim</a:t>
            </a:r>
            <a:r>
              <a:rPr lang="vi" sz="1200">
                <a:solidFill>
                  <a:srgbClr val="BBBBBB"/>
                </a:solidFill>
                <a:latin typeface="Fira Code"/>
                <a:ea typeface="Fira Code"/>
                <a:cs typeface="Fira Code"/>
                <a:sym typeface="Fira Code"/>
              </a:rPr>
              <a:t>();</a:t>
            </a:r>
            <a:r>
              <a:rPr lang="vi" sz="1200">
                <a:solidFill>
                  <a:srgbClr val="BBBBBB"/>
                </a:solidFill>
                <a:latin typeface="Lora Regular"/>
                <a:ea typeface="Lora Regular"/>
                <a:cs typeface="Lora Regular"/>
                <a:sym typeface="Lora Regular"/>
              </a:rPr>
              <a:t> </a:t>
            </a:r>
            <a:r>
              <a:rPr i="1" lang="vi" sz="1200">
                <a:solidFill>
                  <a:srgbClr val="657B83"/>
                </a:solidFill>
                <a:latin typeface="Lora Regular"/>
                <a:ea typeface="Lora Regular"/>
                <a:cs typeface="Lora Regular"/>
                <a:sym typeface="Lora Regular"/>
              </a:rPr>
              <a:t>// cắt bỏ khoảng trắng</a:t>
            </a:r>
            <a:endParaRPr i="1" sz="1200">
              <a:solidFill>
                <a:srgbClr val="657B83"/>
              </a:solidFill>
              <a:latin typeface="Lora Regular"/>
              <a:ea typeface="Lora Regular"/>
              <a:cs typeface="Lora Regular"/>
              <a:sym typeface="Lora Regular"/>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charCodeAt</a:t>
            </a:r>
            <a:r>
              <a:rPr lang="vi" sz="1200">
                <a:solidFill>
                  <a:srgbClr val="BBBBBB"/>
                </a:solidFill>
                <a:latin typeface="Fira Code"/>
                <a:ea typeface="Fira Code"/>
                <a:cs typeface="Fira Code"/>
                <a:sym typeface="Fira Code"/>
              </a:rPr>
              <a:t>();</a:t>
            </a:r>
            <a:r>
              <a:rPr lang="vi" sz="1200">
                <a:solidFill>
                  <a:srgbClr val="BBBBBB"/>
                </a:solidFill>
                <a:latin typeface="Lora"/>
                <a:ea typeface="Lora"/>
                <a:cs typeface="Lora"/>
                <a:sym typeface="Lora"/>
              </a:rPr>
              <a:t> </a:t>
            </a:r>
            <a:r>
              <a:rPr i="1" lang="vi" sz="1200">
                <a:solidFill>
                  <a:srgbClr val="657B83"/>
                </a:solidFill>
                <a:latin typeface="Lora Regular"/>
                <a:ea typeface="Lora Regular"/>
                <a:cs typeface="Lora Regular"/>
                <a:sym typeface="Lora Regular"/>
              </a:rPr>
              <a:t>// lấy mã unicode của một ký tự</a:t>
            </a:r>
            <a:endParaRPr i="1" sz="1200">
              <a:solidFill>
                <a:srgbClr val="657B83"/>
              </a:solidFill>
              <a:latin typeface="Lora Regular"/>
              <a:ea typeface="Lora Regular"/>
              <a:cs typeface="Lora Regular"/>
              <a:sym typeface="Lora Regular"/>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indexOf</a:t>
            </a:r>
            <a:r>
              <a:rPr lang="vi" sz="1200">
                <a:solidFill>
                  <a:srgbClr val="BBBBBB"/>
                </a:solidFill>
                <a:latin typeface="Fira Code"/>
                <a:ea typeface="Fira Code"/>
                <a:cs typeface="Fira Code"/>
                <a:sym typeface="Fira Code"/>
              </a:rPr>
              <a:t>();</a:t>
            </a:r>
            <a:r>
              <a:rPr lang="vi" sz="1200">
                <a:solidFill>
                  <a:srgbClr val="BBBBBB"/>
                </a:solidFill>
                <a:latin typeface="Lora Regular"/>
                <a:ea typeface="Lora Regular"/>
                <a:cs typeface="Lora Regular"/>
                <a:sym typeface="Lora Regular"/>
              </a:rPr>
              <a:t> </a:t>
            </a:r>
            <a:r>
              <a:rPr i="1" lang="vi" sz="1200">
                <a:solidFill>
                  <a:srgbClr val="657B83"/>
                </a:solidFill>
                <a:latin typeface="Lora Regular"/>
                <a:ea typeface="Lora Regular"/>
                <a:cs typeface="Lora Regular"/>
                <a:sym typeface="Lora Regular"/>
              </a:rPr>
              <a:t>// lấy chỉ mục của một chuỗi con</a:t>
            </a:r>
            <a:endParaRPr i="1" sz="1200">
              <a:solidFill>
                <a:srgbClr val="657B83"/>
              </a:solidFill>
              <a:latin typeface="Lora Regular"/>
              <a:ea typeface="Lora Regular"/>
              <a:cs typeface="Lora Regular"/>
              <a:sym typeface="Lora Regular"/>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replace</a:t>
            </a:r>
            <a:r>
              <a:rPr lang="vi" sz="1200">
                <a:solidFill>
                  <a:srgbClr val="BBBBBB"/>
                </a:solidFill>
                <a:latin typeface="Fira Code"/>
                <a:ea typeface="Fira Code"/>
                <a:cs typeface="Fira Code"/>
                <a:sym typeface="Fira Code"/>
              </a:rPr>
              <a:t>();</a:t>
            </a:r>
            <a:r>
              <a:rPr lang="vi" sz="1200">
                <a:solidFill>
                  <a:srgbClr val="BBBBBB"/>
                </a:solidFill>
                <a:latin typeface="Lora Regular"/>
                <a:ea typeface="Lora Regular"/>
                <a:cs typeface="Lora Regular"/>
                <a:sym typeface="Lora Regular"/>
              </a:rPr>
              <a:t> </a:t>
            </a:r>
            <a:r>
              <a:rPr i="1" lang="vi" sz="1200">
                <a:solidFill>
                  <a:srgbClr val="657B83"/>
                </a:solidFill>
                <a:latin typeface="Lora Regular"/>
                <a:ea typeface="Lora Regular"/>
                <a:cs typeface="Lora Regular"/>
                <a:sym typeface="Lora Regular"/>
              </a:rPr>
              <a:t>// thay thế các ký tự trong chuỗi</a:t>
            </a:r>
            <a:endParaRPr i="1" sz="1200">
              <a:solidFill>
                <a:srgbClr val="657B83"/>
              </a:solidFill>
              <a:latin typeface="Lora Regular"/>
              <a:ea typeface="Lora Regular"/>
              <a:cs typeface="Lora Regular"/>
              <a:sym typeface="Lora Regular"/>
            </a:endParaRPr>
          </a:p>
          <a:p>
            <a:pPr indent="0" lvl="0" marL="0" rtl="0" algn="l">
              <a:lnSpc>
                <a:spcPct val="135714"/>
              </a:lnSpc>
              <a:spcBef>
                <a:spcPts val="0"/>
              </a:spcBef>
              <a:spcAft>
                <a:spcPts val="0"/>
              </a:spcAft>
              <a:buNone/>
            </a:pPr>
            <a:r>
              <a:t/>
            </a:r>
            <a:endParaRPr sz="1200">
              <a:latin typeface="Lora Regular"/>
              <a:ea typeface="Lora Regular"/>
              <a:cs typeface="Lora Regular"/>
              <a:sym typeface="Lora Regular"/>
            </a:endParaRPr>
          </a:p>
        </p:txBody>
      </p:sp>
      <p:sp>
        <p:nvSpPr>
          <p:cNvPr id="1054" name="Google Shape;1054;p123"/>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String</a:t>
            </a:r>
            <a:r>
              <a:rPr lang="vi"/>
              <a:t> Methods</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124"/>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Exercise</a:t>
            </a:r>
            <a:endParaRPr/>
          </a:p>
        </p:txBody>
      </p:sp>
      <p:sp>
        <p:nvSpPr>
          <p:cNvPr id="1060" name="Google Shape;1060;p124"/>
          <p:cNvSpPr txBox="1"/>
          <p:nvPr>
            <p:ph idx="1" type="body"/>
          </p:nvPr>
        </p:nvSpPr>
        <p:spPr>
          <a:xfrm>
            <a:off x="729450" y="1312325"/>
            <a:ext cx="7688700" cy="3584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233A44"/>
              </a:buClr>
              <a:buSzPts val="1300"/>
              <a:buFont typeface="Lora"/>
              <a:buAutoNum type="arabicPeriod"/>
            </a:pPr>
            <a:r>
              <a:rPr lang="vi">
                <a:solidFill>
                  <a:srgbClr val="233A44"/>
                </a:solidFill>
                <a:latin typeface="Lora"/>
                <a:ea typeface="Lora"/>
                <a:cs typeface="Lora"/>
                <a:sym typeface="Lora"/>
              </a:rPr>
              <a:t>Viết hàm cắt chuỗi từ vị trí đầu tiên, tới vị trí chỉ định. VD: “abcd”, 2 =&gt; “abc”</a:t>
            </a:r>
            <a:endParaRPr>
              <a:solidFill>
                <a:srgbClr val="233A44"/>
              </a:solidFill>
              <a:latin typeface="Lora"/>
              <a:ea typeface="Lora"/>
              <a:cs typeface="Lora"/>
              <a:sym typeface="Lora"/>
            </a:endParaRPr>
          </a:p>
          <a:p>
            <a:pPr indent="-311150" lvl="0" marL="457200" rtl="0" algn="l">
              <a:spcBef>
                <a:spcPts val="0"/>
              </a:spcBef>
              <a:spcAft>
                <a:spcPts val="0"/>
              </a:spcAft>
              <a:buClr>
                <a:srgbClr val="233A44"/>
              </a:buClr>
              <a:buSzPts val="1300"/>
              <a:buFont typeface="Lora"/>
              <a:buAutoNum type="arabicPeriod"/>
            </a:pPr>
            <a:r>
              <a:rPr lang="vi">
                <a:solidFill>
                  <a:srgbClr val="233A44"/>
                </a:solidFill>
                <a:latin typeface="Lora"/>
                <a:ea typeface="Lora"/>
                <a:cs typeface="Lora"/>
                <a:sym typeface="Lora"/>
              </a:rPr>
              <a:t>Viết hàm chuyển đổi một tên thành tên viết tắt. VD: “Ba Nguyễn” =&gt; “Ba N.”</a:t>
            </a:r>
            <a:endParaRPr>
              <a:solidFill>
                <a:srgbClr val="233A44"/>
              </a:solidFill>
              <a:latin typeface="Lora"/>
              <a:ea typeface="Lora"/>
              <a:cs typeface="Lora"/>
              <a:sym typeface="Lora"/>
            </a:endParaRPr>
          </a:p>
          <a:p>
            <a:pPr indent="-311150" lvl="0" marL="457200" rtl="0" algn="l">
              <a:spcBef>
                <a:spcPts val="0"/>
              </a:spcBef>
              <a:spcAft>
                <a:spcPts val="0"/>
              </a:spcAft>
              <a:buClr>
                <a:srgbClr val="233A44"/>
              </a:buClr>
              <a:buSzPts val="1300"/>
              <a:buFont typeface="Lora"/>
              <a:buAutoNum type="arabicPeriod"/>
            </a:pPr>
            <a:r>
              <a:rPr lang="vi">
                <a:solidFill>
                  <a:srgbClr val="233A44"/>
                </a:solidFill>
                <a:latin typeface="Lora"/>
                <a:ea typeface="Lora"/>
                <a:cs typeface="Lora"/>
                <a:sym typeface="Lora"/>
              </a:rPr>
              <a:t>Viết hàm ẩn địa chỉ email. VD: “banguyen@techmaster.vn” =&gt; “ba…@techmaster.vn” </a:t>
            </a:r>
            <a:endParaRPr>
              <a:latin typeface="Lora"/>
              <a:ea typeface="Lora"/>
              <a:cs typeface="Lora"/>
              <a:sym typeface="Lora"/>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125"/>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Homework</a:t>
            </a:r>
            <a:endParaRPr/>
          </a:p>
        </p:txBody>
      </p:sp>
      <p:sp>
        <p:nvSpPr>
          <p:cNvPr id="1066" name="Google Shape;1066;p125"/>
          <p:cNvSpPr txBox="1"/>
          <p:nvPr>
            <p:ph idx="1" type="body"/>
          </p:nvPr>
        </p:nvSpPr>
        <p:spPr>
          <a:xfrm>
            <a:off x="729450" y="1312325"/>
            <a:ext cx="7688700" cy="3584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233A44"/>
              </a:buClr>
              <a:buSzPts val="1300"/>
              <a:buFont typeface="Lora"/>
              <a:buAutoNum type="arabicPeriod"/>
            </a:pPr>
            <a:r>
              <a:rPr lang="vi">
                <a:solidFill>
                  <a:srgbClr val="233A44"/>
                </a:solidFill>
                <a:latin typeface="Lora"/>
                <a:ea typeface="Lora"/>
                <a:cs typeface="Lora"/>
                <a:sym typeface="Lora"/>
              </a:rPr>
              <a:t>Viết hàm chuyển đổi một chuỗi thành dạng capitalize. VD: “hello world” =&gt; “Hello World”</a:t>
            </a:r>
            <a:endParaRPr>
              <a:solidFill>
                <a:srgbClr val="233A44"/>
              </a:solidFill>
              <a:latin typeface="Lora"/>
              <a:ea typeface="Lora"/>
              <a:cs typeface="Lora"/>
              <a:sym typeface="Lora"/>
            </a:endParaRPr>
          </a:p>
          <a:p>
            <a:pPr indent="-311150" lvl="0" marL="457200" rtl="0" algn="l">
              <a:spcBef>
                <a:spcPts val="0"/>
              </a:spcBef>
              <a:spcAft>
                <a:spcPts val="0"/>
              </a:spcAft>
              <a:buClr>
                <a:srgbClr val="233A44"/>
              </a:buClr>
              <a:buSzPts val="1300"/>
              <a:buFont typeface="Lora"/>
              <a:buAutoNum type="arabicPeriod"/>
            </a:pPr>
            <a:r>
              <a:rPr lang="vi">
                <a:solidFill>
                  <a:srgbClr val="233A44"/>
                </a:solidFill>
                <a:latin typeface="Lora"/>
                <a:ea typeface="Lora"/>
                <a:cs typeface="Lora"/>
                <a:sym typeface="Lora"/>
              </a:rPr>
              <a:t>Viết hàm chuyển đổi một chuỗi thành dạng paramaterize. VD “Hello World” =&gt; “hello-world”</a:t>
            </a:r>
            <a:endParaRPr>
              <a:solidFill>
                <a:srgbClr val="233A44"/>
              </a:solidFill>
              <a:latin typeface="Lora"/>
              <a:ea typeface="Lora"/>
              <a:cs typeface="Lora"/>
              <a:sym typeface="Lora"/>
            </a:endParaRPr>
          </a:p>
          <a:p>
            <a:pPr indent="-311150" lvl="0" marL="457200" rtl="0" algn="l">
              <a:spcBef>
                <a:spcPts val="0"/>
              </a:spcBef>
              <a:spcAft>
                <a:spcPts val="0"/>
              </a:spcAft>
              <a:buClr>
                <a:srgbClr val="233A44"/>
              </a:buClr>
              <a:buSzPts val="1300"/>
              <a:buFont typeface="Lora"/>
              <a:buAutoNum type="arabicPeriod"/>
            </a:pPr>
            <a:r>
              <a:rPr lang="vi">
                <a:solidFill>
                  <a:srgbClr val="233A44"/>
                </a:solidFill>
                <a:latin typeface="Lora"/>
                <a:ea typeface="Lora"/>
                <a:cs typeface="Lora"/>
                <a:sym typeface="Lora"/>
              </a:rPr>
              <a:t>Viết hàm loại bỏ khoảng trắng ở đầu, cuối, và rút gọn khoảng trắng ở giữa các từ trong chuỗi. VD: “Hello     world   !   ” =&gt; “Hello world !”</a:t>
            </a:r>
            <a:endParaRPr>
              <a:solidFill>
                <a:srgbClr val="233A44"/>
              </a:solidFill>
              <a:latin typeface="Lora"/>
              <a:ea typeface="Lora"/>
              <a:cs typeface="Lora"/>
              <a:sym typeface="Lora"/>
            </a:endParaRPr>
          </a:p>
          <a:p>
            <a:pPr indent="-311150" lvl="0" marL="457200" rtl="0" algn="l">
              <a:spcBef>
                <a:spcPts val="0"/>
              </a:spcBef>
              <a:spcAft>
                <a:spcPts val="0"/>
              </a:spcAft>
              <a:buClr>
                <a:srgbClr val="233A44"/>
              </a:buClr>
              <a:buSzPts val="1300"/>
              <a:buFont typeface="Lora"/>
              <a:buAutoNum type="arabicPeriod"/>
            </a:pPr>
            <a:r>
              <a:rPr lang="vi">
                <a:solidFill>
                  <a:srgbClr val="233A44"/>
                </a:solidFill>
                <a:latin typeface="Lora"/>
                <a:ea typeface="Lora"/>
                <a:cs typeface="Lora"/>
                <a:sym typeface="Lora"/>
              </a:rPr>
              <a:t>Viết hàm đảo ngược chữ thường thành chữ hoa, và ngược lại. VD “aBcD” =&gt; “AbCd”</a:t>
            </a:r>
            <a:endParaRPr>
              <a:solidFill>
                <a:srgbClr val="233A44"/>
              </a:solidFill>
              <a:latin typeface="Lora"/>
              <a:ea typeface="Lora"/>
              <a:cs typeface="Lora"/>
              <a:sym typeface="Lora"/>
            </a:endParaRPr>
          </a:p>
          <a:p>
            <a:pPr indent="-311150" lvl="0" marL="457200" rtl="0" algn="l">
              <a:spcBef>
                <a:spcPts val="0"/>
              </a:spcBef>
              <a:spcAft>
                <a:spcPts val="0"/>
              </a:spcAft>
              <a:buClr>
                <a:srgbClr val="233A44"/>
              </a:buClr>
              <a:buSzPts val="1300"/>
              <a:buFont typeface="Lora"/>
              <a:buAutoNum type="arabicPeriod"/>
            </a:pPr>
            <a:r>
              <a:rPr lang="vi">
                <a:solidFill>
                  <a:srgbClr val="233A44"/>
                </a:solidFill>
                <a:latin typeface="Lora"/>
                <a:ea typeface="Lora"/>
                <a:cs typeface="Lora"/>
                <a:sym typeface="Lora"/>
              </a:rPr>
              <a:t>Viết hàm lặp chuỗi n lần. VD “Hehe”, 3 =&gt; “HeheHeheHehe”</a:t>
            </a:r>
            <a:endParaRPr>
              <a:solidFill>
                <a:srgbClr val="233A44"/>
              </a:solidFill>
              <a:latin typeface="Lora"/>
              <a:ea typeface="Lora"/>
              <a:cs typeface="Lora"/>
              <a:sym typeface="Lora"/>
            </a:endParaRPr>
          </a:p>
          <a:p>
            <a:pPr indent="-311150" lvl="0" marL="457200" rtl="0" algn="l">
              <a:spcBef>
                <a:spcPts val="0"/>
              </a:spcBef>
              <a:spcAft>
                <a:spcPts val="0"/>
              </a:spcAft>
              <a:buClr>
                <a:srgbClr val="233A44"/>
              </a:buClr>
              <a:buSzPts val="1300"/>
              <a:buFont typeface="Calibri"/>
              <a:buAutoNum type="arabicPeriod"/>
            </a:pPr>
            <a:r>
              <a:rPr lang="vi">
                <a:solidFill>
                  <a:srgbClr val="233A44"/>
                </a:solidFill>
                <a:latin typeface="Lora"/>
                <a:ea typeface="Lora"/>
                <a:cs typeface="Lora"/>
                <a:sym typeface="Lora"/>
              </a:rPr>
              <a:t>Viết hàm chèn một chuỗi con vào chuỗi tại index chỉ định. VD “ac”, “b”, 1 =&gt; “abc”</a:t>
            </a:r>
            <a:endParaRPr>
              <a:solidFill>
                <a:srgbClr val="233A44"/>
              </a:solidFill>
              <a:latin typeface="Lora"/>
              <a:ea typeface="Lora"/>
              <a:cs typeface="Lora"/>
              <a:sym typeface="Lora"/>
            </a:endParaRPr>
          </a:p>
          <a:p>
            <a:pPr indent="-311150" lvl="0" marL="457200" rtl="0" algn="l">
              <a:spcBef>
                <a:spcPts val="0"/>
              </a:spcBef>
              <a:spcAft>
                <a:spcPts val="0"/>
              </a:spcAft>
              <a:buClr>
                <a:srgbClr val="233A44"/>
              </a:buClr>
              <a:buSzPts val="1300"/>
              <a:buFont typeface="Lora"/>
              <a:buAutoNum type="arabicPeriod"/>
            </a:pPr>
            <a:r>
              <a:rPr lang="vi">
                <a:solidFill>
                  <a:srgbClr val="233A44"/>
                </a:solidFill>
                <a:latin typeface="Lora"/>
                <a:ea typeface="Lora"/>
                <a:cs typeface="Lora"/>
                <a:sym typeface="Lora"/>
              </a:rPr>
              <a:t>Viết hàm rút gọn chuỗi nếu chuỗi dài hơn giá trị chỉ định. VD “abcdef”, 2 =&gt; “ab…”;</a:t>
            </a:r>
            <a:endParaRPr>
              <a:solidFill>
                <a:srgbClr val="233A44"/>
              </a:solidFill>
              <a:latin typeface="Lora"/>
              <a:ea typeface="Lora"/>
              <a:cs typeface="Lora"/>
              <a:sym typeface="Lora"/>
            </a:endParaRPr>
          </a:p>
          <a:p>
            <a:pPr indent="-311150" lvl="0" marL="457200" rtl="0" algn="l">
              <a:spcBef>
                <a:spcPts val="0"/>
              </a:spcBef>
              <a:spcAft>
                <a:spcPts val="0"/>
              </a:spcAft>
              <a:buClr>
                <a:srgbClr val="233A44"/>
              </a:buClr>
              <a:buSzPts val="1300"/>
              <a:buFont typeface="Lora"/>
              <a:buAutoNum type="arabicPeriod"/>
            </a:pPr>
            <a:r>
              <a:rPr lang="vi">
                <a:solidFill>
                  <a:srgbClr val="233A44"/>
                </a:solidFill>
                <a:latin typeface="Lora"/>
                <a:ea typeface="Lora"/>
                <a:cs typeface="Lora"/>
                <a:sym typeface="Lora"/>
              </a:rPr>
              <a:t>Viết hàm đếm số lần xuất hiện của chuỗi con trong chuỗi. VD “abca”, “a” =&gt; 2</a:t>
            </a:r>
            <a:endParaRPr>
              <a:solidFill>
                <a:srgbClr val="233A44"/>
              </a:solidFill>
              <a:latin typeface="Lora"/>
              <a:ea typeface="Lora"/>
              <a:cs typeface="Lora"/>
              <a:sym typeface="Lora"/>
            </a:endParaRPr>
          </a:p>
          <a:p>
            <a:pPr indent="-311150" lvl="0" marL="457200" rtl="0" algn="l">
              <a:spcBef>
                <a:spcPts val="0"/>
              </a:spcBef>
              <a:spcAft>
                <a:spcPts val="0"/>
              </a:spcAft>
              <a:buClr>
                <a:srgbClr val="233A44"/>
              </a:buClr>
              <a:buSzPts val="1300"/>
              <a:buFont typeface="Lora"/>
              <a:buAutoNum type="arabicPeriod"/>
            </a:pPr>
            <a:r>
              <a:rPr lang="vi">
                <a:solidFill>
                  <a:srgbClr val="233A44"/>
                </a:solidFill>
                <a:latin typeface="Lora"/>
                <a:ea typeface="Lora"/>
                <a:cs typeface="Lora"/>
                <a:sym typeface="Lora"/>
              </a:rPr>
              <a:t>Viết hàm cắt chuỗi theo số từ chỉ định. VD “My name is Ba”, 2 =&gt; “My name”</a:t>
            </a:r>
            <a:endParaRPr>
              <a:solidFill>
                <a:srgbClr val="233A44"/>
              </a:solidFill>
              <a:latin typeface="Lora"/>
              <a:ea typeface="Lora"/>
              <a:cs typeface="Lora"/>
              <a:sym typeface="Lora"/>
            </a:endParaRPr>
          </a:p>
          <a:p>
            <a:pPr indent="-311150" lvl="0" marL="457200" rtl="0" algn="l">
              <a:spcBef>
                <a:spcPts val="0"/>
              </a:spcBef>
              <a:spcAft>
                <a:spcPts val="0"/>
              </a:spcAft>
              <a:buClr>
                <a:srgbClr val="233A44"/>
              </a:buClr>
              <a:buSzPts val="1300"/>
              <a:buFont typeface="Lora"/>
              <a:buAutoNum type="arabicPeriod"/>
            </a:pPr>
            <a:r>
              <a:rPr lang="vi">
                <a:solidFill>
                  <a:srgbClr val="233A44"/>
                </a:solidFill>
                <a:latin typeface="Lora"/>
                <a:ea typeface="Lora"/>
                <a:cs typeface="Lora"/>
                <a:sym typeface="Lora"/>
              </a:rPr>
              <a:t>Viết hàm tạo chuỗi GUID ngẫu nhiên với độ dài 32 ký tự. VD “sfjh2ih4(U#%(kljo423oiir*(#%UIOJ”</a:t>
            </a:r>
            <a:endParaRPr>
              <a:solidFill>
                <a:srgbClr val="233A44"/>
              </a:solidFill>
              <a:latin typeface="Lora"/>
              <a:ea typeface="Lora"/>
              <a:cs typeface="Lora"/>
              <a:sym typeface="Lora"/>
            </a:endParaRPr>
          </a:p>
          <a:p>
            <a:pPr indent="-311150" lvl="0" marL="457200" rtl="0" algn="l">
              <a:spcBef>
                <a:spcPts val="0"/>
              </a:spcBef>
              <a:spcAft>
                <a:spcPts val="0"/>
              </a:spcAft>
              <a:buClr>
                <a:srgbClr val="233A44"/>
              </a:buClr>
              <a:buSzPts val="1300"/>
              <a:buFont typeface="Lora"/>
              <a:buAutoNum type="arabicPeriod"/>
            </a:pPr>
            <a:r>
              <a:rPr lang="vi">
                <a:solidFill>
                  <a:srgbClr val="233A44"/>
                </a:solidFill>
                <a:latin typeface="Lora"/>
                <a:ea typeface="Lora"/>
                <a:cs typeface="Lora"/>
                <a:sym typeface="Lora"/>
              </a:rPr>
              <a:t>Viết hàm thay thế các ký tự trong chuỗi thành ký tự liền sau trong bảng mã Unicode. VD: “ad” =&gt; “be”</a:t>
            </a:r>
            <a:endParaRPr>
              <a:latin typeface="Lora"/>
              <a:ea typeface="Lora"/>
              <a:cs typeface="Lora"/>
              <a:sym typeface="Lora"/>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126"/>
          <p:cNvSpPr txBox="1"/>
          <p:nvPr>
            <p:ph idx="1" type="body"/>
          </p:nvPr>
        </p:nvSpPr>
        <p:spPr>
          <a:xfrm>
            <a:off x="729450" y="1312325"/>
            <a:ext cx="7686900" cy="3584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b="1" lang="vi">
                <a:latin typeface="Lora"/>
                <a:ea typeface="Lora"/>
                <a:cs typeface="Lora"/>
                <a:sym typeface="Lora"/>
              </a:rPr>
              <a:t>Array</a:t>
            </a:r>
            <a:r>
              <a:rPr lang="vi">
                <a:latin typeface="Lora"/>
                <a:ea typeface="Lora"/>
                <a:cs typeface="Lora"/>
                <a:sym typeface="Lora"/>
              </a:rPr>
              <a:t> - mảng là một cấu trúc dữ liệu, cho phép lưu trữ bộ sưu tập dữ liệu có thứ tự, thực tế, mảng cũng là </a:t>
            </a:r>
            <a:r>
              <a:rPr b="1" lang="vi">
                <a:latin typeface="Lora"/>
                <a:ea typeface="Lora"/>
                <a:cs typeface="Lora"/>
                <a:sym typeface="Lora"/>
              </a:rPr>
              <a:t>object</a:t>
            </a:r>
            <a:r>
              <a:rPr lang="vi">
                <a:latin typeface="Lora"/>
                <a:ea typeface="Lora"/>
                <a:cs typeface="Lora"/>
                <a:sym typeface="Lora"/>
              </a:rPr>
              <a:t>, nó cung cấp các phương thức để xử lý dữ liệu trong mảng (</a:t>
            </a:r>
            <a:r>
              <a:rPr b="1" lang="vi">
                <a:latin typeface="Lora"/>
                <a:ea typeface="Lora"/>
                <a:cs typeface="Lora"/>
                <a:sym typeface="Lora"/>
              </a:rPr>
              <a:t>typeof array == “object”</a:t>
            </a:r>
            <a:r>
              <a:rPr lang="vi">
                <a:latin typeface="Lora"/>
                <a:ea typeface="Lora"/>
                <a:cs typeface="Lora"/>
                <a:sym typeface="Lora"/>
              </a:rPr>
              <a:t>). Mỗi mục trong mảng được gọi là một phần tử, được “đánh số” chỉ mục (</a:t>
            </a:r>
            <a:r>
              <a:rPr b="1" lang="vi">
                <a:latin typeface="Lora"/>
                <a:ea typeface="Lora"/>
                <a:cs typeface="Lora"/>
                <a:sym typeface="Lora"/>
              </a:rPr>
              <a:t>index</a:t>
            </a:r>
            <a:r>
              <a:rPr lang="vi">
                <a:latin typeface="Lora"/>
                <a:ea typeface="Lora"/>
                <a:cs typeface="Lora"/>
                <a:sym typeface="Lora"/>
              </a:rPr>
              <a:t>) theo thứ tự bắt đầu từ 0</a:t>
            </a:r>
            <a:endParaRPr>
              <a:latin typeface="Lora"/>
              <a:ea typeface="Lora"/>
              <a:cs typeface="Lora"/>
              <a:sym typeface="Lora"/>
            </a:endParaRPr>
          </a:p>
          <a:p>
            <a:pPr indent="0" lvl="0" marL="0" rtl="0" algn="l">
              <a:spcBef>
                <a:spcPts val="1600"/>
              </a:spcBef>
              <a:spcAft>
                <a:spcPts val="0"/>
              </a:spcAft>
              <a:buNone/>
            </a:pPr>
            <a:r>
              <a:rPr lang="vi">
                <a:latin typeface="Lora"/>
                <a:ea typeface="Lora"/>
                <a:cs typeface="Lora"/>
                <a:sym typeface="Lora"/>
              </a:rPr>
              <a:t>Cú pháp khai báo mảng</a:t>
            </a:r>
            <a:endParaRPr>
              <a:latin typeface="Lora"/>
              <a:ea typeface="Lora"/>
              <a:cs typeface="Lora"/>
              <a:sym typeface="Lora"/>
            </a:endParaRPr>
          </a:p>
          <a:p>
            <a:pPr indent="0" lvl="0" marL="0" rtl="0" algn="l">
              <a:lnSpc>
                <a:spcPct val="135714"/>
              </a:lnSpc>
              <a:spcBef>
                <a:spcPts val="160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arr</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 					</a:t>
            </a: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arr</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new</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Array</a:t>
            </a:r>
            <a:r>
              <a:rPr lang="vi" sz="1200">
                <a:solidFill>
                  <a:srgbClr val="BBBBBB"/>
                </a:solidFill>
                <a:latin typeface="Fira Code"/>
                <a:ea typeface="Fira Code"/>
                <a:cs typeface="Fira Code"/>
                <a:sym typeface="Fira Code"/>
              </a:rPr>
              <a:t>();</a:t>
            </a:r>
            <a:endParaRPr sz="1200">
              <a:latin typeface="Fira Code"/>
              <a:ea typeface="Fira Code"/>
              <a:cs typeface="Fira Code"/>
              <a:sym typeface="Fira Code"/>
            </a:endParaRPr>
          </a:p>
        </p:txBody>
      </p:sp>
      <p:sp>
        <p:nvSpPr>
          <p:cNvPr id="1072" name="Google Shape;1072;p126"/>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Array</a:t>
            </a:r>
            <a:endParaRPr/>
          </a:p>
        </p:txBody>
      </p:sp>
      <p:grpSp>
        <p:nvGrpSpPr>
          <p:cNvPr id="1073" name="Google Shape;1073;p126"/>
          <p:cNvGrpSpPr/>
          <p:nvPr/>
        </p:nvGrpSpPr>
        <p:grpSpPr>
          <a:xfrm>
            <a:off x="1686000" y="3764225"/>
            <a:ext cx="5772000" cy="1132200"/>
            <a:chOff x="1325250" y="3523325"/>
            <a:chExt cx="5772000" cy="1132200"/>
          </a:xfrm>
        </p:grpSpPr>
        <p:sp>
          <p:nvSpPr>
            <p:cNvPr id="1074" name="Google Shape;1074;p126"/>
            <p:cNvSpPr/>
            <p:nvPr/>
          </p:nvSpPr>
          <p:spPr>
            <a:xfrm>
              <a:off x="2046750" y="3862925"/>
              <a:ext cx="721500" cy="39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latin typeface="Fira Code"/>
                  <a:ea typeface="Fira Code"/>
                  <a:cs typeface="Fira Code"/>
                  <a:sym typeface="Fira Code"/>
                </a:rPr>
                <a:t>10</a:t>
              </a:r>
              <a:endParaRPr sz="1200">
                <a:latin typeface="Fira Code"/>
                <a:ea typeface="Fira Code"/>
                <a:cs typeface="Fira Code"/>
                <a:sym typeface="Fira Code"/>
              </a:endParaRPr>
            </a:p>
          </p:txBody>
        </p:sp>
        <p:sp>
          <p:nvSpPr>
            <p:cNvPr id="1075" name="Google Shape;1075;p126"/>
            <p:cNvSpPr/>
            <p:nvPr/>
          </p:nvSpPr>
          <p:spPr>
            <a:xfrm>
              <a:off x="2768250" y="3862925"/>
              <a:ext cx="721500" cy="39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latin typeface="Fira Code"/>
                  <a:ea typeface="Fira Code"/>
                  <a:cs typeface="Fira Code"/>
                  <a:sym typeface="Fira Code"/>
                </a:rPr>
                <a:t>20</a:t>
              </a:r>
              <a:endParaRPr sz="1200">
                <a:latin typeface="Fira Code"/>
                <a:ea typeface="Fira Code"/>
                <a:cs typeface="Fira Code"/>
                <a:sym typeface="Fira Code"/>
              </a:endParaRPr>
            </a:p>
          </p:txBody>
        </p:sp>
        <p:sp>
          <p:nvSpPr>
            <p:cNvPr id="1076" name="Google Shape;1076;p126"/>
            <p:cNvSpPr/>
            <p:nvPr/>
          </p:nvSpPr>
          <p:spPr>
            <a:xfrm>
              <a:off x="3489750" y="3862925"/>
              <a:ext cx="721500" cy="39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latin typeface="Fira Code"/>
                  <a:ea typeface="Fira Code"/>
                  <a:cs typeface="Fira Code"/>
                  <a:sym typeface="Fira Code"/>
                </a:rPr>
                <a:t>30</a:t>
              </a:r>
              <a:endParaRPr sz="1200">
                <a:latin typeface="Fira Code"/>
                <a:ea typeface="Fira Code"/>
                <a:cs typeface="Fira Code"/>
                <a:sym typeface="Fira Code"/>
              </a:endParaRPr>
            </a:p>
          </p:txBody>
        </p:sp>
        <p:sp>
          <p:nvSpPr>
            <p:cNvPr id="1077" name="Google Shape;1077;p126"/>
            <p:cNvSpPr/>
            <p:nvPr/>
          </p:nvSpPr>
          <p:spPr>
            <a:xfrm>
              <a:off x="4211250" y="3862925"/>
              <a:ext cx="721500" cy="39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latin typeface="Fira Code"/>
                  <a:ea typeface="Fira Code"/>
                  <a:cs typeface="Fira Code"/>
                  <a:sym typeface="Fira Code"/>
                </a:rPr>
                <a:t>40</a:t>
              </a:r>
              <a:endParaRPr sz="1200">
                <a:latin typeface="Fira Code"/>
                <a:ea typeface="Fira Code"/>
                <a:cs typeface="Fira Code"/>
                <a:sym typeface="Fira Code"/>
              </a:endParaRPr>
            </a:p>
          </p:txBody>
        </p:sp>
        <p:sp>
          <p:nvSpPr>
            <p:cNvPr id="1078" name="Google Shape;1078;p126"/>
            <p:cNvSpPr/>
            <p:nvPr/>
          </p:nvSpPr>
          <p:spPr>
            <a:xfrm>
              <a:off x="4932750" y="3862925"/>
              <a:ext cx="721500" cy="39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latin typeface="Fira Code"/>
                  <a:ea typeface="Fira Code"/>
                  <a:cs typeface="Fira Code"/>
                  <a:sym typeface="Fira Code"/>
                </a:rPr>
                <a:t>50</a:t>
              </a:r>
              <a:endParaRPr sz="1200">
                <a:latin typeface="Fira Code"/>
                <a:ea typeface="Fira Code"/>
                <a:cs typeface="Fira Code"/>
                <a:sym typeface="Fira Code"/>
              </a:endParaRPr>
            </a:p>
          </p:txBody>
        </p:sp>
        <p:sp>
          <p:nvSpPr>
            <p:cNvPr id="1079" name="Google Shape;1079;p126"/>
            <p:cNvSpPr/>
            <p:nvPr/>
          </p:nvSpPr>
          <p:spPr>
            <a:xfrm>
              <a:off x="5654250" y="3862925"/>
              <a:ext cx="721500" cy="39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latin typeface="Fira Code"/>
                  <a:ea typeface="Fira Code"/>
                  <a:cs typeface="Fira Code"/>
                  <a:sym typeface="Fira Code"/>
                </a:rPr>
                <a:t>60</a:t>
              </a:r>
              <a:endParaRPr sz="1200">
                <a:latin typeface="Fira Code"/>
                <a:ea typeface="Fira Code"/>
                <a:cs typeface="Fira Code"/>
                <a:sym typeface="Fira Code"/>
              </a:endParaRPr>
            </a:p>
          </p:txBody>
        </p:sp>
        <p:sp>
          <p:nvSpPr>
            <p:cNvPr id="1080" name="Google Shape;1080;p126"/>
            <p:cNvSpPr/>
            <p:nvPr/>
          </p:nvSpPr>
          <p:spPr>
            <a:xfrm>
              <a:off x="6375750" y="3862925"/>
              <a:ext cx="721500" cy="39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latin typeface="Fira Code"/>
                  <a:ea typeface="Fira Code"/>
                  <a:cs typeface="Fira Code"/>
                  <a:sym typeface="Fira Code"/>
                </a:rPr>
                <a:t>70</a:t>
              </a:r>
              <a:endParaRPr sz="1200">
                <a:latin typeface="Fira Code"/>
                <a:ea typeface="Fira Code"/>
                <a:cs typeface="Fira Code"/>
                <a:sym typeface="Fira Code"/>
              </a:endParaRPr>
            </a:p>
          </p:txBody>
        </p:sp>
        <p:sp>
          <p:nvSpPr>
            <p:cNvPr id="1081" name="Google Shape;1081;p126"/>
            <p:cNvSpPr/>
            <p:nvPr/>
          </p:nvSpPr>
          <p:spPr>
            <a:xfrm>
              <a:off x="5900525" y="3523325"/>
              <a:ext cx="1196700" cy="339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vi" sz="1200">
                  <a:latin typeface="Fira Code"/>
                  <a:ea typeface="Fira Code"/>
                  <a:cs typeface="Fira Code"/>
                  <a:sym typeface="Fira Code"/>
                </a:rPr>
                <a:t>length = 7</a:t>
              </a:r>
              <a:endParaRPr sz="1200">
                <a:latin typeface="Fira Code"/>
                <a:ea typeface="Fira Code"/>
                <a:cs typeface="Fira Code"/>
                <a:sym typeface="Fira Code"/>
              </a:endParaRPr>
            </a:p>
          </p:txBody>
        </p:sp>
        <p:sp>
          <p:nvSpPr>
            <p:cNvPr id="1082" name="Google Shape;1082;p126"/>
            <p:cNvSpPr/>
            <p:nvPr/>
          </p:nvSpPr>
          <p:spPr>
            <a:xfrm>
              <a:off x="2046750" y="4259225"/>
              <a:ext cx="721500" cy="39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latin typeface="Fira Code"/>
                  <a:ea typeface="Fira Code"/>
                  <a:cs typeface="Fira Code"/>
                  <a:sym typeface="Fira Code"/>
                </a:rPr>
                <a:t>0</a:t>
              </a:r>
              <a:endParaRPr sz="1200">
                <a:latin typeface="Fira Code"/>
                <a:ea typeface="Fira Code"/>
                <a:cs typeface="Fira Code"/>
                <a:sym typeface="Fira Code"/>
              </a:endParaRPr>
            </a:p>
          </p:txBody>
        </p:sp>
        <p:sp>
          <p:nvSpPr>
            <p:cNvPr id="1083" name="Google Shape;1083;p126"/>
            <p:cNvSpPr/>
            <p:nvPr/>
          </p:nvSpPr>
          <p:spPr>
            <a:xfrm>
              <a:off x="2768250" y="4259225"/>
              <a:ext cx="721500" cy="39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latin typeface="Fira Code"/>
                  <a:ea typeface="Fira Code"/>
                  <a:cs typeface="Fira Code"/>
                  <a:sym typeface="Fira Code"/>
                </a:rPr>
                <a:t>1</a:t>
              </a:r>
              <a:endParaRPr sz="1200">
                <a:latin typeface="Fira Code"/>
                <a:ea typeface="Fira Code"/>
                <a:cs typeface="Fira Code"/>
                <a:sym typeface="Fira Code"/>
              </a:endParaRPr>
            </a:p>
          </p:txBody>
        </p:sp>
        <p:sp>
          <p:nvSpPr>
            <p:cNvPr id="1084" name="Google Shape;1084;p126"/>
            <p:cNvSpPr/>
            <p:nvPr/>
          </p:nvSpPr>
          <p:spPr>
            <a:xfrm>
              <a:off x="3489750" y="4259225"/>
              <a:ext cx="721500" cy="39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latin typeface="Fira Code"/>
                  <a:ea typeface="Fira Code"/>
                  <a:cs typeface="Fira Code"/>
                  <a:sym typeface="Fira Code"/>
                </a:rPr>
                <a:t>2</a:t>
              </a:r>
              <a:endParaRPr sz="1200">
                <a:latin typeface="Fira Code"/>
                <a:ea typeface="Fira Code"/>
                <a:cs typeface="Fira Code"/>
                <a:sym typeface="Fira Code"/>
              </a:endParaRPr>
            </a:p>
          </p:txBody>
        </p:sp>
        <p:sp>
          <p:nvSpPr>
            <p:cNvPr id="1085" name="Google Shape;1085;p126"/>
            <p:cNvSpPr/>
            <p:nvPr/>
          </p:nvSpPr>
          <p:spPr>
            <a:xfrm>
              <a:off x="4211250" y="4259225"/>
              <a:ext cx="721500" cy="39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latin typeface="Fira Code"/>
                  <a:ea typeface="Fira Code"/>
                  <a:cs typeface="Fira Code"/>
                  <a:sym typeface="Fira Code"/>
                </a:rPr>
                <a:t>3</a:t>
              </a:r>
              <a:endParaRPr sz="1200">
                <a:latin typeface="Fira Code"/>
                <a:ea typeface="Fira Code"/>
                <a:cs typeface="Fira Code"/>
                <a:sym typeface="Fira Code"/>
              </a:endParaRPr>
            </a:p>
          </p:txBody>
        </p:sp>
        <p:sp>
          <p:nvSpPr>
            <p:cNvPr id="1086" name="Google Shape;1086;p126"/>
            <p:cNvSpPr/>
            <p:nvPr/>
          </p:nvSpPr>
          <p:spPr>
            <a:xfrm>
              <a:off x="4932750" y="4259225"/>
              <a:ext cx="721500" cy="39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latin typeface="Fira Code"/>
                  <a:ea typeface="Fira Code"/>
                  <a:cs typeface="Fira Code"/>
                  <a:sym typeface="Fira Code"/>
                </a:rPr>
                <a:t>4</a:t>
              </a:r>
              <a:endParaRPr sz="1200">
                <a:latin typeface="Fira Code"/>
                <a:ea typeface="Fira Code"/>
                <a:cs typeface="Fira Code"/>
                <a:sym typeface="Fira Code"/>
              </a:endParaRPr>
            </a:p>
          </p:txBody>
        </p:sp>
        <p:sp>
          <p:nvSpPr>
            <p:cNvPr id="1087" name="Google Shape;1087;p126"/>
            <p:cNvSpPr/>
            <p:nvPr/>
          </p:nvSpPr>
          <p:spPr>
            <a:xfrm>
              <a:off x="5654250" y="4259225"/>
              <a:ext cx="721500" cy="39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latin typeface="Fira Code"/>
                  <a:ea typeface="Fira Code"/>
                  <a:cs typeface="Fira Code"/>
                  <a:sym typeface="Fira Code"/>
                </a:rPr>
                <a:t>5</a:t>
              </a:r>
              <a:endParaRPr sz="1200">
                <a:latin typeface="Fira Code"/>
                <a:ea typeface="Fira Code"/>
                <a:cs typeface="Fira Code"/>
                <a:sym typeface="Fira Code"/>
              </a:endParaRPr>
            </a:p>
          </p:txBody>
        </p:sp>
        <p:sp>
          <p:nvSpPr>
            <p:cNvPr id="1088" name="Google Shape;1088;p126"/>
            <p:cNvSpPr/>
            <p:nvPr/>
          </p:nvSpPr>
          <p:spPr>
            <a:xfrm>
              <a:off x="6375750" y="4259225"/>
              <a:ext cx="721500" cy="39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latin typeface="Fira Code"/>
                  <a:ea typeface="Fira Code"/>
                  <a:cs typeface="Fira Code"/>
                  <a:sym typeface="Fira Code"/>
                </a:rPr>
                <a:t>6</a:t>
              </a:r>
              <a:endParaRPr sz="1200">
                <a:latin typeface="Fira Code"/>
                <a:ea typeface="Fira Code"/>
                <a:cs typeface="Fira Code"/>
                <a:sym typeface="Fira Code"/>
              </a:endParaRPr>
            </a:p>
          </p:txBody>
        </p:sp>
        <p:sp>
          <p:nvSpPr>
            <p:cNvPr id="1089" name="Google Shape;1089;p126"/>
            <p:cNvSpPr txBox="1"/>
            <p:nvPr/>
          </p:nvSpPr>
          <p:spPr>
            <a:xfrm>
              <a:off x="2046750" y="3523325"/>
              <a:ext cx="40752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1200">
                  <a:latin typeface="Fira Code"/>
                  <a:ea typeface="Fira Code"/>
                  <a:cs typeface="Fira Code"/>
                  <a:sym typeface="Fira Code"/>
                </a:rPr>
                <a:t>arr = [10, 20, 30, 40, 50, 60, 70]</a:t>
              </a:r>
              <a:endParaRPr sz="1200">
                <a:latin typeface="Fira Code"/>
                <a:ea typeface="Fira Code"/>
                <a:cs typeface="Fira Code"/>
                <a:sym typeface="Fira Code"/>
              </a:endParaRPr>
            </a:p>
          </p:txBody>
        </p:sp>
        <p:sp>
          <p:nvSpPr>
            <p:cNvPr id="1090" name="Google Shape;1090;p126"/>
            <p:cNvSpPr/>
            <p:nvPr/>
          </p:nvSpPr>
          <p:spPr>
            <a:xfrm>
              <a:off x="1325250" y="3862925"/>
              <a:ext cx="721500" cy="39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latin typeface="Fira Code"/>
                  <a:ea typeface="Fira Code"/>
                  <a:cs typeface="Fira Code"/>
                  <a:sym typeface="Fira Code"/>
                </a:rPr>
                <a:t>value</a:t>
              </a:r>
              <a:endParaRPr sz="1200">
                <a:latin typeface="Fira Code"/>
                <a:ea typeface="Fira Code"/>
                <a:cs typeface="Fira Code"/>
                <a:sym typeface="Fira Code"/>
              </a:endParaRPr>
            </a:p>
          </p:txBody>
        </p:sp>
        <p:sp>
          <p:nvSpPr>
            <p:cNvPr id="1091" name="Google Shape;1091;p126"/>
            <p:cNvSpPr/>
            <p:nvPr/>
          </p:nvSpPr>
          <p:spPr>
            <a:xfrm>
              <a:off x="1325250" y="4259225"/>
              <a:ext cx="721500" cy="39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latin typeface="Fira Code"/>
                  <a:ea typeface="Fira Code"/>
                  <a:cs typeface="Fira Code"/>
                  <a:sym typeface="Fira Code"/>
                </a:rPr>
                <a:t>index</a:t>
              </a:r>
              <a:endParaRPr sz="1200">
                <a:latin typeface="Fira Code"/>
                <a:ea typeface="Fira Code"/>
                <a:cs typeface="Fira Code"/>
                <a:sym typeface="Fira Code"/>
              </a:endParaRPr>
            </a:p>
          </p:txBody>
        </p:sp>
      </p:gr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127"/>
          <p:cNvSpPr txBox="1"/>
          <p:nvPr>
            <p:ph idx="1" type="body"/>
          </p:nvPr>
        </p:nvSpPr>
        <p:spPr>
          <a:xfrm>
            <a:off x="729450" y="1312325"/>
            <a:ext cx="7686900" cy="3584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vi" sz="1200">
                <a:latin typeface="Lora"/>
                <a:ea typeface="Lora"/>
                <a:cs typeface="Lora"/>
                <a:sym typeface="Lora"/>
              </a:rPr>
              <a:t>Ví dụ:</a:t>
            </a:r>
            <a:endParaRPr sz="1200">
              <a:latin typeface="Lora"/>
              <a:ea typeface="Lora"/>
              <a:cs typeface="Lora"/>
              <a:sym typeface="Lora"/>
            </a:endParaRPr>
          </a:p>
          <a:p>
            <a:pPr indent="0" lvl="0" marL="0" rtl="0" algn="l">
              <a:lnSpc>
                <a:spcPct val="135714"/>
              </a:lnSpc>
              <a:spcBef>
                <a:spcPts val="160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students</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"ba"</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"Béo"</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length = 2</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i="1" lang="vi" sz="1200">
                <a:solidFill>
                  <a:srgbClr val="657B83"/>
                </a:solidFill>
                <a:latin typeface="Fira Code"/>
                <a:ea typeface="Fira Code"/>
                <a:cs typeface="Fira Code"/>
                <a:sym typeface="Fira Code"/>
              </a:rPr>
              <a:t>// truy cập phần tử mảng</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students</a:t>
            </a:r>
            <a:r>
              <a:rPr lang="vi" sz="1200">
                <a:solidFill>
                  <a:srgbClr val="BBBBBB"/>
                </a:solidFill>
                <a:latin typeface="Fira Code"/>
                <a:ea typeface="Fira Code"/>
                <a:cs typeface="Fira Code"/>
                <a:sym typeface="Fira Code"/>
              </a:rPr>
              <a:t>[</a:t>
            </a:r>
            <a:r>
              <a:rPr lang="vi" sz="1200">
                <a:solidFill>
                  <a:srgbClr val="D33682"/>
                </a:solidFill>
                <a:latin typeface="Fira Code"/>
                <a:ea typeface="Fira Code"/>
                <a:cs typeface="Fira Code"/>
                <a:sym typeface="Fira Code"/>
              </a:rPr>
              <a:t>0</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"ba"</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students</a:t>
            </a:r>
            <a:r>
              <a:rPr lang="vi" sz="1200">
                <a:solidFill>
                  <a:srgbClr val="BBBBBB"/>
                </a:solidFill>
                <a:latin typeface="Fira Code"/>
                <a:ea typeface="Fira Code"/>
                <a:cs typeface="Fira Code"/>
                <a:sym typeface="Fira Code"/>
              </a:rPr>
              <a:t>[</a:t>
            </a:r>
            <a:r>
              <a:rPr lang="vi" sz="1200">
                <a:solidFill>
                  <a:srgbClr val="D33682"/>
                </a:solidFill>
                <a:latin typeface="Fira Code"/>
                <a:ea typeface="Fira Code"/>
                <a:cs typeface="Fira Code"/>
                <a:sym typeface="Fira Code"/>
              </a:rPr>
              <a:t>1</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"Béo"</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students</a:t>
            </a:r>
            <a:r>
              <a:rPr lang="vi" sz="1200">
                <a:solidFill>
                  <a:srgbClr val="BBBBBB"/>
                </a:solidFill>
                <a:latin typeface="Fira Code"/>
                <a:ea typeface="Fira Code"/>
                <a:cs typeface="Fira Code"/>
                <a:sym typeface="Fira Code"/>
              </a:rPr>
              <a:t>[</a:t>
            </a:r>
            <a:r>
              <a:rPr lang="vi" sz="1200">
                <a:solidFill>
                  <a:srgbClr val="859900"/>
                </a:solidFill>
                <a:latin typeface="Fira Code"/>
                <a:ea typeface="Fira Code"/>
                <a:cs typeface="Fira Code"/>
                <a:sym typeface="Fira Code"/>
              </a:rPr>
              <a:t>-</a:t>
            </a:r>
            <a:r>
              <a:rPr lang="vi" sz="1200">
                <a:solidFill>
                  <a:srgbClr val="D33682"/>
                </a:solidFill>
                <a:latin typeface="Fira Code"/>
                <a:ea typeface="Fira Code"/>
                <a:cs typeface="Fira Code"/>
                <a:sym typeface="Fira Code"/>
              </a:rPr>
              <a:t>1</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undefined</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i="1" lang="vi" sz="1200">
                <a:solidFill>
                  <a:srgbClr val="657B83"/>
                </a:solidFill>
                <a:latin typeface="Fira Code"/>
                <a:ea typeface="Fira Code"/>
                <a:cs typeface="Fira Code"/>
                <a:sym typeface="Fira Code"/>
              </a:rPr>
              <a:t>// thay đổi giá trị</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students</a:t>
            </a:r>
            <a:r>
              <a:rPr lang="vi" sz="1200">
                <a:solidFill>
                  <a:srgbClr val="BBBBBB"/>
                </a:solidFill>
                <a:latin typeface="Fira Code"/>
                <a:ea typeface="Fira Code"/>
                <a:cs typeface="Fira Code"/>
                <a:sym typeface="Fira Code"/>
              </a:rPr>
              <a:t>[</a:t>
            </a:r>
            <a:r>
              <a:rPr lang="vi" sz="1200">
                <a:solidFill>
                  <a:srgbClr val="D33682"/>
                </a:solidFill>
                <a:latin typeface="Fira Code"/>
                <a:ea typeface="Fira Code"/>
                <a:cs typeface="Fira Code"/>
                <a:sym typeface="Fira Code"/>
              </a:rPr>
              <a:t>0</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"Ba"</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students</a:t>
            </a:r>
            <a:r>
              <a:rPr lang="vi" sz="1200">
                <a:solidFill>
                  <a:srgbClr val="BBBBBB"/>
                </a:solidFill>
                <a:latin typeface="Fira Code"/>
                <a:ea typeface="Fira Code"/>
                <a:cs typeface="Fira Code"/>
                <a:sym typeface="Fira Code"/>
              </a:rPr>
              <a:t>[</a:t>
            </a:r>
            <a:r>
              <a:rPr lang="vi" sz="1200">
                <a:solidFill>
                  <a:srgbClr val="D33682"/>
                </a:solidFill>
                <a:latin typeface="Fira Code"/>
                <a:ea typeface="Fira Code"/>
                <a:cs typeface="Fira Code"/>
                <a:sym typeface="Fira Code"/>
              </a:rPr>
              <a:t>1</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"Đẹp"</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i="1" lang="vi" sz="1200">
                <a:solidFill>
                  <a:srgbClr val="657B83"/>
                </a:solidFill>
                <a:latin typeface="Fira Code"/>
                <a:ea typeface="Fira Code"/>
                <a:cs typeface="Fira Code"/>
                <a:sym typeface="Fira Code"/>
              </a:rPr>
              <a:t>// thêm phần tử</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students</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2</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"Trai"</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students</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3</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students = [“Ba”, “Đẹp”, “Trai”, “😂]</a:t>
            </a:r>
            <a:endParaRPr sz="1200">
              <a:latin typeface="Fira Code"/>
              <a:ea typeface="Fira Code"/>
              <a:cs typeface="Fira Code"/>
              <a:sym typeface="Fira Code"/>
            </a:endParaRPr>
          </a:p>
        </p:txBody>
      </p:sp>
      <p:sp>
        <p:nvSpPr>
          <p:cNvPr id="1097" name="Google Shape;1097;p127"/>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Array</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128"/>
          <p:cNvSpPr txBox="1"/>
          <p:nvPr>
            <p:ph idx="1" type="body"/>
          </p:nvPr>
        </p:nvSpPr>
        <p:spPr>
          <a:xfrm>
            <a:off x="729450" y="1312325"/>
            <a:ext cx="7686900" cy="3584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vi" sz="1200">
                <a:latin typeface="Lora"/>
                <a:ea typeface="Lora"/>
                <a:cs typeface="Lora"/>
                <a:sym typeface="Lora"/>
              </a:rPr>
              <a:t>Mảng cho phép lưu dữ liệu bất kỳ, các phần tử không nhất thiết phải có cùng kiểu dữ liệu</a:t>
            </a:r>
            <a:endParaRPr sz="1200">
              <a:latin typeface="Lora"/>
              <a:ea typeface="Lora"/>
              <a:cs typeface="Lora"/>
              <a:sym typeface="Lora"/>
            </a:endParaRPr>
          </a:p>
          <a:p>
            <a:pPr indent="0" lvl="0" marL="0" rtl="0" algn="l">
              <a:lnSpc>
                <a:spcPct val="135714"/>
              </a:lnSpc>
              <a:spcBef>
                <a:spcPts val="160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arr</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"Ba"</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0</a:t>
            </a:r>
            <a:r>
              <a:rPr lang="vi" sz="1200">
                <a:solidFill>
                  <a:srgbClr val="BBBBBB"/>
                </a:solidFill>
                <a:latin typeface="Fira Code"/>
                <a:ea typeface="Fira Code"/>
                <a:cs typeface="Fira Code"/>
                <a:sym typeface="Fira Code"/>
              </a:rPr>
              <a:t>, { </a:t>
            </a:r>
            <a:r>
              <a:rPr lang="vi" sz="1200">
                <a:solidFill>
                  <a:srgbClr val="268BD2"/>
                </a:solidFill>
                <a:latin typeface="Fira Code"/>
                <a:ea typeface="Fira Code"/>
                <a:cs typeface="Fira Code"/>
                <a:sym typeface="Fira Code"/>
              </a:rPr>
              <a:t>name</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"Béo Ú"</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age</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28</a:t>
            </a:r>
            <a:r>
              <a:rPr lang="vi" sz="1200">
                <a:solidFill>
                  <a:srgbClr val="BBBBBB"/>
                </a:solidFill>
                <a:latin typeface="Fira Code"/>
                <a:ea typeface="Fira Code"/>
                <a:cs typeface="Fira Code"/>
                <a:sym typeface="Fira Code"/>
              </a:rPr>
              <a:t> }, </a:t>
            </a:r>
            <a:r>
              <a:rPr lang="vi" sz="1200">
                <a:solidFill>
                  <a:srgbClr val="B58900"/>
                </a:solidFill>
                <a:latin typeface="Fira Code"/>
                <a:ea typeface="Fira Code"/>
                <a:cs typeface="Fira Code"/>
                <a:sym typeface="Fira Code"/>
              </a:rPr>
              <a:t>true</a:t>
            </a:r>
            <a:r>
              <a:rPr lang="vi" sz="1200">
                <a:solidFill>
                  <a:srgbClr val="BBBBBB"/>
                </a:solidFill>
                <a:latin typeface="Fira Code"/>
                <a:ea typeface="Fira Code"/>
                <a:cs typeface="Fira Code"/>
                <a:sym typeface="Fira Code"/>
              </a:rPr>
              <a:t>, </a:t>
            </a:r>
            <a:r>
              <a:rPr lang="vi" sz="1200">
                <a:solidFill>
                  <a:srgbClr val="B58900"/>
                </a:solidFill>
                <a:latin typeface="Fira Code"/>
                <a:ea typeface="Fira Code"/>
                <a:cs typeface="Fira Code"/>
                <a:sym typeface="Fira Code"/>
              </a:rPr>
              <a:t>null</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1</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2</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arr</a:t>
            </a:r>
            <a:r>
              <a:rPr lang="vi" sz="1200">
                <a:solidFill>
                  <a:srgbClr val="BBBBBB"/>
                </a:solidFill>
                <a:latin typeface="Fira Code"/>
                <a:ea typeface="Fira Code"/>
                <a:cs typeface="Fira Code"/>
                <a:sym typeface="Fira Code"/>
              </a:rPr>
              <a:t>[</a:t>
            </a:r>
            <a:r>
              <a:rPr lang="vi" sz="1200">
                <a:solidFill>
                  <a:srgbClr val="D33682"/>
                </a:solidFill>
                <a:latin typeface="Fira Code"/>
                <a:ea typeface="Fira Code"/>
                <a:cs typeface="Fira Code"/>
                <a:sym typeface="Fira Code"/>
              </a:rPr>
              <a:t>2</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name</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"Béo Ú"</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arr</a:t>
            </a:r>
            <a:r>
              <a:rPr lang="vi" sz="1200">
                <a:solidFill>
                  <a:srgbClr val="BBBBBB"/>
                </a:solidFill>
                <a:latin typeface="Fira Code"/>
                <a:ea typeface="Fira Code"/>
                <a:cs typeface="Fira Code"/>
                <a:sym typeface="Fira Code"/>
              </a:rPr>
              <a:t>[</a:t>
            </a:r>
            <a:r>
              <a:rPr lang="vi" sz="1200">
                <a:solidFill>
                  <a:srgbClr val="D33682"/>
                </a:solidFill>
                <a:latin typeface="Fira Code"/>
                <a:ea typeface="Fira Code"/>
                <a:cs typeface="Fira Code"/>
                <a:sym typeface="Fira Code"/>
              </a:rPr>
              <a:t>5</a:t>
            </a:r>
            <a:r>
              <a:rPr lang="vi" sz="1200">
                <a:solidFill>
                  <a:srgbClr val="BBBBBB"/>
                </a:solidFill>
                <a:latin typeface="Fira Code"/>
                <a:ea typeface="Fira Code"/>
                <a:cs typeface="Fira Code"/>
                <a:sym typeface="Fira Code"/>
              </a:rPr>
              <a:t>][</a:t>
            </a:r>
            <a:r>
              <a:rPr lang="vi" sz="1200">
                <a:solidFill>
                  <a:srgbClr val="D33682"/>
                </a:solidFill>
                <a:latin typeface="Fira Code"/>
                <a:ea typeface="Fira Code"/>
                <a:cs typeface="Fira Code"/>
                <a:sym typeface="Fira Code"/>
              </a:rPr>
              <a:t>0</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1</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arr</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length</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5</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arr</a:t>
            </a:r>
            <a:r>
              <a:rPr lang="vi" sz="1200">
                <a:solidFill>
                  <a:srgbClr val="BBBBBB"/>
                </a:solidFill>
                <a:latin typeface="Fira Code"/>
                <a:ea typeface="Fira Code"/>
                <a:cs typeface="Fira Code"/>
                <a:sym typeface="Fira Code"/>
              </a:rPr>
              <a:t>[</a:t>
            </a:r>
            <a:r>
              <a:rPr lang="vi" sz="1200">
                <a:solidFill>
                  <a:srgbClr val="D33682"/>
                </a:solidFill>
                <a:latin typeface="Fira Code"/>
                <a:ea typeface="Fira Code"/>
                <a:cs typeface="Fira Code"/>
                <a:sym typeface="Fira Code"/>
              </a:rPr>
              <a:t>5</a:t>
            </a:r>
            <a:r>
              <a:rPr lang="vi" sz="1200">
                <a:solidFill>
                  <a:srgbClr val="BBBBBB"/>
                </a:solidFill>
                <a:latin typeface="Fira Code"/>
                <a:ea typeface="Fira Code"/>
                <a:cs typeface="Fira Code"/>
                <a:sym typeface="Fira Code"/>
              </a:rPr>
              <a:t>].length; </a:t>
            </a:r>
            <a:r>
              <a:rPr i="1" lang="vi" sz="1200">
                <a:solidFill>
                  <a:srgbClr val="657B83"/>
                </a:solidFill>
                <a:latin typeface="Fira Code"/>
                <a:ea typeface="Fira Code"/>
                <a:cs typeface="Fira Code"/>
                <a:sym typeface="Fira Code"/>
              </a:rPr>
              <a:t>// 2</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859900"/>
                </a:solidFill>
                <a:latin typeface="Fira Code"/>
                <a:ea typeface="Fira Code"/>
                <a:cs typeface="Fira Code"/>
                <a:sym typeface="Fira Code"/>
              </a:rPr>
              <a:t>typeof</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arr</a:t>
            </a:r>
            <a:r>
              <a:rPr lang="vi" sz="1200">
                <a:solidFill>
                  <a:srgbClr val="BBBBBB"/>
                </a:solidFill>
                <a:latin typeface="Fira Code"/>
                <a:ea typeface="Fira Code"/>
                <a:cs typeface="Fira Code"/>
                <a:sym typeface="Fira Code"/>
              </a:rPr>
              <a:t>[</a:t>
            </a:r>
            <a:r>
              <a:rPr lang="vi" sz="1200">
                <a:solidFill>
                  <a:srgbClr val="D33682"/>
                </a:solidFill>
                <a:latin typeface="Fira Code"/>
                <a:ea typeface="Fira Code"/>
                <a:cs typeface="Fira Code"/>
                <a:sym typeface="Fira Code"/>
              </a:rPr>
              <a:t>0</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"string"</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859900"/>
                </a:solidFill>
                <a:latin typeface="Fira Code"/>
                <a:ea typeface="Fira Code"/>
                <a:cs typeface="Fira Code"/>
                <a:sym typeface="Fira Code"/>
              </a:rPr>
              <a:t>typeof</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arr</a:t>
            </a:r>
            <a:r>
              <a:rPr lang="vi" sz="1200">
                <a:solidFill>
                  <a:srgbClr val="BBBBBB"/>
                </a:solidFill>
                <a:latin typeface="Fira Code"/>
                <a:ea typeface="Fira Code"/>
                <a:cs typeface="Fira Code"/>
                <a:sym typeface="Fira Code"/>
              </a:rPr>
              <a:t>[</a:t>
            </a:r>
            <a:r>
              <a:rPr lang="vi" sz="1200">
                <a:solidFill>
                  <a:srgbClr val="D33682"/>
                </a:solidFill>
                <a:latin typeface="Fira Code"/>
                <a:ea typeface="Fira Code"/>
                <a:cs typeface="Fira Code"/>
                <a:sym typeface="Fira Code"/>
              </a:rPr>
              <a:t>2</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"object"</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859900"/>
                </a:solidFill>
                <a:latin typeface="Fira Code"/>
                <a:ea typeface="Fira Code"/>
                <a:cs typeface="Fira Code"/>
                <a:sym typeface="Fira Code"/>
              </a:rPr>
              <a:t>typeof</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arr</a:t>
            </a:r>
            <a:r>
              <a:rPr lang="vi" sz="1200">
                <a:solidFill>
                  <a:srgbClr val="BBBBBB"/>
                </a:solidFill>
                <a:latin typeface="Fira Code"/>
                <a:ea typeface="Fira Code"/>
                <a:cs typeface="Fira Code"/>
                <a:sym typeface="Fira Code"/>
              </a:rPr>
              <a:t>[</a:t>
            </a:r>
            <a:r>
              <a:rPr lang="vi" sz="1200">
                <a:solidFill>
                  <a:srgbClr val="D33682"/>
                </a:solidFill>
                <a:latin typeface="Fira Code"/>
                <a:ea typeface="Fira Code"/>
                <a:cs typeface="Fira Code"/>
                <a:sym typeface="Fira Code"/>
              </a:rPr>
              <a:t>4</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"null"</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859900"/>
                </a:solidFill>
                <a:latin typeface="Fira Code"/>
                <a:ea typeface="Fira Code"/>
                <a:cs typeface="Fira Code"/>
                <a:sym typeface="Fira Code"/>
              </a:rPr>
              <a:t>typeof</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arr</a:t>
            </a:r>
            <a:r>
              <a:rPr lang="vi" sz="1200">
                <a:solidFill>
                  <a:srgbClr val="BBBBBB"/>
                </a:solidFill>
                <a:latin typeface="Fira Code"/>
                <a:ea typeface="Fira Code"/>
                <a:cs typeface="Fira Code"/>
                <a:sym typeface="Fira Code"/>
              </a:rPr>
              <a:t>[</a:t>
            </a:r>
            <a:r>
              <a:rPr lang="vi" sz="1200">
                <a:solidFill>
                  <a:srgbClr val="D33682"/>
                </a:solidFill>
                <a:latin typeface="Fira Code"/>
                <a:ea typeface="Fira Code"/>
                <a:cs typeface="Fira Code"/>
                <a:sym typeface="Fira Code"/>
              </a:rPr>
              <a:t>5</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"object"</a:t>
            </a:r>
            <a:endParaRPr sz="1200">
              <a:latin typeface="Fira Code"/>
              <a:ea typeface="Fira Code"/>
              <a:cs typeface="Fira Code"/>
              <a:sym typeface="Fira Code"/>
            </a:endParaRPr>
          </a:p>
        </p:txBody>
      </p:sp>
      <p:sp>
        <p:nvSpPr>
          <p:cNvPr id="1103" name="Google Shape;1103;p128"/>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Array</a:t>
            </a:r>
            <a:endParaRPr/>
          </a:p>
        </p:txBody>
      </p:sp>
      <p:pic>
        <p:nvPicPr>
          <p:cNvPr id="1104" name="Google Shape;1104;p128"/>
          <p:cNvPicPr preferRelativeResize="0"/>
          <p:nvPr/>
        </p:nvPicPr>
        <p:blipFill>
          <a:blip r:embed="rId3">
            <a:alphaModFix/>
          </a:blip>
          <a:stretch>
            <a:fillRect/>
          </a:stretch>
        </p:blipFill>
        <p:spPr>
          <a:xfrm>
            <a:off x="5570500" y="2708600"/>
            <a:ext cx="1275850" cy="125085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29"/>
          <p:cNvSpPr txBox="1"/>
          <p:nvPr>
            <p:ph idx="1" type="body"/>
          </p:nvPr>
        </p:nvSpPr>
        <p:spPr>
          <a:xfrm>
            <a:off x="729450" y="1312325"/>
            <a:ext cx="7686900" cy="3584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b="1" lang="vi">
                <a:latin typeface="Lora"/>
                <a:ea typeface="Lora"/>
                <a:cs typeface="Lora"/>
                <a:sym typeface="Lora"/>
              </a:rPr>
              <a:t>length</a:t>
            </a:r>
            <a:r>
              <a:rPr lang="vi">
                <a:latin typeface="Lora"/>
                <a:ea typeface="Lora"/>
                <a:cs typeface="Lora"/>
                <a:sym typeface="Lora"/>
              </a:rPr>
              <a:t> là thuộc tính xác định “độ dài” của mảng, được cập nhật tự động khi mảng được thêm/xóa phần tử. </a:t>
            </a:r>
            <a:endParaRPr>
              <a:latin typeface="Lora"/>
              <a:ea typeface="Lora"/>
              <a:cs typeface="Lora"/>
              <a:sym typeface="Lora"/>
            </a:endParaRPr>
          </a:p>
          <a:p>
            <a:pPr indent="0" lvl="0" marL="0" rtl="0" algn="l">
              <a:spcBef>
                <a:spcPts val="1600"/>
              </a:spcBef>
              <a:spcAft>
                <a:spcPts val="0"/>
              </a:spcAft>
              <a:buNone/>
            </a:pPr>
            <a:r>
              <a:rPr lang="vi">
                <a:latin typeface="Lora"/>
                <a:ea typeface="Lora"/>
                <a:cs typeface="Lora"/>
                <a:sym typeface="Lora"/>
              </a:rPr>
              <a:t>Tuy nhiên, </a:t>
            </a:r>
            <a:r>
              <a:rPr b="1" lang="vi">
                <a:latin typeface="Lora"/>
                <a:ea typeface="Lora"/>
                <a:cs typeface="Lora"/>
                <a:sym typeface="Lora"/>
              </a:rPr>
              <a:t>length</a:t>
            </a:r>
            <a:r>
              <a:rPr lang="vi">
                <a:latin typeface="Lora"/>
                <a:ea typeface="Lora"/>
                <a:cs typeface="Lora"/>
                <a:sym typeface="Lora"/>
              </a:rPr>
              <a:t> </a:t>
            </a:r>
            <a:r>
              <a:rPr i="1" lang="vi">
                <a:latin typeface="Lora"/>
                <a:ea typeface="Lora"/>
                <a:cs typeface="Lora"/>
                <a:sym typeface="Lora"/>
              </a:rPr>
              <a:t>không phải “độ dài” thực sự</a:t>
            </a:r>
            <a:r>
              <a:rPr lang="vi">
                <a:latin typeface="Lora"/>
                <a:ea typeface="Lora"/>
                <a:cs typeface="Lora"/>
                <a:sym typeface="Lora"/>
              </a:rPr>
              <a:t> (số lượng phần tử) của mảng, mà là </a:t>
            </a:r>
            <a:r>
              <a:rPr b="1" lang="vi">
                <a:latin typeface="Lora"/>
                <a:ea typeface="Lora"/>
                <a:cs typeface="Lora"/>
                <a:sym typeface="Lora"/>
              </a:rPr>
              <a:t>chỉ mục lớn nhất trong mảng + 1.</a:t>
            </a:r>
            <a:r>
              <a:rPr lang="vi">
                <a:latin typeface="Lora"/>
                <a:ea typeface="Lora"/>
                <a:cs typeface="Lora"/>
                <a:sym typeface="Lora"/>
              </a:rPr>
              <a:t> </a:t>
            </a:r>
            <a:endParaRPr>
              <a:latin typeface="Lora"/>
              <a:ea typeface="Lora"/>
              <a:cs typeface="Lora"/>
              <a:sym typeface="Lora"/>
            </a:endParaRPr>
          </a:p>
          <a:p>
            <a:pPr indent="0" lvl="0" marL="0" rtl="0" algn="l">
              <a:spcBef>
                <a:spcPts val="1600"/>
              </a:spcBef>
              <a:spcAft>
                <a:spcPts val="0"/>
              </a:spcAft>
              <a:buNone/>
            </a:pPr>
            <a:r>
              <a:rPr lang="vi">
                <a:latin typeface="Lora"/>
                <a:ea typeface="Lora"/>
                <a:cs typeface="Lora"/>
                <a:sym typeface="Lora"/>
              </a:rPr>
              <a:t>Thuộc tính </a:t>
            </a:r>
            <a:r>
              <a:rPr b="1" lang="vi">
                <a:latin typeface="Lora"/>
                <a:ea typeface="Lora"/>
                <a:cs typeface="Lora"/>
                <a:sym typeface="Lora"/>
              </a:rPr>
              <a:t>length</a:t>
            </a:r>
            <a:r>
              <a:rPr lang="vi">
                <a:latin typeface="Lora"/>
                <a:ea typeface="Lora"/>
                <a:cs typeface="Lora"/>
                <a:sym typeface="Lora"/>
              </a:rPr>
              <a:t> có thể thay đổi được, khi </a:t>
            </a:r>
            <a:r>
              <a:rPr b="1" lang="vi">
                <a:latin typeface="Lora"/>
                <a:ea typeface="Lora"/>
                <a:cs typeface="Lora"/>
                <a:sym typeface="Lora"/>
              </a:rPr>
              <a:t>length</a:t>
            </a:r>
            <a:r>
              <a:rPr lang="vi">
                <a:latin typeface="Lora"/>
                <a:ea typeface="Lora"/>
                <a:cs typeface="Lora"/>
                <a:sym typeface="Lora"/>
              </a:rPr>
              <a:t> giảm, phần tử mảng sẽ bị cắt bớt.</a:t>
            </a:r>
            <a:endParaRPr>
              <a:latin typeface="Lora"/>
              <a:ea typeface="Lora"/>
              <a:cs typeface="Lora"/>
              <a:sym typeface="Lora"/>
            </a:endParaRPr>
          </a:p>
          <a:p>
            <a:pPr indent="0" lvl="0" marL="0" rtl="0" algn="l">
              <a:lnSpc>
                <a:spcPct val="135714"/>
              </a:lnSpc>
              <a:spcBef>
                <a:spcPts val="160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1</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2</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3</a:t>
            </a:r>
            <a:r>
              <a:rPr lang="vi" sz="1200">
                <a:solidFill>
                  <a:srgbClr val="BBBBBB"/>
                </a:solidFill>
                <a:latin typeface="Fira Code"/>
                <a:ea typeface="Fira Code"/>
                <a:cs typeface="Fira Code"/>
                <a:sym typeface="Fira Code"/>
              </a:rPr>
              <a:t>];</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a</a:t>
            </a:r>
            <a:r>
              <a:rPr lang="vi" sz="1200">
                <a:solidFill>
                  <a:srgbClr val="BBBBBB"/>
                </a:solidFill>
                <a:latin typeface="Fira Code"/>
                <a:ea typeface="Fira Code"/>
                <a:cs typeface="Fira Code"/>
                <a:sym typeface="Fira Code"/>
              </a:rPr>
              <a:t>[</a:t>
            </a:r>
            <a:r>
              <a:rPr lang="vi" sz="1200">
                <a:solidFill>
                  <a:srgbClr val="D33682"/>
                </a:solidFill>
                <a:latin typeface="Fira Code"/>
                <a:ea typeface="Fira Code"/>
                <a:cs typeface="Fira Code"/>
                <a:sym typeface="Fira Code"/>
              </a:rPr>
              <a:t>999</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0</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a</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length</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1000;</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a</a:t>
            </a:r>
            <a:r>
              <a:rPr lang="vi" sz="1200">
                <a:solidFill>
                  <a:srgbClr val="BBBBBB"/>
                </a:solidFill>
                <a:latin typeface="Fira Code"/>
                <a:ea typeface="Fira Code"/>
                <a:cs typeface="Fira Code"/>
                <a:sym typeface="Fira Code"/>
              </a:rPr>
              <a:t>[</a:t>
            </a:r>
            <a:r>
              <a:rPr lang="vi" sz="1200">
                <a:solidFill>
                  <a:srgbClr val="D33682"/>
                </a:solidFill>
                <a:latin typeface="Fira Code"/>
                <a:ea typeface="Fira Code"/>
                <a:cs typeface="Fira Code"/>
                <a:sym typeface="Fira Code"/>
              </a:rPr>
              <a:t>998</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undefined</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a</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length</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0</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clear array</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i="1" sz="1050">
              <a:solidFill>
                <a:srgbClr val="657B83"/>
              </a:solidFill>
              <a:highlight>
                <a:srgbClr val="002B36"/>
              </a:highlight>
              <a:latin typeface="Courier New"/>
              <a:ea typeface="Courier New"/>
              <a:cs typeface="Courier New"/>
              <a:sym typeface="Courier New"/>
            </a:endParaRPr>
          </a:p>
          <a:p>
            <a:pPr indent="0" lvl="0" marL="0" rtl="0" algn="l">
              <a:spcBef>
                <a:spcPts val="1000"/>
              </a:spcBef>
              <a:spcAft>
                <a:spcPts val="1600"/>
              </a:spcAft>
              <a:buNone/>
            </a:pPr>
            <a:r>
              <a:t/>
            </a:r>
            <a:endParaRPr>
              <a:latin typeface="Lora"/>
              <a:ea typeface="Lora"/>
              <a:cs typeface="Lora"/>
              <a:sym typeface="Lora"/>
            </a:endParaRPr>
          </a:p>
        </p:txBody>
      </p:sp>
      <p:sp>
        <p:nvSpPr>
          <p:cNvPr id="1110" name="Google Shape;1110;p129"/>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Array</a:t>
            </a:r>
            <a:endParaRPr/>
          </a:p>
        </p:txBody>
      </p:sp>
      <p:pic>
        <p:nvPicPr>
          <p:cNvPr id="1111" name="Google Shape;1111;p129"/>
          <p:cNvPicPr preferRelativeResize="0"/>
          <p:nvPr/>
        </p:nvPicPr>
        <p:blipFill>
          <a:blip r:embed="rId3">
            <a:alphaModFix/>
          </a:blip>
          <a:stretch>
            <a:fillRect/>
          </a:stretch>
        </p:blipFill>
        <p:spPr>
          <a:xfrm>
            <a:off x="4440419" y="3541550"/>
            <a:ext cx="1205550" cy="104265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130"/>
          <p:cNvSpPr txBox="1"/>
          <p:nvPr>
            <p:ph idx="1" type="body"/>
          </p:nvPr>
        </p:nvSpPr>
        <p:spPr>
          <a:xfrm>
            <a:off x="729450" y="1312325"/>
            <a:ext cx="7686900" cy="3584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vi">
                <a:latin typeface="Lora"/>
                <a:ea typeface="Lora"/>
                <a:cs typeface="Lora"/>
                <a:sym typeface="Lora"/>
              </a:rPr>
              <a:t>Lặp qua tất cả phần tử trong mảng</a:t>
            </a:r>
            <a:endParaRPr>
              <a:latin typeface="Lora"/>
              <a:ea typeface="Lora"/>
              <a:cs typeface="Lora"/>
              <a:sym typeface="Lora"/>
            </a:endParaRPr>
          </a:p>
          <a:p>
            <a:pPr indent="0" lvl="0" marL="0" rtl="0" algn="l">
              <a:lnSpc>
                <a:spcPct val="135714"/>
              </a:lnSpc>
              <a:spcBef>
                <a:spcPts val="160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arr</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1</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2</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3</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4</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5</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6</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7</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859900"/>
                </a:solidFill>
                <a:latin typeface="Fira Code"/>
                <a:ea typeface="Fira Code"/>
                <a:cs typeface="Fira Code"/>
                <a:sym typeface="Fira Code"/>
              </a:rPr>
              <a:t>for</a:t>
            </a:r>
            <a:r>
              <a:rPr lang="vi" sz="1200">
                <a:solidFill>
                  <a:srgbClr val="BBBBBB"/>
                </a:solidFill>
                <a:latin typeface="Fira Code"/>
                <a:ea typeface="Fira Code"/>
                <a:cs typeface="Fira Code"/>
                <a:sym typeface="Fira Code"/>
              </a:rPr>
              <a:t> (</a:t>
            </a: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i</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0</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i</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&lt;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arr</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length</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i</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arr</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i</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arr</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i</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2</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alert</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arr</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“2,4,6,8,10,12,14”</a:t>
            </a:r>
            <a:endParaRPr sz="1200">
              <a:solidFill>
                <a:srgbClr val="657B83"/>
              </a:solidFill>
              <a:latin typeface="Fira Code"/>
              <a:ea typeface="Fira Code"/>
              <a:cs typeface="Fira Code"/>
              <a:sym typeface="Fira Code"/>
            </a:endParaRPr>
          </a:p>
          <a:p>
            <a:pPr indent="0" lvl="0" marL="0" rtl="0" algn="l">
              <a:spcBef>
                <a:spcPts val="1000"/>
              </a:spcBef>
              <a:spcAft>
                <a:spcPts val="0"/>
              </a:spcAft>
              <a:buNone/>
            </a:pPr>
            <a:r>
              <a:rPr lang="vi">
                <a:latin typeface="Lora"/>
                <a:ea typeface="Lora"/>
                <a:cs typeface="Lora"/>
                <a:sym typeface="Lora"/>
              </a:rPr>
              <a:t>💡 Mảng mặc định khi chuyển về kiểu </a:t>
            </a:r>
            <a:r>
              <a:rPr b="1" lang="vi">
                <a:latin typeface="Lora"/>
                <a:ea typeface="Lora"/>
                <a:cs typeface="Lora"/>
                <a:sym typeface="Lora"/>
              </a:rPr>
              <a:t>string</a:t>
            </a:r>
            <a:r>
              <a:rPr lang="vi">
                <a:latin typeface="Lora"/>
                <a:ea typeface="Lora"/>
                <a:cs typeface="Lora"/>
                <a:sym typeface="Lora"/>
              </a:rPr>
              <a:t> sẽ có dạng</a:t>
            </a:r>
            <a:endParaRPr>
              <a:latin typeface="Lora"/>
              <a:ea typeface="Lora"/>
              <a:cs typeface="Lora"/>
              <a:sym typeface="Lora"/>
            </a:endParaRPr>
          </a:p>
          <a:p>
            <a:pPr indent="0" lvl="0" marL="0" rtl="0" algn="l">
              <a:spcBef>
                <a:spcPts val="1600"/>
              </a:spcBef>
              <a:spcAft>
                <a:spcPts val="0"/>
              </a:spcAft>
              <a:buNone/>
            </a:pPr>
            <a:r>
              <a:rPr lang="vi">
                <a:latin typeface="Lora"/>
                <a:ea typeface="Lora"/>
                <a:cs typeface="Lora"/>
                <a:sym typeface="Lora"/>
              </a:rPr>
              <a:t>💡 Vòng lặp </a:t>
            </a:r>
            <a:r>
              <a:rPr b="1" lang="vi">
                <a:latin typeface="Lora"/>
                <a:ea typeface="Lora"/>
                <a:cs typeface="Lora"/>
                <a:sym typeface="Lora"/>
              </a:rPr>
              <a:t>for in</a:t>
            </a:r>
            <a:r>
              <a:rPr lang="vi">
                <a:latin typeface="Lora"/>
                <a:ea typeface="Lora"/>
                <a:cs typeface="Lora"/>
                <a:sym typeface="Lora"/>
              </a:rPr>
              <a:t> cũng có thể duyệt qua mảng, tuy nhiên nên sử dụng </a:t>
            </a:r>
            <a:r>
              <a:rPr b="1" lang="vi">
                <a:latin typeface="Lora"/>
                <a:ea typeface="Lora"/>
                <a:cs typeface="Lora"/>
                <a:sym typeface="Lora"/>
              </a:rPr>
              <a:t>for</a:t>
            </a:r>
            <a:r>
              <a:rPr lang="vi">
                <a:latin typeface="Lora"/>
                <a:ea typeface="Lora"/>
                <a:cs typeface="Lora"/>
                <a:sym typeface="Lora"/>
              </a:rPr>
              <a:t> thông thường</a:t>
            </a:r>
            <a:endParaRPr>
              <a:latin typeface="Lora"/>
              <a:ea typeface="Lora"/>
              <a:cs typeface="Lora"/>
              <a:sym typeface="Lora"/>
            </a:endParaRPr>
          </a:p>
          <a:p>
            <a:pPr indent="0" lvl="0" marL="0" rtl="0" algn="l">
              <a:lnSpc>
                <a:spcPct val="135714"/>
              </a:lnSpc>
              <a:spcBef>
                <a:spcPts val="1600"/>
              </a:spcBef>
              <a:spcAft>
                <a:spcPts val="0"/>
              </a:spcAft>
              <a:buNone/>
            </a:pPr>
            <a:r>
              <a:t/>
            </a:r>
            <a:endParaRPr i="1" sz="1050">
              <a:solidFill>
                <a:srgbClr val="657B83"/>
              </a:solidFill>
              <a:highlight>
                <a:srgbClr val="002B36"/>
              </a:highlight>
              <a:latin typeface="Courier New"/>
              <a:ea typeface="Courier New"/>
              <a:cs typeface="Courier New"/>
              <a:sym typeface="Courier New"/>
            </a:endParaRPr>
          </a:p>
          <a:p>
            <a:pPr indent="0" lvl="0" marL="0" rtl="0" algn="l">
              <a:spcBef>
                <a:spcPts val="1000"/>
              </a:spcBef>
              <a:spcAft>
                <a:spcPts val="1600"/>
              </a:spcAft>
              <a:buNone/>
            </a:pPr>
            <a:r>
              <a:t/>
            </a:r>
            <a:endParaRPr>
              <a:latin typeface="Lora"/>
              <a:ea typeface="Lora"/>
              <a:cs typeface="Lora"/>
              <a:sym typeface="Lora"/>
            </a:endParaRPr>
          </a:p>
        </p:txBody>
      </p:sp>
      <p:sp>
        <p:nvSpPr>
          <p:cNvPr id="1117" name="Google Shape;1117;p130"/>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Array</a:t>
            </a:r>
            <a:endParaRPr/>
          </a:p>
        </p:txBody>
      </p:sp>
      <p:cxnSp>
        <p:nvCxnSpPr>
          <p:cNvPr id="1118" name="Google Shape;1118;p130"/>
          <p:cNvCxnSpPr/>
          <p:nvPr/>
        </p:nvCxnSpPr>
        <p:spPr>
          <a:xfrm rot="10800000">
            <a:off x="3874000" y="3633225"/>
            <a:ext cx="801900" cy="205200"/>
          </a:xfrm>
          <a:prstGeom prst="straightConnector1">
            <a:avLst/>
          </a:prstGeom>
          <a:noFill/>
          <a:ln cap="flat" cmpd="sng" w="9525">
            <a:solidFill>
              <a:srgbClr val="BF9000"/>
            </a:solidFill>
            <a:prstDash val="dash"/>
            <a:round/>
            <a:headEnd len="med" w="med" type="none"/>
            <a:tailEnd len="med" w="med" type="triangle"/>
          </a:ln>
        </p:spPr>
      </p:cxn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31"/>
          <p:cNvSpPr txBox="1"/>
          <p:nvPr>
            <p:ph idx="1" type="body"/>
          </p:nvPr>
        </p:nvSpPr>
        <p:spPr>
          <a:xfrm>
            <a:off x="729450" y="1312325"/>
            <a:ext cx="7686900" cy="3584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vi">
                <a:solidFill>
                  <a:srgbClr val="233A44"/>
                </a:solidFill>
                <a:latin typeface="Lora"/>
                <a:ea typeface="Lora"/>
                <a:cs typeface="Lora"/>
                <a:sym typeface="Lora"/>
              </a:rPr>
              <a:t>Một số phương thức mảng thường dùng</a:t>
            </a:r>
            <a:endParaRPr>
              <a:solidFill>
                <a:srgbClr val="233A44"/>
              </a:solidFill>
              <a:latin typeface="Lora"/>
              <a:ea typeface="Lora"/>
              <a:cs typeface="Lora"/>
              <a:sym typeface="Lora"/>
            </a:endParaRPr>
          </a:p>
          <a:p>
            <a:pPr indent="0" lvl="0" marL="0" rtl="0" algn="l">
              <a:lnSpc>
                <a:spcPct val="135714"/>
              </a:lnSpc>
              <a:spcBef>
                <a:spcPts val="1600"/>
              </a:spcBef>
              <a:spcAft>
                <a:spcPts val="0"/>
              </a:spcAft>
              <a:buNone/>
            </a:pPr>
            <a:r>
              <a:rPr lang="vi" sz="1200">
                <a:solidFill>
                  <a:srgbClr val="268BD2"/>
                </a:solidFill>
                <a:latin typeface="Fira Code"/>
                <a:ea typeface="Fira Code"/>
                <a:cs typeface="Fira Code"/>
                <a:sym typeface="Fira Code"/>
              </a:rPr>
              <a:t>arr</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reverse</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đảo ngược mảng</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arr</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slice</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arr</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sort</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arr</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join</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gộp mảng thành chuỗi		</a:t>
            </a:r>
            <a:r>
              <a:rPr lang="vi" sz="1200">
                <a:solidFill>
                  <a:srgbClr val="268BD2"/>
                </a:solidFill>
                <a:latin typeface="Fira Code"/>
                <a:ea typeface="Fira Code"/>
                <a:cs typeface="Fira Code"/>
                <a:sym typeface="Fira Code"/>
              </a:rPr>
              <a:t>arr</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splice</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arr</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push</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arr</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indexOf</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arr</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concat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arr</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lastIndexOf</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arr</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pop</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arr</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includes</a:t>
            </a:r>
            <a:r>
              <a:rPr lang="vi" sz="1200">
                <a:solidFill>
                  <a:srgbClr val="BBBBBB"/>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arr</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shift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arr</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map</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arr</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unshift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arr</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find</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859900"/>
                </a:solidFill>
                <a:latin typeface="Fira Code"/>
                <a:ea typeface="Fira Code"/>
                <a:cs typeface="Fira Code"/>
                <a:sym typeface="Fira Code"/>
              </a:rPr>
              <a:t>Array</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isArray</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kiểm tra có phải mảng hay không</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859900"/>
                </a:solidFill>
                <a:latin typeface="Fira Code"/>
                <a:ea typeface="Fira Code"/>
                <a:cs typeface="Fira Code"/>
                <a:sym typeface="Fira Code"/>
              </a:rPr>
              <a:t>Array</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from</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chuyển đổi một collection thành mảng</a:t>
            </a:r>
            <a:endParaRPr>
              <a:solidFill>
                <a:srgbClr val="233A44"/>
              </a:solidFill>
              <a:latin typeface="Fira Code Light"/>
              <a:ea typeface="Fira Code Light"/>
              <a:cs typeface="Fira Code Light"/>
              <a:sym typeface="Fira Code Light"/>
            </a:endParaRPr>
          </a:p>
          <a:p>
            <a:pPr indent="0" lvl="0" marL="0" rtl="0" algn="l">
              <a:spcBef>
                <a:spcPts val="1000"/>
              </a:spcBef>
              <a:spcAft>
                <a:spcPts val="1600"/>
              </a:spcAft>
              <a:buNone/>
            </a:pPr>
            <a:r>
              <a:t/>
            </a:r>
            <a:endParaRPr>
              <a:latin typeface="Lora"/>
              <a:ea typeface="Lora"/>
              <a:cs typeface="Lora"/>
              <a:sym typeface="Lora"/>
            </a:endParaRPr>
          </a:p>
        </p:txBody>
      </p:sp>
      <p:sp>
        <p:nvSpPr>
          <p:cNvPr id="1124" name="Google Shape;1124;p131"/>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Array Methods</a:t>
            </a:r>
            <a:endParaRPr/>
          </a:p>
        </p:txBody>
      </p:sp>
      <p:pic>
        <p:nvPicPr>
          <p:cNvPr id="1125" name="Google Shape;1125;p131"/>
          <p:cNvPicPr preferRelativeResize="0"/>
          <p:nvPr/>
        </p:nvPicPr>
        <p:blipFill>
          <a:blip r:embed="rId3">
            <a:alphaModFix/>
          </a:blip>
          <a:stretch>
            <a:fillRect/>
          </a:stretch>
        </p:blipFill>
        <p:spPr>
          <a:xfrm>
            <a:off x="6613700" y="2622550"/>
            <a:ext cx="1412325" cy="1324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4"/>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Variables</a:t>
            </a:r>
            <a:endParaRPr/>
          </a:p>
        </p:txBody>
      </p:sp>
      <p:sp>
        <p:nvSpPr>
          <p:cNvPr id="179" name="Google Shape;179;p24"/>
          <p:cNvSpPr txBox="1"/>
          <p:nvPr>
            <p:ph idx="1" type="body"/>
          </p:nvPr>
        </p:nvSpPr>
        <p:spPr>
          <a:xfrm>
            <a:off x="729450" y="1312325"/>
            <a:ext cx="7688700" cy="3584100"/>
          </a:xfrm>
          <a:prstGeom prst="rect">
            <a:avLst/>
          </a:prstGeom>
        </p:spPr>
        <p:txBody>
          <a:bodyPr anchorCtr="0" anchor="t" bIns="91425" lIns="91425" spcFirstLastPara="1" rIns="91425" wrap="square" tIns="91425">
            <a:noAutofit/>
          </a:bodyPr>
          <a:lstStyle/>
          <a:p>
            <a:pPr indent="0" lvl="0" marL="0" rtl="0" algn="l">
              <a:lnSpc>
                <a:spcPct val="135714"/>
              </a:lnSpc>
              <a:spcBef>
                <a:spcPts val="1000"/>
              </a:spcBef>
              <a:spcAft>
                <a:spcPts val="0"/>
              </a:spcAft>
              <a:buNone/>
            </a:pPr>
            <a:r>
              <a:rPr b="1" lang="vi">
                <a:latin typeface="Lora"/>
                <a:ea typeface="Lora"/>
                <a:cs typeface="Lora"/>
                <a:sym typeface="Lora"/>
              </a:rPr>
              <a:t>var</a:t>
            </a:r>
            <a:r>
              <a:rPr lang="vi">
                <a:latin typeface="Lora"/>
                <a:ea typeface="Lora"/>
                <a:cs typeface="Lora"/>
                <a:sym typeface="Lora"/>
              </a:rPr>
              <a:t> là cách khai báo cũ, biến được khai báo với </a:t>
            </a:r>
            <a:r>
              <a:rPr b="1" lang="vi">
                <a:latin typeface="Lora"/>
                <a:ea typeface="Lora"/>
                <a:cs typeface="Lora"/>
                <a:sym typeface="Lora"/>
              </a:rPr>
              <a:t>var</a:t>
            </a:r>
            <a:r>
              <a:rPr lang="vi">
                <a:latin typeface="Lora"/>
                <a:ea typeface="Lora"/>
                <a:cs typeface="Lora"/>
                <a:sym typeface="Lora"/>
              </a:rPr>
              <a:t> được phép khai báo lại, thay đổi giá trị, và phạm vi </a:t>
            </a:r>
            <a:r>
              <a:rPr b="1" lang="vi">
                <a:latin typeface="Lora"/>
                <a:ea typeface="Lora"/>
                <a:cs typeface="Lora"/>
                <a:sym typeface="Lora"/>
              </a:rPr>
              <a:t>(scope)</a:t>
            </a:r>
            <a:r>
              <a:rPr lang="vi">
                <a:latin typeface="Lora"/>
                <a:ea typeface="Lora"/>
                <a:cs typeface="Lora"/>
                <a:sym typeface="Lora"/>
              </a:rPr>
              <a:t> của biến cũng khác biệt so với </a:t>
            </a:r>
            <a:r>
              <a:rPr b="1" lang="vi">
                <a:latin typeface="Lora"/>
                <a:ea typeface="Lora"/>
                <a:cs typeface="Lora"/>
                <a:sym typeface="Lora"/>
              </a:rPr>
              <a:t>let</a:t>
            </a:r>
            <a:r>
              <a:rPr lang="vi">
                <a:latin typeface="Lora"/>
                <a:ea typeface="Lora"/>
                <a:cs typeface="Lora"/>
                <a:sym typeface="Lora"/>
              </a:rPr>
              <a:t> và </a:t>
            </a:r>
            <a:r>
              <a:rPr b="1" lang="vi">
                <a:latin typeface="Lora"/>
                <a:ea typeface="Lora"/>
                <a:cs typeface="Lora"/>
                <a:sym typeface="Lora"/>
              </a:rPr>
              <a:t>const</a:t>
            </a:r>
            <a:r>
              <a:rPr lang="vi">
                <a:latin typeface="Lora"/>
                <a:ea typeface="Lora"/>
                <a:cs typeface="Lora"/>
                <a:sym typeface="Lora"/>
              </a:rPr>
              <a:t>.</a:t>
            </a:r>
            <a:endParaRPr>
              <a:latin typeface="Lora"/>
              <a:ea typeface="Lora"/>
              <a:cs typeface="Lora"/>
              <a:sym typeface="Lora"/>
            </a:endParaRPr>
          </a:p>
          <a:p>
            <a:pPr indent="0" lvl="0" marL="0" rtl="0" algn="l">
              <a:lnSpc>
                <a:spcPct val="135714"/>
              </a:lnSpc>
              <a:spcBef>
                <a:spcPts val="1000"/>
              </a:spcBef>
              <a:spcAft>
                <a:spcPts val="0"/>
              </a:spcAft>
              <a:buNone/>
            </a:pPr>
            <a:r>
              <a:t/>
            </a:r>
            <a:endParaRPr sz="1200">
              <a:solidFill>
                <a:srgbClr val="93A1A1"/>
              </a:solidFill>
              <a:latin typeface="Lora Regular"/>
              <a:ea typeface="Lora Regular"/>
              <a:cs typeface="Lora Regular"/>
              <a:sym typeface="Lora Regular"/>
            </a:endParaRPr>
          </a:p>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var</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name</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"Ba"</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var</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name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"Ba đô la 🤩"</a:t>
            </a:r>
            <a:r>
              <a:rPr lang="vi" sz="1200">
                <a:solidFill>
                  <a:srgbClr val="BBBBBB"/>
                </a:solidFill>
                <a:latin typeface="Fira Code"/>
                <a:ea typeface="Fira Code"/>
                <a:cs typeface="Fira Code"/>
                <a:sym typeface="Fira Code"/>
              </a:rPr>
              <a:t>;  // </a:t>
            </a:r>
            <a:r>
              <a:rPr lang="vi" sz="1200">
                <a:solidFill>
                  <a:srgbClr val="BBBBBB"/>
                </a:solidFill>
                <a:latin typeface="Fira Code"/>
                <a:ea typeface="Fira Code"/>
                <a:cs typeface="Fira Code"/>
                <a:sym typeface="Fira Code"/>
              </a:rPr>
              <a:t>👌 </a:t>
            </a:r>
            <a:r>
              <a:rPr lang="vi" sz="1200">
                <a:solidFill>
                  <a:srgbClr val="B58900"/>
                </a:solidFill>
                <a:latin typeface="Fira Code"/>
                <a:ea typeface="Fira Code"/>
                <a:cs typeface="Fira Code"/>
                <a:sym typeface="Fira Code"/>
              </a:rPr>
              <a:t>Okey</a:t>
            </a:r>
            <a:endParaRPr sz="1200">
              <a:solidFill>
                <a:srgbClr val="B58900"/>
              </a:solidFill>
              <a:latin typeface="Fira Code"/>
              <a:ea typeface="Fira Code"/>
              <a:cs typeface="Fira Code"/>
              <a:sym typeface="Fira Code"/>
            </a:endParaRPr>
          </a:p>
          <a:p>
            <a:pPr indent="0" lvl="0" marL="0" rtl="0" algn="l">
              <a:lnSpc>
                <a:spcPct val="135714"/>
              </a:lnSpc>
              <a:spcBef>
                <a:spcPts val="1000"/>
              </a:spcBef>
              <a:spcAft>
                <a:spcPts val="0"/>
              </a:spcAft>
              <a:buNone/>
            </a:pPr>
            <a:r>
              <a:t/>
            </a:r>
            <a:endParaRPr b="1">
              <a:solidFill>
                <a:srgbClr val="BF9000"/>
              </a:solidFill>
              <a:latin typeface="Lora"/>
              <a:ea typeface="Lora"/>
              <a:cs typeface="Lora"/>
              <a:sym typeface="Lora"/>
            </a:endParaRPr>
          </a:p>
          <a:p>
            <a:pPr indent="0" lvl="0" marL="0" rtl="0" algn="l">
              <a:lnSpc>
                <a:spcPct val="135714"/>
              </a:lnSpc>
              <a:spcBef>
                <a:spcPts val="1000"/>
              </a:spcBef>
              <a:spcAft>
                <a:spcPts val="0"/>
              </a:spcAft>
              <a:buNone/>
            </a:pPr>
            <a:r>
              <a:rPr b="1" lang="vi">
                <a:solidFill>
                  <a:srgbClr val="BF9000"/>
                </a:solidFill>
                <a:latin typeface="Lora"/>
                <a:ea typeface="Lora"/>
                <a:cs typeface="Lora"/>
                <a:sym typeface="Lora"/>
              </a:rPr>
              <a:t>**</a:t>
            </a:r>
            <a:r>
              <a:rPr lang="vi">
                <a:latin typeface="Lora"/>
                <a:ea typeface="Lora"/>
                <a:cs typeface="Lora"/>
                <a:sym typeface="Lora"/>
              </a:rPr>
              <a:t> Scope là phạm vi tồn tại của một biến, sẽ được để cập sau</a:t>
            </a:r>
            <a:endParaRPr>
              <a:latin typeface="Lora"/>
              <a:ea typeface="Lora"/>
              <a:cs typeface="Lora"/>
              <a:sym typeface="Lora"/>
            </a:endParaRPr>
          </a:p>
          <a:p>
            <a:pPr indent="0" lvl="0" marL="0" rtl="0" algn="l">
              <a:lnSpc>
                <a:spcPct val="135714"/>
              </a:lnSpc>
              <a:spcBef>
                <a:spcPts val="1000"/>
              </a:spcBef>
              <a:spcAft>
                <a:spcPts val="1000"/>
              </a:spcAft>
              <a:buNone/>
            </a:pPr>
            <a:r>
              <a:rPr b="1" lang="vi">
                <a:solidFill>
                  <a:srgbClr val="BF9000"/>
                </a:solidFill>
                <a:latin typeface="Lora"/>
                <a:ea typeface="Lora"/>
                <a:cs typeface="Lora"/>
                <a:sym typeface="Lora"/>
              </a:rPr>
              <a:t>💡</a:t>
            </a:r>
            <a:r>
              <a:rPr lang="vi">
                <a:latin typeface="Lora"/>
                <a:ea typeface="Lora"/>
                <a:cs typeface="Lora"/>
                <a:sym typeface="Lora"/>
              </a:rPr>
              <a:t> Nên sử dụng </a:t>
            </a:r>
            <a:r>
              <a:rPr b="1" lang="vi">
                <a:latin typeface="Lora"/>
                <a:ea typeface="Lora"/>
                <a:cs typeface="Lora"/>
                <a:sym typeface="Lora"/>
              </a:rPr>
              <a:t>let</a:t>
            </a:r>
            <a:r>
              <a:rPr lang="vi">
                <a:latin typeface="Lora"/>
                <a:ea typeface="Lora"/>
                <a:cs typeface="Lora"/>
                <a:sym typeface="Lora"/>
              </a:rPr>
              <a:t> và </a:t>
            </a:r>
            <a:r>
              <a:rPr b="1" lang="vi">
                <a:latin typeface="Lora"/>
                <a:ea typeface="Lora"/>
                <a:cs typeface="Lora"/>
                <a:sym typeface="Lora"/>
              </a:rPr>
              <a:t>const</a:t>
            </a:r>
            <a:r>
              <a:rPr lang="vi">
                <a:latin typeface="Lora"/>
                <a:ea typeface="Lora"/>
                <a:cs typeface="Lora"/>
                <a:sym typeface="Lora"/>
              </a:rPr>
              <a:t> để khai báo biến</a:t>
            </a:r>
            <a:endParaRPr>
              <a:latin typeface="Lora"/>
              <a:ea typeface="Lora"/>
              <a:cs typeface="Lora"/>
              <a:sym typeface="Lora"/>
            </a:endParaRPr>
          </a:p>
        </p:txBody>
      </p:sp>
      <p:pic>
        <p:nvPicPr>
          <p:cNvPr id="180" name="Google Shape;180;p24"/>
          <p:cNvPicPr preferRelativeResize="0"/>
          <p:nvPr/>
        </p:nvPicPr>
        <p:blipFill>
          <a:blip r:embed="rId3">
            <a:alphaModFix/>
          </a:blip>
          <a:stretch>
            <a:fillRect/>
          </a:stretch>
        </p:blipFill>
        <p:spPr>
          <a:xfrm>
            <a:off x="6464324" y="1949375"/>
            <a:ext cx="1439232" cy="124475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132"/>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Array Methods</a:t>
            </a:r>
            <a:endParaRPr/>
          </a:p>
        </p:txBody>
      </p:sp>
      <p:grpSp>
        <p:nvGrpSpPr>
          <p:cNvPr id="1131" name="Google Shape;1131;p132"/>
          <p:cNvGrpSpPr/>
          <p:nvPr/>
        </p:nvGrpSpPr>
        <p:grpSpPr>
          <a:xfrm>
            <a:off x="243925" y="2362500"/>
            <a:ext cx="8656150" cy="2122475"/>
            <a:chOff x="-175" y="2278125"/>
            <a:chExt cx="8656150" cy="2122475"/>
          </a:xfrm>
        </p:grpSpPr>
        <p:sp>
          <p:nvSpPr>
            <p:cNvPr id="1132" name="Google Shape;1132;p132"/>
            <p:cNvSpPr/>
            <p:nvPr/>
          </p:nvSpPr>
          <p:spPr>
            <a:xfrm>
              <a:off x="1317000" y="2957325"/>
              <a:ext cx="651000" cy="389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latin typeface="Fira Code"/>
                  <a:ea typeface="Fira Code"/>
                  <a:cs typeface="Fira Code"/>
                  <a:sym typeface="Fira Code"/>
                </a:rPr>
                <a:t>10</a:t>
              </a:r>
              <a:endParaRPr sz="1200">
                <a:latin typeface="Fira Code"/>
                <a:ea typeface="Fira Code"/>
                <a:cs typeface="Fira Code"/>
                <a:sym typeface="Fira Code"/>
              </a:endParaRPr>
            </a:p>
          </p:txBody>
        </p:sp>
        <p:sp>
          <p:nvSpPr>
            <p:cNvPr id="1133" name="Google Shape;1133;p132"/>
            <p:cNvSpPr/>
            <p:nvPr/>
          </p:nvSpPr>
          <p:spPr>
            <a:xfrm>
              <a:off x="1968000" y="2957325"/>
              <a:ext cx="651000" cy="389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latin typeface="Fira Code"/>
                  <a:ea typeface="Fira Code"/>
                  <a:cs typeface="Fira Code"/>
                  <a:sym typeface="Fira Code"/>
                </a:rPr>
                <a:t>20</a:t>
              </a:r>
              <a:endParaRPr sz="1200">
                <a:latin typeface="Fira Code"/>
                <a:ea typeface="Fira Code"/>
                <a:cs typeface="Fira Code"/>
                <a:sym typeface="Fira Code"/>
              </a:endParaRPr>
            </a:p>
          </p:txBody>
        </p:sp>
        <p:sp>
          <p:nvSpPr>
            <p:cNvPr id="1134" name="Google Shape;1134;p132"/>
            <p:cNvSpPr/>
            <p:nvPr/>
          </p:nvSpPr>
          <p:spPr>
            <a:xfrm>
              <a:off x="2619000" y="2957325"/>
              <a:ext cx="651000" cy="389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latin typeface="Fira Code"/>
                  <a:ea typeface="Fira Code"/>
                  <a:cs typeface="Fira Code"/>
                  <a:sym typeface="Fira Code"/>
                </a:rPr>
                <a:t>30</a:t>
              </a:r>
              <a:endParaRPr sz="1200">
                <a:latin typeface="Fira Code"/>
                <a:ea typeface="Fira Code"/>
                <a:cs typeface="Fira Code"/>
                <a:sym typeface="Fira Code"/>
              </a:endParaRPr>
            </a:p>
          </p:txBody>
        </p:sp>
        <p:sp>
          <p:nvSpPr>
            <p:cNvPr id="1135" name="Google Shape;1135;p132"/>
            <p:cNvSpPr/>
            <p:nvPr/>
          </p:nvSpPr>
          <p:spPr>
            <a:xfrm>
              <a:off x="3270000" y="2957325"/>
              <a:ext cx="651000" cy="389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latin typeface="Fira Code"/>
                  <a:ea typeface="Fira Code"/>
                  <a:cs typeface="Fira Code"/>
                  <a:sym typeface="Fira Code"/>
                </a:rPr>
                <a:t>40</a:t>
              </a:r>
              <a:endParaRPr sz="1200">
                <a:latin typeface="Fira Code"/>
                <a:ea typeface="Fira Code"/>
                <a:cs typeface="Fira Code"/>
                <a:sym typeface="Fira Code"/>
              </a:endParaRPr>
            </a:p>
          </p:txBody>
        </p:sp>
        <p:sp>
          <p:nvSpPr>
            <p:cNvPr id="1136" name="Google Shape;1136;p132"/>
            <p:cNvSpPr/>
            <p:nvPr/>
          </p:nvSpPr>
          <p:spPr>
            <a:xfrm>
              <a:off x="3921000" y="2957325"/>
              <a:ext cx="651000" cy="389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latin typeface="Fira Code"/>
                  <a:ea typeface="Fira Code"/>
                  <a:cs typeface="Fira Code"/>
                  <a:sym typeface="Fira Code"/>
                </a:rPr>
                <a:t>50</a:t>
              </a:r>
              <a:endParaRPr sz="1200">
                <a:latin typeface="Fira Code"/>
                <a:ea typeface="Fira Code"/>
                <a:cs typeface="Fira Code"/>
                <a:sym typeface="Fira Code"/>
              </a:endParaRPr>
            </a:p>
          </p:txBody>
        </p:sp>
        <p:sp>
          <p:nvSpPr>
            <p:cNvPr id="1137" name="Google Shape;1137;p132"/>
            <p:cNvSpPr/>
            <p:nvPr/>
          </p:nvSpPr>
          <p:spPr>
            <a:xfrm>
              <a:off x="4572000" y="2957325"/>
              <a:ext cx="651000" cy="389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latin typeface="Fira Code"/>
                  <a:ea typeface="Fira Code"/>
                  <a:cs typeface="Fira Code"/>
                  <a:sym typeface="Fira Code"/>
                </a:rPr>
                <a:t>60</a:t>
              </a:r>
              <a:endParaRPr sz="1200">
                <a:latin typeface="Fira Code"/>
                <a:ea typeface="Fira Code"/>
                <a:cs typeface="Fira Code"/>
                <a:sym typeface="Fira Code"/>
              </a:endParaRPr>
            </a:p>
          </p:txBody>
        </p:sp>
        <p:sp>
          <p:nvSpPr>
            <p:cNvPr id="1138" name="Google Shape;1138;p132"/>
            <p:cNvSpPr/>
            <p:nvPr/>
          </p:nvSpPr>
          <p:spPr>
            <a:xfrm>
              <a:off x="5223000" y="2957325"/>
              <a:ext cx="651000" cy="389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latin typeface="Fira Code"/>
                  <a:ea typeface="Fira Code"/>
                  <a:cs typeface="Fira Code"/>
                  <a:sym typeface="Fira Code"/>
                </a:rPr>
                <a:t>70</a:t>
              </a:r>
              <a:endParaRPr sz="1200">
                <a:latin typeface="Fira Code"/>
                <a:ea typeface="Fira Code"/>
                <a:cs typeface="Fira Code"/>
                <a:sym typeface="Fira Code"/>
              </a:endParaRPr>
            </a:p>
          </p:txBody>
        </p:sp>
        <p:sp>
          <p:nvSpPr>
            <p:cNvPr id="1139" name="Google Shape;1139;p132"/>
            <p:cNvSpPr/>
            <p:nvPr/>
          </p:nvSpPr>
          <p:spPr>
            <a:xfrm>
              <a:off x="5874000" y="2957325"/>
              <a:ext cx="651000" cy="389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latin typeface="Fira Code"/>
                  <a:ea typeface="Fira Code"/>
                  <a:cs typeface="Fira Code"/>
                  <a:sym typeface="Fira Code"/>
                </a:rPr>
                <a:t>80</a:t>
              </a:r>
              <a:endParaRPr sz="1200">
                <a:latin typeface="Fira Code"/>
                <a:ea typeface="Fira Code"/>
                <a:cs typeface="Fira Code"/>
                <a:sym typeface="Fira Code"/>
              </a:endParaRPr>
            </a:p>
          </p:txBody>
        </p:sp>
        <p:sp>
          <p:nvSpPr>
            <p:cNvPr id="1140" name="Google Shape;1140;p132"/>
            <p:cNvSpPr/>
            <p:nvPr/>
          </p:nvSpPr>
          <p:spPr>
            <a:xfrm>
              <a:off x="6525000" y="2957325"/>
              <a:ext cx="651000" cy="389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latin typeface="Fira Code"/>
                  <a:ea typeface="Fira Code"/>
                  <a:cs typeface="Fira Code"/>
                  <a:sym typeface="Fira Code"/>
                </a:rPr>
                <a:t>90</a:t>
              </a:r>
              <a:endParaRPr sz="1200">
                <a:latin typeface="Fira Code"/>
                <a:ea typeface="Fira Code"/>
                <a:cs typeface="Fira Code"/>
                <a:sym typeface="Fira Code"/>
              </a:endParaRPr>
            </a:p>
          </p:txBody>
        </p:sp>
        <p:sp>
          <p:nvSpPr>
            <p:cNvPr id="1141" name="Google Shape;1141;p132"/>
            <p:cNvSpPr/>
            <p:nvPr/>
          </p:nvSpPr>
          <p:spPr>
            <a:xfrm>
              <a:off x="1317000" y="3346425"/>
              <a:ext cx="651000" cy="3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latin typeface="Fira Code"/>
                  <a:ea typeface="Fira Code"/>
                  <a:cs typeface="Fira Code"/>
                  <a:sym typeface="Fira Code"/>
                </a:rPr>
                <a:t>0</a:t>
              </a:r>
              <a:endParaRPr sz="1200">
                <a:latin typeface="Fira Code"/>
                <a:ea typeface="Fira Code"/>
                <a:cs typeface="Fira Code"/>
                <a:sym typeface="Fira Code"/>
              </a:endParaRPr>
            </a:p>
          </p:txBody>
        </p:sp>
        <p:sp>
          <p:nvSpPr>
            <p:cNvPr id="1142" name="Google Shape;1142;p132"/>
            <p:cNvSpPr/>
            <p:nvPr/>
          </p:nvSpPr>
          <p:spPr>
            <a:xfrm>
              <a:off x="1968000" y="3346425"/>
              <a:ext cx="651000" cy="3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latin typeface="Fira Code"/>
                  <a:ea typeface="Fira Code"/>
                  <a:cs typeface="Fira Code"/>
                  <a:sym typeface="Fira Code"/>
                </a:rPr>
                <a:t>1</a:t>
              </a:r>
              <a:endParaRPr sz="1200">
                <a:latin typeface="Fira Code"/>
                <a:ea typeface="Fira Code"/>
                <a:cs typeface="Fira Code"/>
                <a:sym typeface="Fira Code"/>
              </a:endParaRPr>
            </a:p>
          </p:txBody>
        </p:sp>
        <p:sp>
          <p:nvSpPr>
            <p:cNvPr id="1143" name="Google Shape;1143;p132"/>
            <p:cNvSpPr/>
            <p:nvPr/>
          </p:nvSpPr>
          <p:spPr>
            <a:xfrm>
              <a:off x="2619000" y="3346425"/>
              <a:ext cx="651000" cy="3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latin typeface="Fira Code"/>
                  <a:ea typeface="Fira Code"/>
                  <a:cs typeface="Fira Code"/>
                  <a:sym typeface="Fira Code"/>
                </a:rPr>
                <a:t>2</a:t>
              </a:r>
              <a:endParaRPr sz="1200">
                <a:latin typeface="Fira Code"/>
                <a:ea typeface="Fira Code"/>
                <a:cs typeface="Fira Code"/>
                <a:sym typeface="Fira Code"/>
              </a:endParaRPr>
            </a:p>
          </p:txBody>
        </p:sp>
        <p:sp>
          <p:nvSpPr>
            <p:cNvPr id="1144" name="Google Shape;1144;p132"/>
            <p:cNvSpPr/>
            <p:nvPr/>
          </p:nvSpPr>
          <p:spPr>
            <a:xfrm>
              <a:off x="3270000" y="3346425"/>
              <a:ext cx="651000" cy="3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latin typeface="Fira Code"/>
                  <a:ea typeface="Fira Code"/>
                  <a:cs typeface="Fira Code"/>
                  <a:sym typeface="Fira Code"/>
                </a:rPr>
                <a:t>3</a:t>
              </a:r>
              <a:endParaRPr sz="1200">
                <a:latin typeface="Fira Code"/>
                <a:ea typeface="Fira Code"/>
                <a:cs typeface="Fira Code"/>
                <a:sym typeface="Fira Code"/>
              </a:endParaRPr>
            </a:p>
          </p:txBody>
        </p:sp>
        <p:sp>
          <p:nvSpPr>
            <p:cNvPr id="1145" name="Google Shape;1145;p132"/>
            <p:cNvSpPr/>
            <p:nvPr/>
          </p:nvSpPr>
          <p:spPr>
            <a:xfrm>
              <a:off x="3921000" y="3346425"/>
              <a:ext cx="651000" cy="3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latin typeface="Fira Code"/>
                  <a:ea typeface="Fira Code"/>
                  <a:cs typeface="Fira Code"/>
                  <a:sym typeface="Fira Code"/>
                </a:rPr>
                <a:t>4</a:t>
              </a:r>
              <a:endParaRPr sz="1200">
                <a:latin typeface="Fira Code"/>
                <a:ea typeface="Fira Code"/>
                <a:cs typeface="Fira Code"/>
                <a:sym typeface="Fira Code"/>
              </a:endParaRPr>
            </a:p>
          </p:txBody>
        </p:sp>
        <p:sp>
          <p:nvSpPr>
            <p:cNvPr id="1146" name="Google Shape;1146;p132"/>
            <p:cNvSpPr/>
            <p:nvPr/>
          </p:nvSpPr>
          <p:spPr>
            <a:xfrm>
              <a:off x="4572000" y="3346425"/>
              <a:ext cx="651000" cy="3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latin typeface="Fira Code"/>
                  <a:ea typeface="Fira Code"/>
                  <a:cs typeface="Fira Code"/>
                  <a:sym typeface="Fira Code"/>
                </a:rPr>
                <a:t>5</a:t>
              </a:r>
              <a:endParaRPr sz="1200">
                <a:latin typeface="Fira Code"/>
                <a:ea typeface="Fira Code"/>
                <a:cs typeface="Fira Code"/>
                <a:sym typeface="Fira Code"/>
              </a:endParaRPr>
            </a:p>
          </p:txBody>
        </p:sp>
        <p:sp>
          <p:nvSpPr>
            <p:cNvPr id="1147" name="Google Shape;1147;p132"/>
            <p:cNvSpPr/>
            <p:nvPr/>
          </p:nvSpPr>
          <p:spPr>
            <a:xfrm>
              <a:off x="5223000" y="3346425"/>
              <a:ext cx="651000" cy="3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latin typeface="Fira Code"/>
                  <a:ea typeface="Fira Code"/>
                  <a:cs typeface="Fira Code"/>
                  <a:sym typeface="Fira Code"/>
                </a:rPr>
                <a:t>6</a:t>
              </a:r>
              <a:endParaRPr sz="1200">
                <a:latin typeface="Fira Code"/>
                <a:ea typeface="Fira Code"/>
                <a:cs typeface="Fira Code"/>
                <a:sym typeface="Fira Code"/>
              </a:endParaRPr>
            </a:p>
          </p:txBody>
        </p:sp>
        <p:sp>
          <p:nvSpPr>
            <p:cNvPr id="1148" name="Google Shape;1148;p132"/>
            <p:cNvSpPr/>
            <p:nvPr/>
          </p:nvSpPr>
          <p:spPr>
            <a:xfrm>
              <a:off x="5874000" y="3346425"/>
              <a:ext cx="651000" cy="3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latin typeface="Fira Code"/>
                  <a:ea typeface="Fira Code"/>
                  <a:cs typeface="Fira Code"/>
                  <a:sym typeface="Fira Code"/>
                </a:rPr>
                <a:t>7</a:t>
              </a:r>
              <a:endParaRPr sz="1200">
                <a:latin typeface="Fira Code"/>
                <a:ea typeface="Fira Code"/>
                <a:cs typeface="Fira Code"/>
                <a:sym typeface="Fira Code"/>
              </a:endParaRPr>
            </a:p>
          </p:txBody>
        </p:sp>
        <p:sp>
          <p:nvSpPr>
            <p:cNvPr id="1149" name="Google Shape;1149;p132"/>
            <p:cNvSpPr/>
            <p:nvPr/>
          </p:nvSpPr>
          <p:spPr>
            <a:xfrm>
              <a:off x="6525000" y="3346425"/>
              <a:ext cx="651000" cy="3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latin typeface="Fira Code"/>
                  <a:ea typeface="Fira Code"/>
                  <a:cs typeface="Fira Code"/>
                  <a:sym typeface="Fira Code"/>
                </a:rPr>
                <a:t>8</a:t>
              </a:r>
              <a:endParaRPr sz="1200">
                <a:latin typeface="Fira Code"/>
                <a:ea typeface="Fira Code"/>
                <a:cs typeface="Fira Code"/>
                <a:sym typeface="Fira Code"/>
              </a:endParaRPr>
            </a:p>
          </p:txBody>
        </p:sp>
        <p:sp>
          <p:nvSpPr>
            <p:cNvPr id="1150" name="Google Shape;1150;p132"/>
            <p:cNvSpPr/>
            <p:nvPr/>
          </p:nvSpPr>
          <p:spPr>
            <a:xfrm>
              <a:off x="6525000" y="2278125"/>
              <a:ext cx="651000" cy="3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000">
                  <a:solidFill>
                    <a:schemeClr val="accent1"/>
                  </a:solidFill>
                  <a:latin typeface="Fira Code"/>
                  <a:ea typeface="Fira Code"/>
                  <a:cs typeface="Fira Code"/>
                  <a:sym typeface="Fira Code"/>
                </a:rPr>
                <a:t>push()</a:t>
              </a:r>
              <a:endParaRPr sz="1000">
                <a:solidFill>
                  <a:schemeClr val="accent1"/>
                </a:solidFill>
                <a:latin typeface="Fira Code"/>
                <a:ea typeface="Fira Code"/>
                <a:cs typeface="Fira Code"/>
                <a:sym typeface="Fira Code"/>
              </a:endParaRPr>
            </a:p>
          </p:txBody>
        </p:sp>
        <p:cxnSp>
          <p:nvCxnSpPr>
            <p:cNvPr id="1151" name="Google Shape;1151;p132"/>
            <p:cNvCxnSpPr>
              <a:stCxn id="1150" idx="2"/>
              <a:endCxn id="1152" idx="0"/>
            </p:cNvCxnSpPr>
            <p:nvPr/>
          </p:nvCxnSpPr>
          <p:spPr>
            <a:xfrm>
              <a:off x="6850500" y="2667225"/>
              <a:ext cx="0" cy="290100"/>
            </a:xfrm>
            <a:prstGeom prst="straightConnector1">
              <a:avLst/>
            </a:prstGeom>
            <a:noFill/>
            <a:ln cap="flat" cmpd="sng" w="9525">
              <a:solidFill>
                <a:schemeClr val="accent1"/>
              </a:solidFill>
              <a:prstDash val="solid"/>
              <a:round/>
              <a:headEnd len="med" w="med" type="none"/>
              <a:tailEnd len="med" w="med" type="triangle"/>
            </a:ln>
          </p:spPr>
        </p:cxnSp>
        <p:sp>
          <p:nvSpPr>
            <p:cNvPr id="1153" name="Google Shape;1153;p132"/>
            <p:cNvSpPr/>
            <p:nvPr/>
          </p:nvSpPr>
          <p:spPr>
            <a:xfrm>
              <a:off x="6525000" y="4011500"/>
              <a:ext cx="651000" cy="3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000">
                  <a:solidFill>
                    <a:schemeClr val="accent1"/>
                  </a:solidFill>
                  <a:latin typeface="Fira Code"/>
                  <a:ea typeface="Fira Code"/>
                  <a:cs typeface="Fira Code"/>
                  <a:sym typeface="Fira Code"/>
                </a:rPr>
                <a:t>pop()</a:t>
              </a:r>
              <a:endParaRPr sz="1000">
                <a:solidFill>
                  <a:schemeClr val="accent1"/>
                </a:solidFill>
                <a:latin typeface="Fira Code"/>
                <a:ea typeface="Fira Code"/>
                <a:cs typeface="Fira Code"/>
                <a:sym typeface="Fira Code"/>
              </a:endParaRPr>
            </a:p>
          </p:txBody>
        </p:sp>
        <p:cxnSp>
          <p:nvCxnSpPr>
            <p:cNvPr id="1154" name="Google Shape;1154;p132"/>
            <p:cNvCxnSpPr>
              <a:stCxn id="1155" idx="2"/>
              <a:endCxn id="1153" idx="0"/>
            </p:cNvCxnSpPr>
            <p:nvPr/>
          </p:nvCxnSpPr>
          <p:spPr>
            <a:xfrm>
              <a:off x="6850500" y="3735500"/>
              <a:ext cx="0" cy="276000"/>
            </a:xfrm>
            <a:prstGeom prst="straightConnector1">
              <a:avLst/>
            </a:prstGeom>
            <a:noFill/>
            <a:ln cap="flat" cmpd="sng" w="9525">
              <a:solidFill>
                <a:schemeClr val="accent1"/>
              </a:solidFill>
              <a:prstDash val="solid"/>
              <a:round/>
              <a:headEnd len="med" w="med" type="none"/>
              <a:tailEnd len="med" w="med" type="triangle"/>
            </a:ln>
          </p:spPr>
        </p:cxnSp>
        <p:sp>
          <p:nvSpPr>
            <p:cNvPr id="1156" name="Google Shape;1156;p132"/>
            <p:cNvSpPr/>
            <p:nvPr/>
          </p:nvSpPr>
          <p:spPr>
            <a:xfrm>
              <a:off x="1201350" y="2278125"/>
              <a:ext cx="882300" cy="3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000">
                  <a:solidFill>
                    <a:schemeClr val="accent1"/>
                  </a:solidFill>
                  <a:latin typeface="Fira Code"/>
                  <a:ea typeface="Fira Code"/>
                  <a:cs typeface="Fira Code"/>
                  <a:sym typeface="Fira Code"/>
                </a:rPr>
                <a:t>unshift()</a:t>
              </a:r>
              <a:endParaRPr sz="1000">
                <a:solidFill>
                  <a:schemeClr val="accent1"/>
                </a:solidFill>
                <a:latin typeface="Fira Code"/>
                <a:ea typeface="Fira Code"/>
                <a:cs typeface="Fira Code"/>
                <a:sym typeface="Fira Code"/>
              </a:endParaRPr>
            </a:p>
          </p:txBody>
        </p:sp>
        <p:cxnSp>
          <p:nvCxnSpPr>
            <p:cNvPr id="1157" name="Google Shape;1157;p132"/>
            <p:cNvCxnSpPr>
              <a:stCxn id="1156" idx="2"/>
              <a:endCxn id="1132" idx="0"/>
            </p:cNvCxnSpPr>
            <p:nvPr/>
          </p:nvCxnSpPr>
          <p:spPr>
            <a:xfrm>
              <a:off x="1642500" y="2667225"/>
              <a:ext cx="0" cy="290100"/>
            </a:xfrm>
            <a:prstGeom prst="straightConnector1">
              <a:avLst/>
            </a:prstGeom>
            <a:noFill/>
            <a:ln cap="flat" cmpd="sng" w="9525">
              <a:solidFill>
                <a:schemeClr val="accent1"/>
              </a:solidFill>
              <a:prstDash val="solid"/>
              <a:round/>
              <a:headEnd len="med" w="med" type="none"/>
              <a:tailEnd len="med" w="med" type="triangle"/>
            </a:ln>
          </p:spPr>
        </p:cxnSp>
        <p:sp>
          <p:nvSpPr>
            <p:cNvPr id="1158" name="Google Shape;1158;p132"/>
            <p:cNvSpPr/>
            <p:nvPr/>
          </p:nvSpPr>
          <p:spPr>
            <a:xfrm>
              <a:off x="1251750" y="4011500"/>
              <a:ext cx="781500" cy="3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000">
                  <a:solidFill>
                    <a:schemeClr val="accent1"/>
                  </a:solidFill>
                  <a:latin typeface="Fira Code"/>
                  <a:ea typeface="Fira Code"/>
                  <a:cs typeface="Fira Code"/>
                  <a:sym typeface="Fira Code"/>
                </a:rPr>
                <a:t>shift()</a:t>
              </a:r>
              <a:endParaRPr sz="1000">
                <a:solidFill>
                  <a:schemeClr val="accent1"/>
                </a:solidFill>
                <a:latin typeface="Fira Code"/>
                <a:ea typeface="Fira Code"/>
                <a:cs typeface="Fira Code"/>
                <a:sym typeface="Fira Code"/>
              </a:endParaRPr>
            </a:p>
          </p:txBody>
        </p:sp>
        <p:cxnSp>
          <p:nvCxnSpPr>
            <p:cNvPr id="1159" name="Google Shape;1159;p132"/>
            <p:cNvCxnSpPr>
              <a:stCxn id="1141" idx="2"/>
              <a:endCxn id="1158" idx="0"/>
            </p:cNvCxnSpPr>
            <p:nvPr/>
          </p:nvCxnSpPr>
          <p:spPr>
            <a:xfrm>
              <a:off x="1642500" y="3735525"/>
              <a:ext cx="0" cy="276000"/>
            </a:xfrm>
            <a:prstGeom prst="straightConnector1">
              <a:avLst/>
            </a:prstGeom>
            <a:noFill/>
            <a:ln cap="flat" cmpd="sng" w="9525">
              <a:solidFill>
                <a:schemeClr val="accent1"/>
              </a:solidFill>
              <a:prstDash val="solid"/>
              <a:round/>
              <a:headEnd len="med" w="med" type="none"/>
              <a:tailEnd len="med" w="med" type="triangle"/>
            </a:ln>
          </p:spPr>
        </p:cxnSp>
        <p:cxnSp>
          <p:nvCxnSpPr>
            <p:cNvPr id="1160" name="Google Shape;1160;p132"/>
            <p:cNvCxnSpPr>
              <a:stCxn id="1135" idx="0"/>
              <a:endCxn id="1138" idx="0"/>
            </p:cNvCxnSpPr>
            <p:nvPr/>
          </p:nvCxnSpPr>
          <p:spPr>
            <a:xfrm flipH="1" rot="-5400000">
              <a:off x="4571700" y="1981125"/>
              <a:ext cx="600" cy="1953000"/>
            </a:xfrm>
            <a:prstGeom prst="bentConnector3">
              <a:avLst>
                <a:gd fmla="val -39687500" name="adj1"/>
              </a:avLst>
            </a:prstGeom>
            <a:noFill/>
            <a:ln cap="flat" cmpd="sng" w="9525">
              <a:solidFill>
                <a:schemeClr val="accent1"/>
              </a:solidFill>
              <a:prstDash val="solid"/>
              <a:round/>
              <a:headEnd len="med" w="med" type="none"/>
              <a:tailEnd len="med" w="med" type="none"/>
            </a:ln>
          </p:spPr>
        </p:cxnSp>
        <p:sp>
          <p:nvSpPr>
            <p:cNvPr id="1161" name="Google Shape;1161;p132"/>
            <p:cNvSpPr/>
            <p:nvPr/>
          </p:nvSpPr>
          <p:spPr>
            <a:xfrm>
              <a:off x="4181250" y="2278125"/>
              <a:ext cx="781500" cy="3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000">
                  <a:solidFill>
                    <a:schemeClr val="accent1"/>
                  </a:solidFill>
                  <a:latin typeface="Fira Code"/>
                  <a:ea typeface="Fira Code"/>
                  <a:cs typeface="Fira Code"/>
                  <a:sym typeface="Fira Code"/>
                </a:rPr>
                <a:t>slice()</a:t>
              </a:r>
              <a:endParaRPr sz="1000">
                <a:solidFill>
                  <a:schemeClr val="accent1"/>
                </a:solidFill>
                <a:latin typeface="Fira Code"/>
                <a:ea typeface="Fira Code"/>
                <a:cs typeface="Fira Code"/>
                <a:sym typeface="Fira Code"/>
              </a:endParaRPr>
            </a:p>
          </p:txBody>
        </p:sp>
        <p:cxnSp>
          <p:nvCxnSpPr>
            <p:cNvPr id="1162" name="Google Shape;1162;p132"/>
            <p:cNvCxnSpPr>
              <a:stCxn id="1144" idx="2"/>
              <a:endCxn id="1147" idx="2"/>
            </p:cNvCxnSpPr>
            <p:nvPr/>
          </p:nvCxnSpPr>
          <p:spPr>
            <a:xfrm flipH="1" rot="-5400000">
              <a:off x="4571700" y="2759325"/>
              <a:ext cx="600" cy="1953000"/>
            </a:xfrm>
            <a:prstGeom prst="bentConnector3">
              <a:avLst>
                <a:gd fmla="val 39687500" name="adj1"/>
              </a:avLst>
            </a:prstGeom>
            <a:noFill/>
            <a:ln cap="flat" cmpd="sng" w="9525">
              <a:solidFill>
                <a:schemeClr val="accent1"/>
              </a:solidFill>
              <a:prstDash val="solid"/>
              <a:round/>
              <a:headEnd len="med" w="med" type="none"/>
              <a:tailEnd len="med" w="med" type="none"/>
            </a:ln>
          </p:spPr>
        </p:cxnSp>
        <p:sp>
          <p:nvSpPr>
            <p:cNvPr id="1163" name="Google Shape;1163;p132"/>
            <p:cNvSpPr/>
            <p:nvPr/>
          </p:nvSpPr>
          <p:spPr>
            <a:xfrm>
              <a:off x="4130850" y="4011500"/>
              <a:ext cx="882300" cy="3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000">
                  <a:solidFill>
                    <a:schemeClr val="accent1"/>
                  </a:solidFill>
                  <a:latin typeface="Fira Code"/>
                  <a:ea typeface="Fira Code"/>
                  <a:cs typeface="Fira Code"/>
                  <a:sym typeface="Fira Code"/>
                </a:rPr>
                <a:t>splice()</a:t>
              </a:r>
              <a:endParaRPr sz="1000">
                <a:solidFill>
                  <a:schemeClr val="accent1"/>
                </a:solidFill>
                <a:latin typeface="Fira Code"/>
                <a:ea typeface="Fira Code"/>
                <a:cs typeface="Fira Code"/>
                <a:sym typeface="Fira Code"/>
              </a:endParaRPr>
            </a:p>
          </p:txBody>
        </p:sp>
        <p:sp>
          <p:nvSpPr>
            <p:cNvPr id="1164" name="Google Shape;1164;p132"/>
            <p:cNvSpPr/>
            <p:nvPr/>
          </p:nvSpPr>
          <p:spPr>
            <a:xfrm>
              <a:off x="4105050" y="3713950"/>
              <a:ext cx="282900" cy="297900"/>
            </a:xfrm>
            <a:prstGeom prst="mathMultiply">
              <a:avLst>
                <a:gd fmla="val 23520" name="adj1"/>
              </a:avLst>
            </a:prstGeom>
            <a:solidFill>
              <a:srgbClr val="233A44"/>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32"/>
            <p:cNvSpPr/>
            <p:nvPr/>
          </p:nvSpPr>
          <p:spPr>
            <a:xfrm>
              <a:off x="4756050" y="3735550"/>
              <a:ext cx="282900" cy="254700"/>
            </a:xfrm>
            <a:prstGeom prst="mathPlus">
              <a:avLst>
                <a:gd fmla="val 23520" name="adj1"/>
              </a:avLst>
            </a:prstGeom>
            <a:solidFill>
              <a:srgbClr val="233A44"/>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32"/>
            <p:cNvSpPr/>
            <p:nvPr/>
          </p:nvSpPr>
          <p:spPr>
            <a:xfrm>
              <a:off x="-175" y="3346425"/>
              <a:ext cx="991800" cy="3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000">
                  <a:solidFill>
                    <a:schemeClr val="accent1"/>
                  </a:solidFill>
                  <a:latin typeface="Fira Code"/>
                  <a:ea typeface="Fira Code"/>
                  <a:cs typeface="Fira Code"/>
                  <a:sym typeface="Fira Code"/>
                </a:rPr>
                <a:t>indexOf()</a:t>
              </a:r>
              <a:endParaRPr sz="1000">
                <a:solidFill>
                  <a:schemeClr val="accent1"/>
                </a:solidFill>
                <a:latin typeface="Fira Code"/>
                <a:ea typeface="Fira Code"/>
                <a:cs typeface="Fira Code"/>
                <a:sym typeface="Fira Code"/>
              </a:endParaRPr>
            </a:p>
            <a:p>
              <a:pPr indent="0" lvl="0" marL="0" rtl="0" algn="ctr">
                <a:spcBef>
                  <a:spcPts val="0"/>
                </a:spcBef>
                <a:spcAft>
                  <a:spcPts val="0"/>
                </a:spcAft>
                <a:buNone/>
              </a:pPr>
              <a:r>
                <a:rPr lang="vi" sz="1000">
                  <a:solidFill>
                    <a:schemeClr val="accent1"/>
                  </a:solidFill>
                  <a:latin typeface="Fira Code"/>
                  <a:ea typeface="Fira Code"/>
                  <a:cs typeface="Fira Code"/>
                  <a:sym typeface="Fira Code"/>
                </a:rPr>
                <a:t>includes()</a:t>
              </a:r>
              <a:endParaRPr sz="1000">
                <a:solidFill>
                  <a:schemeClr val="accent1"/>
                </a:solidFill>
                <a:latin typeface="Fira Code"/>
                <a:ea typeface="Fira Code"/>
                <a:cs typeface="Fira Code"/>
                <a:sym typeface="Fira Code"/>
              </a:endParaRPr>
            </a:p>
          </p:txBody>
        </p:sp>
        <p:cxnSp>
          <p:nvCxnSpPr>
            <p:cNvPr id="1167" name="Google Shape;1167;p132"/>
            <p:cNvCxnSpPr>
              <a:stCxn id="1166" idx="3"/>
              <a:endCxn id="1141" idx="1"/>
            </p:cNvCxnSpPr>
            <p:nvPr/>
          </p:nvCxnSpPr>
          <p:spPr>
            <a:xfrm>
              <a:off x="991625" y="3540975"/>
              <a:ext cx="325500" cy="0"/>
            </a:xfrm>
            <a:prstGeom prst="straightConnector1">
              <a:avLst/>
            </a:prstGeom>
            <a:noFill/>
            <a:ln cap="flat" cmpd="sng" w="9525">
              <a:solidFill>
                <a:schemeClr val="accent1"/>
              </a:solidFill>
              <a:prstDash val="solid"/>
              <a:round/>
              <a:headEnd len="med" w="med" type="none"/>
              <a:tailEnd len="med" w="med" type="triangle"/>
            </a:ln>
          </p:spPr>
        </p:cxnSp>
        <p:sp>
          <p:nvSpPr>
            <p:cNvPr id="1168" name="Google Shape;1168;p132"/>
            <p:cNvSpPr/>
            <p:nvPr/>
          </p:nvSpPr>
          <p:spPr>
            <a:xfrm>
              <a:off x="7448775" y="3346425"/>
              <a:ext cx="1207200" cy="3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000">
                  <a:solidFill>
                    <a:schemeClr val="accent1"/>
                  </a:solidFill>
                  <a:latin typeface="Fira Code"/>
                  <a:ea typeface="Fira Code"/>
                  <a:cs typeface="Fira Code"/>
                  <a:sym typeface="Fira Code"/>
                </a:rPr>
                <a:t>lastIndexOf()</a:t>
              </a:r>
              <a:endParaRPr sz="1000">
                <a:solidFill>
                  <a:schemeClr val="accent1"/>
                </a:solidFill>
                <a:latin typeface="Fira Code"/>
                <a:ea typeface="Fira Code"/>
                <a:cs typeface="Fira Code"/>
                <a:sym typeface="Fira Code"/>
              </a:endParaRPr>
            </a:p>
          </p:txBody>
        </p:sp>
        <p:sp>
          <p:nvSpPr>
            <p:cNvPr id="1169" name="Google Shape;1169;p132"/>
            <p:cNvSpPr/>
            <p:nvPr/>
          </p:nvSpPr>
          <p:spPr>
            <a:xfrm>
              <a:off x="2619000" y="2278125"/>
              <a:ext cx="651000" cy="3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000">
                  <a:solidFill>
                    <a:schemeClr val="accent1"/>
                  </a:solidFill>
                  <a:latin typeface="Fira Code"/>
                  <a:ea typeface="Fira Code"/>
                  <a:cs typeface="Fira Code"/>
                  <a:sym typeface="Fira Code"/>
                </a:rPr>
                <a:t>find()</a:t>
              </a:r>
              <a:endParaRPr sz="1000">
                <a:solidFill>
                  <a:schemeClr val="accent1"/>
                </a:solidFill>
                <a:latin typeface="Fira Code"/>
                <a:ea typeface="Fira Code"/>
                <a:cs typeface="Fira Code"/>
                <a:sym typeface="Fira Code"/>
              </a:endParaRPr>
            </a:p>
          </p:txBody>
        </p:sp>
        <p:cxnSp>
          <p:nvCxnSpPr>
            <p:cNvPr id="1170" name="Google Shape;1170;p132"/>
            <p:cNvCxnSpPr>
              <a:stCxn id="1169" idx="2"/>
              <a:endCxn id="1134" idx="0"/>
            </p:cNvCxnSpPr>
            <p:nvPr/>
          </p:nvCxnSpPr>
          <p:spPr>
            <a:xfrm>
              <a:off x="2944500" y="2667225"/>
              <a:ext cx="0" cy="290100"/>
            </a:xfrm>
            <a:prstGeom prst="straightConnector1">
              <a:avLst/>
            </a:prstGeom>
            <a:noFill/>
            <a:ln cap="flat" cmpd="sng" w="9525">
              <a:solidFill>
                <a:schemeClr val="accent1"/>
              </a:solidFill>
              <a:prstDash val="solid"/>
              <a:round/>
              <a:headEnd len="med" w="med" type="none"/>
              <a:tailEnd len="med" w="med" type="triangle"/>
            </a:ln>
          </p:spPr>
        </p:cxnSp>
      </p:grpSp>
      <p:cxnSp>
        <p:nvCxnSpPr>
          <p:cNvPr id="1171" name="Google Shape;1171;p132"/>
          <p:cNvCxnSpPr>
            <a:stCxn id="1168" idx="1"/>
            <a:endCxn id="1149" idx="3"/>
          </p:cNvCxnSpPr>
          <p:nvPr/>
        </p:nvCxnSpPr>
        <p:spPr>
          <a:xfrm rot="10800000">
            <a:off x="7420175" y="3625350"/>
            <a:ext cx="272700" cy="0"/>
          </a:xfrm>
          <a:prstGeom prst="straightConnector1">
            <a:avLst/>
          </a:prstGeom>
          <a:noFill/>
          <a:ln cap="flat" cmpd="sng" w="9525">
            <a:solidFill>
              <a:schemeClr val="accent1"/>
            </a:solidFill>
            <a:prstDash val="solid"/>
            <a:round/>
            <a:headEnd len="med" w="med" type="none"/>
            <a:tailEnd len="med" w="med" type="triangle"/>
          </a:ln>
        </p:spPr>
      </p:cxnSp>
      <p:grpSp>
        <p:nvGrpSpPr>
          <p:cNvPr id="1172" name="Google Shape;1172;p132"/>
          <p:cNvGrpSpPr/>
          <p:nvPr/>
        </p:nvGrpSpPr>
        <p:grpSpPr>
          <a:xfrm>
            <a:off x="5134775" y="971800"/>
            <a:ext cx="3402600" cy="912600"/>
            <a:chOff x="5134775" y="971800"/>
            <a:chExt cx="3402600" cy="912600"/>
          </a:xfrm>
        </p:grpSpPr>
        <p:grpSp>
          <p:nvGrpSpPr>
            <p:cNvPr id="1173" name="Google Shape;1173;p132"/>
            <p:cNvGrpSpPr/>
            <p:nvPr/>
          </p:nvGrpSpPr>
          <p:grpSpPr>
            <a:xfrm>
              <a:off x="5785775" y="971800"/>
              <a:ext cx="2358313" cy="912600"/>
              <a:chOff x="5548500" y="643800"/>
              <a:chExt cx="2358313" cy="912600"/>
            </a:xfrm>
          </p:grpSpPr>
          <p:sp>
            <p:nvSpPr>
              <p:cNvPr id="1174" name="Google Shape;1174;p132"/>
              <p:cNvSpPr/>
              <p:nvPr/>
            </p:nvSpPr>
            <p:spPr>
              <a:xfrm>
                <a:off x="5548500" y="643800"/>
                <a:ext cx="651000" cy="389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latin typeface="Fira Code"/>
                    <a:ea typeface="Fira Code"/>
                    <a:cs typeface="Fira Code"/>
                    <a:sym typeface="Fira Code"/>
                  </a:rPr>
                  <a:t>20</a:t>
                </a:r>
                <a:endParaRPr sz="1200">
                  <a:latin typeface="Fira Code"/>
                  <a:ea typeface="Fira Code"/>
                  <a:cs typeface="Fira Code"/>
                  <a:sym typeface="Fira Code"/>
                </a:endParaRPr>
              </a:p>
            </p:txBody>
          </p:sp>
          <p:sp>
            <p:nvSpPr>
              <p:cNvPr id="1175" name="Google Shape;1175;p132"/>
              <p:cNvSpPr/>
              <p:nvPr/>
            </p:nvSpPr>
            <p:spPr>
              <a:xfrm>
                <a:off x="6998100" y="643800"/>
                <a:ext cx="651000" cy="389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latin typeface="Fira Code"/>
                    <a:ea typeface="Fira Code"/>
                    <a:cs typeface="Fira Code"/>
                    <a:sym typeface="Fira Code"/>
                  </a:rPr>
                  <a:t>30</a:t>
                </a:r>
                <a:endParaRPr sz="1200">
                  <a:latin typeface="Fira Code"/>
                  <a:ea typeface="Fira Code"/>
                  <a:cs typeface="Fira Code"/>
                  <a:sym typeface="Fira Code"/>
                </a:endParaRPr>
              </a:p>
            </p:txBody>
          </p:sp>
          <p:sp>
            <p:nvSpPr>
              <p:cNvPr id="1176" name="Google Shape;1176;p132"/>
              <p:cNvSpPr/>
              <p:nvPr/>
            </p:nvSpPr>
            <p:spPr>
              <a:xfrm>
                <a:off x="6199500" y="643800"/>
                <a:ext cx="798600" cy="3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000">
                    <a:solidFill>
                      <a:schemeClr val="accent1"/>
                    </a:solidFill>
                    <a:latin typeface="Fira Code"/>
                    <a:ea typeface="Fira Code"/>
                    <a:cs typeface="Fira Code"/>
                    <a:sym typeface="Fira Code"/>
                  </a:rPr>
                  <a:t>concat(</a:t>
                </a:r>
                <a:r>
                  <a:rPr lang="vi" sz="1000">
                    <a:latin typeface="Fira Code"/>
                    <a:ea typeface="Fira Code"/>
                    <a:cs typeface="Fira Code"/>
                    <a:sym typeface="Fira Code"/>
                  </a:rPr>
                  <a:t>)</a:t>
                </a:r>
                <a:endParaRPr sz="1000">
                  <a:latin typeface="Fira Code"/>
                  <a:ea typeface="Fira Code"/>
                  <a:cs typeface="Fira Code"/>
                  <a:sym typeface="Fira Code"/>
                </a:endParaRPr>
              </a:p>
            </p:txBody>
          </p:sp>
          <p:sp>
            <p:nvSpPr>
              <p:cNvPr id="1177" name="Google Shape;1177;p132"/>
              <p:cNvSpPr/>
              <p:nvPr/>
            </p:nvSpPr>
            <p:spPr>
              <a:xfrm>
                <a:off x="6604813" y="1167300"/>
                <a:ext cx="651000" cy="389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latin typeface="Fira Code"/>
                    <a:ea typeface="Fira Code"/>
                    <a:cs typeface="Fira Code"/>
                    <a:sym typeface="Fira Code"/>
                  </a:rPr>
                  <a:t>30</a:t>
                </a:r>
                <a:endParaRPr sz="1200">
                  <a:latin typeface="Fira Code"/>
                  <a:ea typeface="Fira Code"/>
                  <a:cs typeface="Fira Code"/>
                  <a:sym typeface="Fira Code"/>
                </a:endParaRPr>
              </a:p>
            </p:txBody>
          </p:sp>
          <p:sp>
            <p:nvSpPr>
              <p:cNvPr id="1178" name="Google Shape;1178;p132"/>
              <p:cNvSpPr/>
              <p:nvPr/>
            </p:nvSpPr>
            <p:spPr>
              <a:xfrm>
                <a:off x="7255813" y="1167300"/>
                <a:ext cx="651000" cy="389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latin typeface="Fira Code"/>
                    <a:ea typeface="Fira Code"/>
                    <a:cs typeface="Fira Code"/>
                    <a:sym typeface="Fira Code"/>
                  </a:rPr>
                  <a:t>40</a:t>
                </a:r>
                <a:endParaRPr sz="1200">
                  <a:latin typeface="Fira Code"/>
                  <a:ea typeface="Fira Code"/>
                  <a:cs typeface="Fira Code"/>
                  <a:sym typeface="Fira Code"/>
                </a:endParaRPr>
              </a:p>
            </p:txBody>
          </p:sp>
          <p:cxnSp>
            <p:nvCxnSpPr>
              <p:cNvPr id="1179" name="Google Shape;1179;p132"/>
              <p:cNvCxnSpPr>
                <a:stCxn id="1174" idx="2"/>
                <a:endCxn id="1180" idx="0"/>
              </p:cNvCxnSpPr>
              <p:nvPr/>
            </p:nvCxnSpPr>
            <p:spPr>
              <a:xfrm>
                <a:off x="5874000" y="1032900"/>
                <a:ext cx="393300" cy="134400"/>
              </a:xfrm>
              <a:prstGeom prst="straightConnector1">
                <a:avLst/>
              </a:prstGeom>
              <a:noFill/>
              <a:ln cap="flat" cmpd="sng" w="9525">
                <a:solidFill>
                  <a:srgbClr val="233A44"/>
                </a:solidFill>
                <a:prstDash val="solid"/>
                <a:round/>
                <a:headEnd len="med" w="med" type="none"/>
                <a:tailEnd len="med" w="med" type="none"/>
              </a:ln>
            </p:spPr>
          </p:cxnSp>
          <p:cxnSp>
            <p:nvCxnSpPr>
              <p:cNvPr id="1181" name="Google Shape;1181;p132"/>
              <p:cNvCxnSpPr>
                <a:stCxn id="1175" idx="2"/>
                <a:endCxn id="1177" idx="0"/>
              </p:cNvCxnSpPr>
              <p:nvPr/>
            </p:nvCxnSpPr>
            <p:spPr>
              <a:xfrm flipH="1">
                <a:off x="6930300" y="1032900"/>
                <a:ext cx="393300" cy="134400"/>
              </a:xfrm>
              <a:prstGeom prst="straightConnector1">
                <a:avLst/>
              </a:prstGeom>
              <a:noFill/>
              <a:ln cap="flat" cmpd="sng" w="9525">
                <a:solidFill>
                  <a:srgbClr val="233A44"/>
                </a:solidFill>
                <a:prstDash val="solid"/>
                <a:round/>
                <a:headEnd len="med" w="med" type="none"/>
                <a:tailEnd len="med" w="med" type="none"/>
              </a:ln>
            </p:spPr>
          </p:cxnSp>
        </p:grpSp>
        <p:sp>
          <p:nvSpPr>
            <p:cNvPr id="1182" name="Google Shape;1182;p132"/>
            <p:cNvSpPr/>
            <p:nvPr/>
          </p:nvSpPr>
          <p:spPr>
            <a:xfrm>
              <a:off x="5134775" y="971800"/>
              <a:ext cx="651000" cy="389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latin typeface="Fira Code"/>
                  <a:ea typeface="Fira Code"/>
                  <a:cs typeface="Fira Code"/>
                  <a:sym typeface="Fira Code"/>
                </a:rPr>
                <a:t>10</a:t>
              </a:r>
              <a:endParaRPr sz="1200">
                <a:latin typeface="Fira Code"/>
                <a:ea typeface="Fira Code"/>
                <a:cs typeface="Fira Code"/>
                <a:sym typeface="Fira Code"/>
              </a:endParaRPr>
            </a:p>
          </p:txBody>
        </p:sp>
        <p:sp>
          <p:nvSpPr>
            <p:cNvPr id="1183" name="Google Shape;1183;p132"/>
            <p:cNvSpPr/>
            <p:nvPr/>
          </p:nvSpPr>
          <p:spPr>
            <a:xfrm>
              <a:off x="7886375" y="971800"/>
              <a:ext cx="651000" cy="389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latin typeface="Fira Code"/>
                  <a:ea typeface="Fira Code"/>
                  <a:cs typeface="Fira Code"/>
                  <a:sym typeface="Fira Code"/>
                </a:rPr>
                <a:t>40</a:t>
              </a:r>
              <a:endParaRPr sz="1200">
                <a:latin typeface="Fira Code"/>
                <a:ea typeface="Fira Code"/>
                <a:cs typeface="Fira Code"/>
                <a:sym typeface="Fira Code"/>
              </a:endParaRPr>
            </a:p>
          </p:txBody>
        </p:sp>
        <p:grpSp>
          <p:nvGrpSpPr>
            <p:cNvPr id="1184" name="Google Shape;1184;p132"/>
            <p:cNvGrpSpPr/>
            <p:nvPr/>
          </p:nvGrpSpPr>
          <p:grpSpPr>
            <a:xfrm>
              <a:off x="5528063" y="1495300"/>
              <a:ext cx="1302000" cy="389100"/>
              <a:chOff x="6604813" y="1167300"/>
              <a:chExt cx="1302000" cy="389100"/>
            </a:xfrm>
          </p:grpSpPr>
          <p:sp>
            <p:nvSpPr>
              <p:cNvPr id="1185" name="Google Shape;1185;p132"/>
              <p:cNvSpPr/>
              <p:nvPr/>
            </p:nvSpPr>
            <p:spPr>
              <a:xfrm>
                <a:off x="6604813" y="1167300"/>
                <a:ext cx="651000" cy="389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latin typeface="Fira Code"/>
                    <a:ea typeface="Fira Code"/>
                    <a:cs typeface="Fira Code"/>
                    <a:sym typeface="Fira Code"/>
                  </a:rPr>
                  <a:t>10</a:t>
                </a:r>
                <a:endParaRPr sz="1200">
                  <a:latin typeface="Fira Code"/>
                  <a:ea typeface="Fira Code"/>
                  <a:cs typeface="Fira Code"/>
                  <a:sym typeface="Fira Code"/>
                </a:endParaRPr>
              </a:p>
            </p:txBody>
          </p:sp>
          <p:sp>
            <p:nvSpPr>
              <p:cNvPr id="1180" name="Google Shape;1180;p132"/>
              <p:cNvSpPr/>
              <p:nvPr/>
            </p:nvSpPr>
            <p:spPr>
              <a:xfrm>
                <a:off x="7255813" y="1167300"/>
                <a:ext cx="651000" cy="389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latin typeface="Fira Code"/>
                    <a:ea typeface="Fira Code"/>
                    <a:cs typeface="Fira Code"/>
                    <a:sym typeface="Fira Code"/>
                  </a:rPr>
                  <a:t>20</a:t>
                </a:r>
                <a:endParaRPr sz="1200">
                  <a:latin typeface="Fira Code"/>
                  <a:ea typeface="Fira Code"/>
                  <a:cs typeface="Fira Code"/>
                  <a:sym typeface="Fira Code"/>
                </a:endParaRPr>
              </a:p>
            </p:txBody>
          </p:sp>
        </p:grpSp>
      </p:gr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133"/>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Exercise</a:t>
            </a:r>
            <a:endParaRPr/>
          </a:p>
        </p:txBody>
      </p:sp>
      <p:sp>
        <p:nvSpPr>
          <p:cNvPr id="1191" name="Google Shape;1191;p133"/>
          <p:cNvSpPr txBox="1"/>
          <p:nvPr>
            <p:ph idx="1" type="body"/>
          </p:nvPr>
        </p:nvSpPr>
        <p:spPr>
          <a:xfrm>
            <a:off x="729450" y="1312325"/>
            <a:ext cx="7688700" cy="3584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233A44"/>
              </a:buClr>
              <a:buSzPts val="1300"/>
              <a:buFont typeface="Lora"/>
              <a:buAutoNum type="arabicPeriod"/>
            </a:pPr>
            <a:r>
              <a:rPr lang="vi">
                <a:solidFill>
                  <a:srgbClr val="233A44"/>
                </a:solidFill>
                <a:latin typeface="Lora"/>
                <a:ea typeface="Lora"/>
                <a:cs typeface="Lora"/>
                <a:sym typeface="Lora"/>
              </a:rPr>
              <a:t>Viết hàm</a:t>
            </a:r>
            <a:r>
              <a:rPr lang="vi">
                <a:solidFill>
                  <a:srgbClr val="233A44"/>
                </a:solidFill>
                <a:latin typeface="Lora"/>
                <a:ea typeface="Lora"/>
                <a:cs typeface="Lora"/>
                <a:sym typeface="Lora"/>
              </a:rPr>
              <a:t> </a:t>
            </a:r>
            <a:r>
              <a:rPr b="1" lang="vi">
                <a:solidFill>
                  <a:srgbClr val="233A44"/>
                </a:solidFill>
                <a:latin typeface="Lora"/>
                <a:ea typeface="Lora"/>
                <a:cs typeface="Lora"/>
                <a:sym typeface="Lora"/>
              </a:rPr>
              <a:t>arr._concat(arr2)</a:t>
            </a:r>
            <a:r>
              <a:rPr lang="vi">
                <a:solidFill>
                  <a:srgbClr val="233A44"/>
                </a:solidFill>
                <a:latin typeface="Lora"/>
                <a:ea typeface="Lora"/>
                <a:cs typeface="Lora"/>
                <a:sym typeface="Lora"/>
              </a:rPr>
              <a:t> gộp các phần tử của mảng </a:t>
            </a:r>
            <a:r>
              <a:rPr b="1" lang="vi">
                <a:solidFill>
                  <a:srgbClr val="233A44"/>
                </a:solidFill>
                <a:latin typeface="Lora"/>
                <a:ea typeface="Lora"/>
                <a:cs typeface="Lora"/>
                <a:sym typeface="Lora"/>
              </a:rPr>
              <a:t>arr2</a:t>
            </a:r>
            <a:r>
              <a:rPr lang="vi">
                <a:solidFill>
                  <a:srgbClr val="233A44"/>
                </a:solidFill>
                <a:latin typeface="Lora"/>
                <a:ea typeface="Lora"/>
                <a:cs typeface="Lora"/>
                <a:sym typeface="Lora"/>
              </a:rPr>
              <a:t> vào </a:t>
            </a:r>
            <a:r>
              <a:rPr b="1" lang="vi">
                <a:solidFill>
                  <a:srgbClr val="233A44"/>
                </a:solidFill>
                <a:latin typeface="Lora"/>
                <a:ea typeface="Lora"/>
                <a:cs typeface="Lora"/>
                <a:sym typeface="Lora"/>
              </a:rPr>
              <a:t>arr1</a:t>
            </a:r>
            <a:endParaRPr>
              <a:solidFill>
                <a:srgbClr val="233A44"/>
              </a:solidFill>
              <a:latin typeface="Lora"/>
              <a:ea typeface="Lora"/>
              <a:cs typeface="Lora"/>
              <a:sym typeface="Lora"/>
            </a:endParaRPr>
          </a:p>
          <a:p>
            <a:pPr indent="-311150" lvl="0" marL="457200" rtl="0" algn="l">
              <a:spcBef>
                <a:spcPts val="0"/>
              </a:spcBef>
              <a:spcAft>
                <a:spcPts val="0"/>
              </a:spcAft>
              <a:buClr>
                <a:srgbClr val="233A44"/>
              </a:buClr>
              <a:buSzPts val="1300"/>
              <a:buFont typeface="Lora"/>
              <a:buAutoNum type="arabicPeriod"/>
            </a:pPr>
            <a:r>
              <a:rPr lang="vi">
                <a:solidFill>
                  <a:srgbClr val="233A44"/>
                </a:solidFill>
                <a:latin typeface="Lora"/>
                <a:ea typeface="Lora"/>
                <a:cs typeface="Lora"/>
                <a:sym typeface="Lora"/>
              </a:rPr>
              <a:t>Viết hàm </a:t>
            </a:r>
            <a:r>
              <a:rPr b="1" lang="vi">
                <a:solidFill>
                  <a:srgbClr val="233A44"/>
                </a:solidFill>
                <a:latin typeface="Lora"/>
                <a:ea typeface="Lora"/>
                <a:cs typeface="Lora"/>
                <a:sym typeface="Lora"/>
              </a:rPr>
              <a:t>arr._push(value)</a:t>
            </a:r>
            <a:r>
              <a:rPr lang="vi">
                <a:solidFill>
                  <a:srgbClr val="233A44"/>
                </a:solidFill>
                <a:latin typeface="Lora"/>
                <a:ea typeface="Lora"/>
                <a:cs typeface="Lora"/>
                <a:sym typeface="Lora"/>
              </a:rPr>
              <a:t> thêm giá trị vào cuối mảng</a:t>
            </a:r>
            <a:endParaRPr>
              <a:solidFill>
                <a:srgbClr val="233A44"/>
              </a:solidFill>
              <a:latin typeface="Lora"/>
              <a:ea typeface="Lora"/>
              <a:cs typeface="Lora"/>
              <a:sym typeface="Lora"/>
            </a:endParaRPr>
          </a:p>
          <a:p>
            <a:pPr indent="-311150" lvl="0" marL="457200" rtl="0" algn="l">
              <a:spcBef>
                <a:spcPts val="0"/>
              </a:spcBef>
              <a:spcAft>
                <a:spcPts val="0"/>
              </a:spcAft>
              <a:buClr>
                <a:srgbClr val="233A44"/>
              </a:buClr>
              <a:buSzPts val="1300"/>
              <a:buFont typeface="Lora"/>
              <a:buAutoNum type="arabicPeriod"/>
            </a:pPr>
            <a:r>
              <a:rPr lang="vi">
                <a:solidFill>
                  <a:srgbClr val="233A44"/>
                </a:solidFill>
                <a:latin typeface="Lora"/>
                <a:ea typeface="Lora"/>
                <a:cs typeface="Lora"/>
                <a:sym typeface="Lora"/>
              </a:rPr>
              <a:t>Viết hàm </a:t>
            </a:r>
            <a:r>
              <a:rPr b="1" lang="vi">
                <a:solidFill>
                  <a:srgbClr val="233A44"/>
                </a:solidFill>
                <a:latin typeface="Lora"/>
                <a:ea typeface="Lora"/>
                <a:cs typeface="Lora"/>
                <a:sym typeface="Lora"/>
              </a:rPr>
              <a:t>arr._pop()</a:t>
            </a:r>
            <a:r>
              <a:rPr lang="vi">
                <a:solidFill>
                  <a:srgbClr val="233A44"/>
                </a:solidFill>
                <a:latin typeface="Lora"/>
                <a:ea typeface="Lora"/>
                <a:cs typeface="Lora"/>
                <a:sym typeface="Lora"/>
              </a:rPr>
              <a:t> xóa phần tử cuối mảng, đồng thời trả về giá trị của phần tử bị xóa</a:t>
            </a:r>
            <a:endParaRPr>
              <a:solidFill>
                <a:srgbClr val="233A44"/>
              </a:solidFill>
              <a:latin typeface="Lora"/>
              <a:ea typeface="Lora"/>
              <a:cs typeface="Lora"/>
              <a:sym typeface="Lora"/>
            </a:endParaRPr>
          </a:p>
          <a:p>
            <a:pPr indent="-311150" lvl="0" marL="457200" rtl="0" algn="l">
              <a:spcBef>
                <a:spcPts val="0"/>
              </a:spcBef>
              <a:spcAft>
                <a:spcPts val="0"/>
              </a:spcAft>
              <a:buClr>
                <a:srgbClr val="233A44"/>
              </a:buClr>
              <a:buSzPts val="1300"/>
              <a:buFont typeface="Lora"/>
              <a:buAutoNum type="arabicPeriod"/>
            </a:pPr>
            <a:r>
              <a:rPr lang="vi">
                <a:solidFill>
                  <a:srgbClr val="233A44"/>
                </a:solidFill>
                <a:latin typeface="Lora"/>
                <a:ea typeface="Lora"/>
                <a:cs typeface="Lora"/>
                <a:sym typeface="Lora"/>
              </a:rPr>
              <a:t>Viết hàm </a:t>
            </a:r>
            <a:r>
              <a:rPr b="1" lang="vi">
                <a:solidFill>
                  <a:srgbClr val="233A44"/>
                </a:solidFill>
                <a:latin typeface="Lora"/>
                <a:ea typeface="Lora"/>
                <a:cs typeface="Lora"/>
                <a:sym typeface="Lora"/>
              </a:rPr>
              <a:t>arr._indexOf(value)</a:t>
            </a:r>
            <a:r>
              <a:rPr lang="vi">
                <a:solidFill>
                  <a:srgbClr val="233A44"/>
                </a:solidFill>
                <a:latin typeface="Lora"/>
                <a:ea typeface="Lora"/>
                <a:cs typeface="Lora"/>
                <a:sym typeface="Lora"/>
              </a:rPr>
              <a:t> tìm và trả về index của phần tử, nếu không có trả về -1</a:t>
            </a:r>
            <a:endParaRPr>
              <a:solidFill>
                <a:srgbClr val="233A44"/>
              </a:solidFill>
              <a:latin typeface="Lora"/>
              <a:ea typeface="Lora"/>
              <a:cs typeface="Lora"/>
              <a:sym typeface="Lora"/>
            </a:endParaRPr>
          </a:p>
          <a:p>
            <a:pPr indent="-311150" lvl="0" marL="457200" rtl="0" algn="l">
              <a:spcBef>
                <a:spcPts val="0"/>
              </a:spcBef>
              <a:spcAft>
                <a:spcPts val="0"/>
              </a:spcAft>
              <a:buClr>
                <a:srgbClr val="233A44"/>
              </a:buClr>
              <a:buSzPts val="1300"/>
              <a:buFont typeface="Lora"/>
              <a:buAutoNum type="arabicPeriod"/>
            </a:pPr>
            <a:r>
              <a:rPr lang="vi">
                <a:solidFill>
                  <a:srgbClr val="233A44"/>
                </a:solidFill>
                <a:latin typeface="Lora"/>
                <a:ea typeface="Lora"/>
                <a:cs typeface="Lora"/>
                <a:sym typeface="Lora"/>
              </a:rPr>
              <a:t>Viết hàm </a:t>
            </a:r>
            <a:r>
              <a:rPr b="1" lang="vi">
                <a:solidFill>
                  <a:srgbClr val="233A44"/>
                </a:solidFill>
                <a:latin typeface="Lora"/>
                <a:ea typeface="Lora"/>
                <a:cs typeface="Lora"/>
                <a:sym typeface="Lora"/>
              </a:rPr>
              <a:t>arr._reverse()</a:t>
            </a:r>
            <a:r>
              <a:rPr lang="vi">
                <a:solidFill>
                  <a:srgbClr val="233A44"/>
                </a:solidFill>
                <a:latin typeface="Lora"/>
                <a:ea typeface="Lora"/>
                <a:cs typeface="Lora"/>
                <a:sym typeface="Lora"/>
              </a:rPr>
              <a:t> đảo ngược giá trị mảng</a:t>
            </a:r>
            <a:endParaRPr>
              <a:solidFill>
                <a:srgbClr val="233A44"/>
              </a:solidFill>
              <a:latin typeface="Lora"/>
              <a:ea typeface="Lora"/>
              <a:cs typeface="Lora"/>
              <a:sym typeface="Lora"/>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134"/>
          <p:cNvSpPr txBox="1"/>
          <p:nvPr>
            <p:ph idx="1" type="body"/>
          </p:nvPr>
        </p:nvSpPr>
        <p:spPr>
          <a:xfrm>
            <a:off x="729450" y="1312325"/>
            <a:ext cx="7686900" cy="3584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vi">
                <a:latin typeface="Lora"/>
                <a:ea typeface="Lora"/>
                <a:cs typeface="Lora"/>
                <a:sym typeface="Lora"/>
              </a:rPr>
              <a:t>Hàm </a:t>
            </a:r>
            <a:r>
              <a:rPr lang="vi">
                <a:solidFill>
                  <a:srgbClr val="268BD2"/>
                </a:solidFill>
                <a:latin typeface="Fira Code"/>
                <a:ea typeface="Fira Code"/>
                <a:cs typeface="Fira Code"/>
                <a:sym typeface="Fira Code"/>
              </a:rPr>
              <a:t>sort</a:t>
            </a:r>
            <a:r>
              <a:rPr lang="vi">
                <a:solidFill>
                  <a:srgbClr val="BBBBBB"/>
                </a:solidFill>
                <a:latin typeface="Fira Code"/>
                <a:ea typeface="Fira Code"/>
                <a:cs typeface="Fira Code"/>
                <a:sym typeface="Fira Code"/>
              </a:rPr>
              <a:t>()</a:t>
            </a:r>
            <a:r>
              <a:rPr lang="vi">
                <a:latin typeface="Lora"/>
                <a:ea typeface="Lora"/>
                <a:cs typeface="Lora"/>
                <a:sym typeface="Lora"/>
              </a:rPr>
              <a:t> được sử dụng để sắp xếp mảng, nó cập nhật trực tiếp giá trị trong mảng</a:t>
            </a:r>
            <a:endParaRPr>
              <a:latin typeface="Lora"/>
              <a:ea typeface="Lora"/>
              <a:cs typeface="Lora"/>
              <a:sym typeface="Lora"/>
            </a:endParaRPr>
          </a:p>
          <a:p>
            <a:pPr indent="0" lvl="0" marL="0" rtl="0" algn="l">
              <a:spcBef>
                <a:spcPts val="1600"/>
              </a:spcBef>
              <a:spcAft>
                <a:spcPts val="0"/>
              </a:spcAft>
              <a:buNone/>
            </a:pPr>
            <a:r>
              <a:rPr lang="vi">
                <a:latin typeface="Lora"/>
                <a:ea typeface="Lora"/>
                <a:cs typeface="Lora"/>
                <a:sym typeface="Lora"/>
              </a:rPr>
              <a:t>Hàm </a:t>
            </a:r>
            <a:r>
              <a:rPr lang="vi">
                <a:solidFill>
                  <a:srgbClr val="268BD2"/>
                </a:solidFill>
                <a:latin typeface="Fira Code"/>
                <a:ea typeface="Fira Code"/>
                <a:cs typeface="Fira Code"/>
                <a:sym typeface="Fira Code"/>
              </a:rPr>
              <a:t>sort</a:t>
            </a:r>
            <a:r>
              <a:rPr lang="vi">
                <a:solidFill>
                  <a:srgbClr val="BBBBBB"/>
                </a:solidFill>
                <a:latin typeface="Fira Code"/>
                <a:ea typeface="Fira Code"/>
                <a:cs typeface="Fira Code"/>
                <a:sym typeface="Fira Code"/>
              </a:rPr>
              <a:t>()</a:t>
            </a:r>
            <a:r>
              <a:rPr lang="vi">
                <a:latin typeface="Lora"/>
                <a:ea typeface="Lora"/>
                <a:cs typeface="Lora"/>
                <a:sym typeface="Lora"/>
              </a:rPr>
              <a:t> có thể nhận vào một tham số là hàm </a:t>
            </a:r>
            <a:r>
              <a:rPr b="1" lang="vi">
                <a:latin typeface="Lora"/>
                <a:ea typeface="Lora"/>
                <a:cs typeface="Lora"/>
                <a:sym typeface="Lora"/>
              </a:rPr>
              <a:t>callback</a:t>
            </a:r>
            <a:r>
              <a:rPr lang="vi">
                <a:latin typeface="Lora"/>
                <a:ea typeface="Lora"/>
                <a:cs typeface="Lora"/>
                <a:sym typeface="Lora"/>
              </a:rPr>
              <a:t> để so sánh 2 phần tử của mảng. Mặc định </a:t>
            </a:r>
            <a:r>
              <a:rPr lang="vi">
                <a:solidFill>
                  <a:srgbClr val="268BD2"/>
                </a:solidFill>
                <a:latin typeface="Fira Code"/>
                <a:ea typeface="Fira Code"/>
                <a:cs typeface="Fira Code"/>
                <a:sym typeface="Fira Code"/>
              </a:rPr>
              <a:t>sort</a:t>
            </a:r>
            <a:r>
              <a:rPr lang="vi">
                <a:solidFill>
                  <a:srgbClr val="BBBBBB"/>
                </a:solidFill>
                <a:latin typeface="Fira Code"/>
                <a:ea typeface="Fira Code"/>
                <a:cs typeface="Fira Code"/>
                <a:sym typeface="Fira Code"/>
              </a:rPr>
              <a:t>()</a:t>
            </a:r>
            <a:r>
              <a:rPr lang="vi">
                <a:latin typeface="Lora"/>
                <a:ea typeface="Lora"/>
                <a:cs typeface="Lora"/>
                <a:sym typeface="Lora"/>
              </a:rPr>
              <a:t> so sánh phần tử theo kiểu dữ liệu </a:t>
            </a:r>
            <a:r>
              <a:rPr b="1" lang="vi">
                <a:latin typeface="Lora"/>
                <a:ea typeface="Lora"/>
                <a:cs typeface="Lora"/>
                <a:sym typeface="Lora"/>
              </a:rPr>
              <a:t>string</a:t>
            </a:r>
            <a:endParaRPr b="1">
              <a:latin typeface="Lora"/>
              <a:ea typeface="Lora"/>
              <a:cs typeface="Lora"/>
              <a:sym typeface="Lora"/>
            </a:endParaRPr>
          </a:p>
          <a:p>
            <a:pPr indent="0" lvl="0" marL="0" rtl="0" algn="l">
              <a:lnSpc>
                <a:spcPct val="135714"/>
              </a:lnSpc>
              <a:spcBef>
                <a:spcPts val="1600"/>
              </a:spcBef>
              <a:spcAft>
                <a:spcPts val="0"/>
              </a:spcAft>
              <a:buNone/>
            </a:pPr>
            <a:r>
              <a:rPr lang="vi" sz="1200">
                <a:solidFill>
                  <a:srgbClr val="BBBBBB"/>
                </a:solidFill>
                <a:latin typeface="Fira Code"/>
                <a:ea typeface="Fira Code"/>
                <a:cs typeface="Fira Code"/>
                <a:sym typeface="Fira Code"/>
              </a:rPr>
              <a:t>[</a:t>
            </a:r>
            <a:r>
              <a:rPr lang="vi" sz="1200">
                <a:solidFill>
                  <a:srgbClr val="D33682"/>
                </a:solidFill>
                <a:latin typeface="Fira Code"/>
                <a:ea typeface="Fira Code"/>
                <a:cs typeface="Fira Code"/>
                <a:sym typeface="Fira Code"/>
              </a:rPr>
              <a:t>1</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2</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15</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sort</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=&gt; “1”, “2”, “15” =&gt; [1, 15, 2]</a:t>
            </a:r>
            <a:endParaRPr sz="1200">
              <a:solidFill>
                <a:srgbClr val="233A44"/>
              </a:solidFill>
              <a:latin typeface="Fira Code"/>
              <a:ea typeface="Fira Code"/>
              <a:cs typeface="Fira Code"/>
              <a:sym typeface="Fira Code"/>
            </a:endParaRPr>
          </a:p>
          <a:p>
            <a:pPr indent="0" lvl="0" marL="0" rtl="0" algn="l">
              <a:spcBef>
                <a:spcPts val="1000"/>
              </a:spcBef>
              <a:spcAft>
                <a:spcPts val="0"/>
              </a:spcAft>
              <a:buNone/>
            </a:pPr>
            <a:r>
              <a:rPr lang="vi">
                <a:latin typeface="Lora"/>
                <a:ea typeface="Lora"/>
                <a:cs typeface="Lora"/>
                <a:sym typeface="Lora"/>
              </a:rPr>
              <a:t>Để sắp xếp một mảng theo giá trị kiểu number</a:t>
            </a:r>
            <a:endParaRPr>
              <a:latin typeface="Lora"/>
              <a:ea typeface="Lora"/>
              <a:cs typeface="Lora"/>
              <a:sym typeface="Lora"/>
            </a:endParaRPr>
          </a:p>
          <a:p>
            <a:pPr indent="0" lvl="0" marL="0" rtl="0" algn="l">
              <a:lnSpc>
                <a:spcPct val="135714"/>
              </a:lnSpc>
              <a:spcBef>
                <a:spcPts val="1600"/>
              </a:spcBef>
              <a:spcAft>
                <a:spcPts val="0"/>
              </a:spcAft>
              <a:buNone/>
            </a:pPr>
            <a:r>
              <a:rPr lang="vi" sz="1200">
                <a:solidFill>
                  <a:srgbClr val="BBBBBB"/>
                </a:solidFill>
                <a:latin typeface="Fira Code"/>
                <a:ea typeface="Fira Code"/>
                <a:cs typeface="Fira Code"/>
                <a:sym typeface="Fira Code"/>
              </a:rPr>
              <a:t>[</a:t>
            </a:r>
            <a:r>
              <a:rPr lang="vi" sz="1200">
                <a:solidFill>
                  <a:srgbClr val="D33682"/>
                </a:solidFill>
                <a:latin typeface="Fira Code"/>
                <a:ea typeface="Fira Code"/>
                <a:cs typeface="Fira Code"/>
                <a:sym typeface="Fira Code"/>
              </a:rPr>
              <a:t>15</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1</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2</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sort</a:t>
            </a:r>
            <a:r>
              <a:rPr lang="vi" sz="1200">
                <a:solidFill>
                  <a:srgbClr val="BBBBBB"/>
                </a:solidFill>
                <a:latin typeface="Fira Code"/>
                <a:ea typeface="Fira Code"/>
                <a:cs typeface="Fira Code"/>
                <a:sym typeface="Fira Code"/>
              </a:rPr>
              <a:t>((a, b) </a:t>
            </a:r>
            <a:r>
              <a:rPr lang="vi" sz="1200">
                <a:solidFill>
                  <a:srgbClr val="93A1A1"/>
                </a:solidFill>
                <a:latin typeface="Fira Code"/>
                <a:ea typeface="Fira Code"/>
                <a:cs typeface="Fira Code"/>
                <a:sym typeface="Fira Code"/>
              </a:rPr>
              <a:t>=&gt;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b</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i="1" lang="vi" sz="1200">
                <a:solidFill>
                  <a:srgbClr val="657B83"/>
                </a:solidFill>
                <a:latin typeface="Fira Code"/>
                <a:ea typeface="Fira Code"/>
                <a:cs typeface="Fira Code"/>
                <a:sym typeface="Fira Code"/>
              </a:rPr>
              <a:t>// [1, 2, 15]</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a:t>
            </a:r>
            <a:r>
              <a:rPr lang="vi" sz="1200">
                <a:solidFill>
                  <a:srgbClr val="D33682"/>
                </a:solidFill>
                <a:latin typeface="Fira Code"/>
                <a:ea typeface="Fira Code"/>
                <a:cs typeface="Fira Code"/>
                <a:sym typeface="Fira Code"/>
              </a:rPr>
              <a:t>15</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1</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2</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sort</a:t>
            </a:r>
            <a:r>
              <a:rPr lang="vi" sz="1200">
                <a:solidFill>
                  <a:srgbClr val="BBBBBB"/>
                </a:solidFill>
                <a:latin typeface="Fira Code"/>
                <a:ea typeface="Fira Code"/>
                <a:cs typeface="Fira Code"/>
                <a:sym typeface="Fira Code"/>
              </a:rPr>
              <a:t>((a, b) </a:t>
            </a:r>
            <a:r>
              <a:rPr lang="vi" sz="1200">
                <a:solidFill>
                  <a:srgbClr val="93A1A1"/>
                </a:solidFill>
                <a:latin typeface="Fira Code"/>
                <a:ea typeface="Fira Code"/>
                <a:cs typeface="Fira Code"/>
                <a:sym typeface="Fira Code"/>
              </a:rPr>
              <a:t>=&gt;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b</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i="1" lang="vi" sz="1200">
                <a:solidFill>
                  <a:srgbClr val="657B83"/>
                </a:solidFill>
                <a:latin typeface="Fira Code"/>
                <a:ea typeface="Fira Code"/>
                <a:cs typeface="Fira Code"/>
                <a:sym typeface="Fira Code"/>
              </a:rPr>
              <a:t>// [15, 2, 1]</a:t>
            </a:r>
            <a:endParaRPr sz="1200">
              <a:solidFill>
                <a:srgbClr val="BBBBBB"/>
              </a:solidFill>
              <a:latin typeface="Fira Code"/>
              <a:ea typeface="Fira Code"/>
              <a:cs typeface="Fira Code"/>
              <a:sym typeface="Fira Code"/>
            </a:endParaRPr>
          </a:p>
        </p:txBody>
      </p:sp>
      <p:sp>
        <p:nvSpPr>
          <p:cNvPr id="1197" name="Google Shape;1197;p134"/>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Array Methods</a:t>
            </a:r>
            <a:endParaRPr/>
          </a:p>
        </p:txBody>
      </p:sp>
      <p:grpSp>
        <p:nvGrpSpPr>
          <p:cNvPr id="1198" name="Google Shape;1198;p134"/>
          <p:cNvGrpSpPr/>
          <p:nvPr/>
        </p:nvGrpSpPr>
        <p:grpSpPr>
          <a:xfrm>
            <a:off x="4556350" y="4058513"/>
            <a:ext cx="3860000" cy="412513"/>
            <a:chOff x="4068725" y="4040388"/>
            <a:chExt cx="3860000" cy="412513"/>
          </a:xfrm>
        </p:grpSpPr>
        <p:grpSp>
          <p:nvGrpSpPr>
            <p:cNvPr id="1199" name="Google Shape;1199;p134"/>
            <p:cNvGrpSpPr/>
            <p:nvPr/>
          </p:nvGrpSpPr>
          <p:grpSpPr>
            <a:xfrm>
              <a:off x="4068725" y="4040388"/>
              <a:ext cx="3860000" cy="411913"/>
              <a:chOff x="3740725" y="3942688"/>
              <a:chExt cx="3860000" cy="411913"/>
            </a:xfrm>
          </p:grpSpPr>
          <p:sp>
            <p:nvSpPr>
              <p:cNvPr id="1200" name="Google Shape;1200;p134"/>
              <p:cNvSpPr/>
              <p:nvPr/>
            </p:nvSpPr>
            <p:spPr>
              <a:xfrm>
                <a:off x="3740725" y="3942688"/>
                <a:ext cx="411900" cy="4119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rgbClr val="D9D9D9"/>
                    </a:solidFill>
                    <a:latin typeface="Lora"/>
                    <a:ea typeface="Lora"/>
                    <a:cs typeface="Lora"/>
                    <a:sym typeface="Lora"/>
                  </a:rPr>
                  <a:t>40</a:t>
                </a:r>
                <a:endParaRPr sz="1200">
                  <a:solidFill>
                    <a:srgbClr val="D9D9D9"/>
                  </a:solidFill>
                  <a:latin typeface="Lora"/>
                  <a:ea typeface="Lora"/>
                  <a:cs typeface="Lora"/>
                  <a:sym typeface="Lora"/>
                </a:endParaRPr>
              </a:p>
              <a:p>
                <a:pPr indent="0" lvl="0" marL="0" rtl="0" algn="ctr">
                  <a:spcBef>
                    <a:spcPts val="0"/>
                  </a:spcBef>
                  <a:spcAft>
                    <a:spcPts val="0"/>
                  </a:spcAft>
                  <a:buNone/>
                </a:pPr>
                <a:r>
                  <a:rPr lang="vi" sz="1200">
                    <a:solidFill>
                      <a:schemeClr val="accent1"/>
                    </a:solidFill>
                    <a:latin typeface="Lora"/>
                    <a:ea typeface="Lora"/>
                    <a:cs typeface="Lora"/>
                    <a:sym typeface="Lora"/>
                  </a:rPr>
                  <a:t>10</a:t>
                </a:r>
                <a:endParaRPr sz="1200">
                  <a:solidFill>
                    <a:schemeClr val="accent1"/>
                  </a:solidFill>
                  <a:latin typeface="Lora"/>
                  <a:ea typeface="Lora"/>
                  <a:cs typeface="Lora"/>
                  <a:sym typeface="Lora"/>
                </a:endParaRPr>
              </a:p>
            </p:txBody>
          </p:sp>
          <p:sp>
            <p:nvSpPr>
              <p:cNvPr id="1201" name="Google Shape;1201;p134"/>
              <p:cNvSpPr/>
              <p:nvPr/>
            </p:nvSpPr>
            <p:spPr>
              <a:xfrm>
                <a:off x="4152625" y="3942688"/>
                <a:ext cx="411900" cy="4119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rgbClr val="D9D9D9"/>
                    </a:solidFill>
                    <a:latin typeface="Lora"/>
                    <a:ea typeface="Lora"/>
                    <a:cs typeface="Lora"/>
                    <a:sym typeface="Lora"/>
                  </a:rPr>
                  <a:t>30</a:t>
                </a:r>
                <a:endParaRPr sz="1200">
                  <a:solidFill>
                    <a:srgbClr val="D9D9D9"/>
                  </a:solidFill>
                  <a:latin typeface="Lora"/>
                  <a:ea typeface="Lora"/>
                  <a:cs typeface="Lora"/>
                  <a:sym typeface="Lora"/>
                </a:endParaRPr>
              </a:p>
              <a:p>
                <a:pPr indent="0" lvl="0" marL="0" rtl="0" algn="ctr">
                  <a:spcBef>
                    <a:spcPts val="0"/>
                  </a:spcBef>
                  <a:spcAft>
                    <a:spcPts val="0"/>
                  </a:spcAft>
                  <a:buNone/>
                </a:pPr>
                <a:r>
                  <a:rPr lang="vi" sz="1200">
                    <a:solidFill>
                      <a:schemeClr val="accent1"/>
                    </a:solidFill>
                    <a:latin typeface="Lora"/>
                    <a:ea typeface="Lora"/>
                    <a:cs typeface="Lora"/>
                    <a:sym typeface="Lora"/>
                  </a:rPr>
                  <a:t>20</a:t>
                </a:r>
                <a:endParaRPr sz="1200">
                  <a:solidFill>
                    <a:schemeClr val="accent1"/>
                  </a:solidFill>
                  <a:latin typeface="Lora"/>
                  <a:ea typeface="Lora"/>
                  <a:cs typeface="Lora"/>
                  <a:sym typeface="Lora"/>
                </a:endParaRPr>
              </a:p>
            </p:txBody>
          </p:sp>
          <p:sp>
            <p:nvSpPr>
              <p:cNvPr id="1202" name="Google Shape;1202;p134"/>
              <p:cNvSpPr/>
              <p:nvPr/>
            </p:nvSpPr>
            <p:spPr>
              <a:xfrm>
                <a:off x="4564525" y="3942688"/>
                <a:ext cx="411900" cy="4119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rgbClr val="D9D9D9"/>
                    </a:solidFill>
                    <a:latin typeface="Lora"/>
                    <a:ea typeface="Lora"/>
                    <a:cs typeface="Lora"/>
                    <a:sym typeface="Lora"/>
                  </a:rPr>
                  <a:t>10</a:t>
                </a:r>
                <a:endParaRPr sz="1200">
                  <a:solidFill>
                    <a:srgbClr val="D9D9D9"/>
                  </a:solidFill>
                  <a:latin typeface="Lora"/>
                  <a:ea typeface="Lora"/>
                  <a:cs typeface="Lora"/>
                  <a:sym typeface="Lora"/>
                </a:endParaRPr>
              </a:p>
              <a:p>
                <a:pPr indent="0" lvl="0" marL="0" rtl="0" algn="ctr">
                  <a:spcBef>
                    <a:spcPts val="0"/>
                  </a:spcBef>
                  <a:spcAft>
                    <a:spcPts val="0"/>
                  </a:spcAft>
                  <a:buNone/>
                </a:pPr>
                <a:r>
                  <a:rPr lang="vi" sz="1200">
                    <a:solidFill>
                      <a:schemeClr val="accent1"/>
                    </a:solidFill>
                    <a:latin typeface="Lora"/>
                    <a:ea typeface="Lora"/>
                    <a:cs typeface="Lora"/>
                    <a:sym typeface="Lora"/>
                  </a:rPr>
                  <a:t>30</a:t>
                </a:r>
                <a:endParaRPr sz="1200">
                  <a:solidFill>
                    <a:schemeClr val="accent1"/>
                  </a:solidFill>
                  <a:latin typeface="Lora"/>
                  <a:ea typeface="Lora"/>
                  <a:cs typeface="Lora"/>
                  <a:sym typeface="Lora"/>
                </a:endParaRPr>
              </a:p>
            </p:txBody>
          </p:sp>
          <p:sp>
            <p:nvSpPr>
              <p:cNvPr id="1203" name="Google Shape;1203;p134"/>
              <p:cNvSpPr/>
              <p:nvPr/>
            </p:nvSpPr>
            <p:spPr>
              <a:xfrm>
                <a:off x="4976425" y="3942688"/>
                <a:ext cx="411900" cy="4119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rgbClr val="D9D9D9"/>
                    </a:solidFill>
                    <a:latin typeface="Lora"/>
                    <a:ea typeface="Lora"/>
                    <a:cs typeface="Lora"/>
                    <a:sym typeface="Lora"/>
                  </a:rPr>
                  <a:t>50</a:t>
                </a:r>
                <a:endParaRPr sz="1200">
                  <a:solidFill>
                    <a:srgbClr val="D9D9D9"/>
                  </a:solidFill>
                  <a:latin typeface="Lora"/>
                  <a:ea typeface="Lora"/>
                  <a:cs typeface="Lora"/>
                  <a:sym typeface="Lora"/>
                </a:endParaRPr>
              </a:p>
              <a:p>
                <a:pPr indent="0" lvl="0" marL="0" rtl="0" algn="ctr">
                  <a:spcBef>
                    <a:spcPts val="0"/>
                  </a:spcBef>
                  <a:spcAft>
                    <a:spcPts val="0"/>
                  </a:spcAft>
                  <a:buNone/>
                </a:pPr>
                <a:r>
                  <a:rPr lang="vi" sz="1200">
                    <a:solidFill>
                      <a:schemeClr val="accent1"/>
                    </a:solidFill>
                    <a:latin typeface="Lora"/>
                    <a:ea typeface="Lora"/>
                    <a:cs typeface="Lora"/>
                    <a:sym typeface="Lora"/>
                  </a:rPr>
                  <a:t>40</a:t>
                </a:r>
                <a:endParaRPr sz="1200">
                  <a:solidFill>
                    <a:schemeClr val="accent1"/>
                  </a:solidFill>
                  <a:latin typeface="Lora"/>
                  <a:ea typeface="Lora"/>
                  <a:cs typeface="Lora"/>
                  <a:sym typeface="Lora"/>
                </a:endParaRPr>
              </a:p>
            </p:txBody>
          </p:sp>
          <p:sp>
            <p:nvSpPr>
              <p:cNvPr id="1204" name="Google Shape;1204;p134"/>
              <p:cNvSpPr/>
              <p:nvPr/>
            </p:nvSpPr>
            <p:spPr>
              <a:xfrm>
                <a:off x="5388325" y="3942688"/>
                <a:ext cx="411900" cy="4119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rgbClr val="D9D9D9"/>
                    </a:solidFill>
                    <a:latin typeface="Lora"/>
                    <a:ea typeface="Lora"/>
                    <a:cs typeface="Lora"/>
                    <a:sym typeface="Lora"/>
                  </a:rPr>
                  <a:t>20</a:t>
                </a:r>
                <a:endParaRPr sz="1200">
                  <a:solidFill>
                    <a:srgbClr val="D9D9D9"/>
                  </a:solidFill>
                  <a:latin typeface="Lora"/>
                  <a:ea typeface="Lora"/>
                  <a:cs typeface="Lora"/>
                  <a:sym typeface="Lora"/>
                </a:endParaRPr>
              </a:p>
              <a:p>
                <a:pPr indent="0" lvl="0" marL="0" rtl="0" algn="ctr">
                  <a:spcBef>
                    <a:spcPts val="0"/>
                  </a:spcBef>
                  <a:spcAft>
                    <a:spcPts val="0"/>
                  </a:spcAft>
                  <a:buNone/>
                </a:pPr>
                <a:r>
                  <a:rPr lang="vi" sz="1200">
                    <a:solidFill>
                      <a:schemeClr val="accent1"/>
                    </a:solidFill>
                    <a:latin typeface="Lora"/>
                    <a:ea typeface="Lora"/>
                    <a:cs typeface="Lora"/>
                    <a:sym typeface="Lora"/>
                  </a:rPr>
                  <a:t>50</a:t>
                </a:r>
                <a:endParaRPr sz="1200">
                  <a:solidFill>
                    <a:schemeClr val="accent1"/>
                  </a:solidFill>
                  <a:latin typeface="Lora"/>
                  <a:ea typeface="Lora"/>
                  <a:cs typeface="Lora"/>
                  <a:sym typeface="Lora"/>
                </a:endParaRPr>
              </a:p>
            </p:txBody>
          </p:sp>
          <p:sp>
            <p:nvSpPr>
              <p:cNvPr id="1205" name="Google Shape;1205;p134"/>
              <p:cNvSpPr/>
              <p:nvPr/>
            </p:nvSpPr>
            <p:spPr>
              <a:xfrm>
                <a:off x="6637725" y="3942700"/>
                <a:ext cx="963000" cy="41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Lora"/>
                    <a:ea typeface="Lora"/>
                    <a:cs typeface="Lora"/>
                    <a:sym typeface="Lora"/>
                  </a:rPr>
                  <a:t>callback(i)</a:t>
                </a:r>
                <a:endParaRPr sz="1200">
                  <a:solidFill>
                    <a:schemeClr val="accent1"/>
                  </a:solidFill>
                  <a:latin typeface="Lora"/>
                  <a:ea typeface="Lora"/>
                  <a:cs typeface="Lora"/>
                  <a:sym typeface="Lora"/>
                </a:endParaRPr>
              </a:p>
            </p:txBody>
          </p:sp>
          <p:cxnSp>
            <p:nvCxnSpPr>
              <p:cNvPr id="1206" name="Google Shape;1206;p134"/>
              <p:cNvCxnSpPr>
                <a:stCxn id="1200" idx="0"/>
                <a:endCxn id="1205" idx="0"/>
              </p:cNvCxnSpPr>
              <p:nvPr/>
            </p:nvCxnSpPr>
            <p:spPr>
              <a:xfrm flipH="1" rot="-5400000">
                <a:off x="5532625" y="2356738"/>
                <a:ext cx="600" cy="3172500"/>
              </a:xfrm>
              <a:prstGeom prst="curvedConnector3">
                <a:avLst>
                  <a:gd fmla="val -69718750" name="adj1"/>
                </a:avLst>
              </a:prstGeom>
              <a:noFill/>
              <a:ln cap="flat" cmpd="sng" w="9525">
                <a:solidFill>
                  <a:schemeClr val="accent1"/>
                </a:solidFill>
                <a:prstDash val="dash"/>
                <a:round/>
                <a:headEnd len="med" w="med" type="none"/>
                <a:tailEnd len="med" w="med" type="triangle"/>
              </a:ln>
            </p:spPr>
          </p:cxnSp>
          <p:cxnSp>
            <p:nvCxnSpPr>
              <p:cNvPr id="1207" name="Google Shape;1207;p134"/>
              <p:cNvCxnSpPr>
                <a:stCxn id="1201" idx="0"/>
                <a:endCxn id="1205" idx="0"/>
              </p:cNvCxnSpPr>
              <p:nvPr/>
            </p:nvCxnSpPr>
            <p:spPr>
              <a:xfrm flipH="1" rot="-5400000">
                <a:off x="5738575" y="2562688"/>
                <a:ext cx="600" cy="2760600"/>
              </a:xfrm>
              <a:prstGeom prst="curvedConnector3">
                <a:avLst>
                  <a:gd fmla="val -69718750" name="adj1"/>
                </a:avLst>
              </a:prstGeom>
              <a:noFill/>
              <a:ln cap="flat" cmpd="sng" w="9525">
                <a:solidFill>
                  <a:schemeClr val="accent1"/>
                </a:solidFill>
                <a:prstDash val="dash"/>
                <a:round/>
                <a:headEnd len="med" w="med" type="none"/>
                <a:tailEnd len="med" w="med" type="triangle"/>
              </a:ln>
            </p:spPr>
          </p:cxnSp>
          <p:cxnSp>
            <p:nvCxnSpPr>
              <p:cNvPr id="1208" name="Google Shape;1208;p134"/>
              <p:cNvCxnSpPr>
                <a:stCxn id="1202" idx="0"/>
                <a:endCxn id="1205" idx="0"/>
              </p:cNvCxnSpPr>
              <p:nvPr/>
            </p:nvCxnSpPr>
            <p:spPr>
              <a:xfrm flipH="1" rot="-5400000">
                <a:off x="5944525" y="2768638"/>
                <a:ext cx="600" cy="2348700"/>
              </a:xfrm>
              <a:prstGeom prst="curvedConnector3">
                <a:avLst>
                  <a:gd fmla="val -67389583" name="adj1"/>
                </a:avLst>
              </a:prstGeom>
              <a:noFill/>
              <a:ln cap="flat" cmpd="sng" w="9525">
                <a:solidFill>
                  <a:schemeClr val="accent1"/>
                </a:solidFill>
                <a:prstDash val="dash"/>
                <a:round/>
                <a:headEnd len="med" w="med" type="none"/>
                <a:tailEnd len="med" w="med" type="triangle"/>
              </a:ln>
            </p:spPr>
          </p:cxnSp>
          <p:cxnSp>
            <p:nvCxnSpPr>
              <p:cNvPr id="1209" name="Google Shape;1209;p134"/>
              <p:cNvCxnSpPr>
                <a:stCxn id="1203" idx="0"/>
                <a:endCxn id="1205" idx="0"/>
              </p:cNvCxnSpPr>
              <p:nvPr/>
            </p:nvCxnSpPr>
            <p:spPr>
              <a:xfrm flipH="1" rot="-5400000">
                <a:off x="6150475" y="2974588"/>
                <a:ext cx="600" cy="1936800"/>
              </a:xfrm>
              <a:prstGeom prst="curvedConnector3">
                <a:avLst>
                  <a:gd fmla="val -67389583" name="adj1"/>
                </a:avLst>
              </a:prstGeom>
              <a:noFill/>
              <a:ln cap="flat" cmpd="sng" w="9525">
                <a:solidFill>
                  <a:schemeClr val="accent1"/>
                </a:solidFill>
                <a:prstDash val="dash"/>
                <a:round/>
                <a:headEnd len="med" w="med" type="none"/>
                <a:tailEnd len="med" w="med" type="triangle"/>
              </a:ln>
            </p:spPr>
          </p:cxnSp>
          <p:cxnSp>
            <p:nvCxnSpPr>
              <p:cNvPr id="1210" name="Google Shape;1210;p134"/>
              <p:cNvCxnSpPr>
                <a:stCxn id="1204" idx="0"/>
                <a:endCxn id="1205" idx="0"/>
              </p:cNvCxnSpPr>
              <p:nvPr/>
            </p:nvCxnSpPr>
            <p:spPr>
              <a:xfrm flipH="1" rot="-5400000">
                <a:off x="6356425" y="3180538"/>
                <a:ext cx="600" cy="1524900"/>
              </a:xfrm>
              <a:prstGeom prst="curvedConnector3">
                <a:avLst>
                  <a:gd fmla="val -68552083" name="adj1"/>
                </a:avLst>
              </a:prstGeom>
              <a:noFill/>
              <a:ln cap="flat" cmpd="sng" w="9525">
                <a:solidFill>
                  <a:schemeClr val="accent1"/>
                </a:solidFill>
                <a:prstDash val="dash"/>
                <a:round/>
                <a:headEnd len="med" w="med" type="none"/>
                <a:tailEnd len="med" w="med" type="triangle"/>
              </a:ln>
            </p:spPr>
          </p:cxnSp>
        </p:grpSp>
        <p:cxnSp>
          <p:nvCxnSpPr>
            <p:cNvPr id="1211" name="Google Shape;1211;p134"/>
            <p:cNvCxnSpPr>
              <a:stCxn id="1205" idx="2"/>
              <a:endCxn id="1200" idx="2"/>
            </p:cNvCxnSpPr>
            <p:nvPr/>
          </p:nvCxnSpPr>
          <p:spPr>
            <a:xfrm rot="5400000">
              <a:off x="5860675" y="2866350"/>
              <a:ext cx="600" cy="3172500"/>
            </a:xfrm>
            <a:prstGeom prst="curvedConnector3">
              <a:avLst>
                <a:gd fmla="val 62858333" name="adj1"/>
              </a:avLst>
            </a:prstGeom>
            <a:noFill/>
            <a:ln cap="flat" cmpd="sng" w="9525">
              <a:solidFill>
                <a:schemeClr val="accent1"/>
              </a:solidFill>
              <a:prstDash val="dash"/>
              <a:round/>
              <a:headEnd len="med" w="med" type="none"/>
              <a:tailEnd len="med" w="med" type="triangle"/>
            </a:ln>
          </p:spPr>
        </p:cxnSp>
        <p:cxnSp>
          <p:nvCxnSpPr>
            <p:cNvPr id="1212" name="Google Shape;1212;p134"/>
            <p:cNvCxnSpPr>
              <a:stCxn id="1205" idx="2"/>
              <a:endCxn id="1201" idx="2"/>
            </p:cNvCxnSpPr>
            <p:nvPr/>
          </p:nvCxnSpPr>
          <p:spPr>
            <a:xfrm rot="5400000">
              <a:off x="6066625" y="3072300"/>
              <a:ext cx="600" cy="2760600"/>
            </a:xfrm>
            <a:prstGeom prst="curvedConnector3">
              <a:avLst>
                <a:gd fmla="val 65183333" name="adj1"/>
              </a:avLst>
            </a:prstGeom>
            <a:noFill/>
            <a:ln cap="flat" cmpd="sng" w="9525">
              <a:solidFill>
                <a:schemeClr val="accent1"/>
              </a:solidFill>
              <a:prstDash val="dash"/>
              <a:round/>
              <a:headEnd len="med" w="med" type="none"/>
              <a:tailEnd len="med" w="med" type="triangle"/>
            </a:ln>
          </p:spPr>
        </p:cxnSp>
        <p:cxnSp>
          <p:nvCxnSpPr>
            <p:cNvPr id="1213" name="Google Shape;1213;p134"/>
            <p:cNvCxnSpPr>
              <a:stCxn id="1205" idx="2"/>
              <a:endCxn id="1202" idx="2"/>
            </p:cNvCxnSpPr>
            <p:nvPr/>
          </p:nvCxnSpPr>
          <p:spPr>
            <a:xfrm rot="5400000">
              <a:off x="6272575" y="3278250"/>
              <a:ext cx="600" cy="2348700"/>
            </a:xfrm>
            <a:prstGeom prst="curvedConnector3">
              <a:avLst>
                <a:gd fmla="val 67508333" name="adj1"/>
              </a:avLst>
            </a:prstGeom>
            <a:noFill/>
            <a:ln cap="flat" cmpd="sng" w="9525">
              <a:solidFill>
                <a:schemeClr val="accent1"/>
              </a:solidFill>
              <a:prstDash val="dash"/>
              <a:round/>
              <a:headEnd len="med" w="med" type="none"/>
              <a:tailEnd len="med" w="med" type="triangle"/>
            </a:ln>
          </p:spPr>
        </p:cxnSp>
        <p:cxnSp>
          <p:nvCxnSpPr>
            <p:cNvPr id="1214" name="Google Shape;1214;p134"/>
            <p:cNvCxnSpPr>
              <a:stCxn id="1205" idx="2"/>
              <a:endCxn id="1203" idx="2"/>
            </p:cNvCxnSpPr>
            <p:nvPr/>
          </p:nvCxnSpPr>
          <p:spPr>
            <a:xfrm rot="5400000">
              <a:off x="6478525" y="3484200"/>
              <a:ext cx="600" cy="1936800"/>
            </a:xfrm>
            <a:prstGeom prst="curvedConnector3">
              <a:avLst>
                <a:gd fmla="val 69837500" name="adj1"/>
              </a:avLst>
            </a:prstGeom>
            <a:noFill/>
            <a:ln cap="flat" cmpd="sng" w="9525">
              <a:solidFill>
                <a:schemeClr val="accent1"/>
              </a:solidFill>
              <a:prstDash val="dash"/>
              <a:round/>
              <a:headEnd len="med" w="med" type="none"/>
              <a:tailEnd len="med" w="med" type="triangle"/>
            </a:ln>
          </p:spPr>
        </p:cxnSp>
        <p:cxnSp>
          <p:nvCxnSpPr>
            <p:cNvPr id="1215" name="Google Shape;1215;p134"/>
            <p:cNvCxnSpPr>
              <a:stCxn id="1205" idx="2"/>
              <a:endCxn id="1204" idx="2"/>
            </p:cNvCxnSpPr>
            <p:nvPr/>
          </p:nvCxnSpPr>
          <p:spPr>
            <a:xfrm rot="5400000">
              <a:off x="6684475" y="3690150"/>
              <a:ext cx="600" cy="1524900"/>
            </a:xfrm>
            <a:prstGeom prst="curvedConnector3">
              <a:avLst>
                <a:gd fmla="val 71000000" name="adj1"/>
              </a:avLst>
            </a:prstGeom>
            <a:noFill/>
            <a:ln cap="flat" cmpd="sng" w="9525">
              <a:solidFill>
                <a:schemeClr val="accent1"/>
              </a:solidFill>
              <a:prstDash val="dash"/>
              <a:round/>
              <a:headEnd len="med" w="med" type="none"/>
              <a:tailEnd len="med" w="med" type="triangle"/>
            </a:ln>
          </p:spPr>
        </p:cxnSp>
      </p:grpSp>
      <p:pic>
        <p:nvPicPr>
          <p:cNvPr id="1216" name="Google Shape;1216;p134"/>
          <p:cNvPicPr preferRelativeResize="0"/>
          <p:nvPr/>
        </p:nvPicPr>
        <p:blipFill>
          <a:blip r:embed="rId3">
            <a:alphaModFix/>
          </a:blip>
          <a:stretch>
            <a:fillRect/>
          </a:stretch>
        </p:blipFill>
        <p:spPr>
          <a:xfrm>
            <a:off x="6605100" y="2571750"/>
            <a:ext cx="1020525" cy="81075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135"/>
          <p:cNvSpPr txBox="1"/>
          <p:nvPr>
            <p:ph idx="1" type="body"/>
          </p:nvPr>
        </p:nvSpPr>
        <p:spPr>
          <a:xfrm>
            <a:off x="729450" y="1312325"/>
            <a:ext cx="7686900" cy="3584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vi">
                <a:latin typeface="Lora"/>
                <a:ea typeface="Lora"/>
                <a:cs typeface="Lora"/>
                <a:sym typeface="Lora"/>
              </a:rPr>
              <a:t>Hàm </a:t>
            </a:r>
            <a:r>
              <a:rPr lang="vi">
                <a:solidFill>
                  <a:srgbClr val="268BD2"/>
                </a:solidFill>
                <a:latin typeface="Fira Code"/>
                <a:ea typeface="Fira Code"/>
                <a:cs typeface="Fira Code"/>
                <a:sym typeface="Fira Code"/>
              </a:rPr>
              <a:t>forEach</a:t>
            </a:r>
            <a:r>
              <a:rPr lang="vi">
                <a:solidFill>
                  <a:srgbClr val="BBBBBB"/>
                </a:solidFill>
                <a:latin typeface="Fira Code"/>
                <a:ea typeface="Fira Code"/>
                <a:cs typeface="Fira Code"/>
                <a:sym typeface="Fira Code"/>
              </a:rPr>
              <a:t>()</a:t>
            </a:r>
            <a:r>
              <a:rPr lang="vi">
                <a:latin typeface="Lora"/>
                <a:ea typeface="Lora"/>
                <a:cs typeface="Lora"/>
                <a:sym typeface="Lora"/>
              </a:rPr>
              <a:t> nhận vào 1 tham số là hàm </a:t>
            </a:r>
            <a:r>
              <a:rPr b="1" lang="vi">
                <a:latin typeface="Lora"/>
                <a:ea typeface="Lora"/>
                <a:cs typeface="Lora"/>
                <a:sym typeface="Lora"/>
              </a:rPr>
              <a:t>callback</a:t>
            </a:r>
            <a:r>
              <a:rPr lang="vi">
                <a:latin typeface="Lora"/>
                <a:ea typeface="Lora"/>
                <a:cs typeface="Lora"/>
                <a:sym typeface="Lora"/>
              </a:rPr>
              <a:t>, nó lặp qua mảng và với mỗi phần tử, nó gọi hàm </a:t>
            </a:r>
            <a:r>
              <a:rPr b="1" lang="vi">
                <a:latin typeface="Lora"/>
                <a:ea typeface="Lora"/>
                <a:cs typeface="Lora"/>
                <a:sym typeface="Lora"/>
              </a:rPr>
              <a:t>callback</a:t>
            </a:r>
            <a:r>
              <a:rPr lang="vi">
                <a:latin typeface="Lora"/>
                <a:ea typeface="Lora"/>
                <a:cs typeface="Lora"/>
                <a:sym typeface="Lora"/>
              </a:rPr>
              <a:t> với giá trị của phần tử đó</a:t>
            </a:r>
            <a:endParaRPr>
              <a:latin typeface="Lora"/>
              <a:ea typeface="Lora"/>
              <a:cs typeface="Lora"/>
              <a:sym typeface="Lora"/>
            </a:endParaRPr>
          </a:p>
          <a:p>
            <a:pPr indent="0" lvl="0" marL="0" rtl="0" algn="l">
              <a:lnSpc>
                <a:spcPct val="135714"/>
              </a:lnSpc>
              <a:spcBef>
                <a:spcPts val="1600"/>
              </a:spcBef>
              <a:spcAft>
                <a:spcPts val="0"/>
              </a:spcAft>
              <a:buNone/>
            </a:pPr>
            <a:r>
              <a:rPr lang="vi" sz="1200">
                <a:solidFill>
                  <a:srgbClr val="BBBBBB"/>
                </a:solidFill>
                <a:latin typeface="Fira Code"/>
                <a:ea typeface="Fira Code"/>
                <a:cs typeface="Fira Code"/>
                <a:sym typeface="Fira Code"/>
              </a:rPr>
              <a:t>[</a:t>
            </a:r>
            <a:r>
              <a:rPr lang="vi" sz="1200">
                <a:solidFill>
                  <a:srgbClr val="D33682"/>
                </a:solidFill>
                <a:latin typeface="Fira Code"/>
                <a:ea typeface="Fira Code"/>
                <a:cs typeface="Fira Code"/>
                <a:sym typeface="Fira Code"/>
              </a:rPr>
              <a:t>1</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2</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3</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forEach</a:t>
            </a:r>
            <a:r>
              <a:rPr lang="vi" sz="1200">
                <a:solidFill>
                  <a:srgbClr val="BBBBBB"/>
                </a:solidFill>
                <a:latin typeface="Fira Code"/>
                <a:ea typeface="Fira Code"/>
                <a:cs typeface="Fira Code"/>
                <a:sym typeface="Fira Code"/>
              </a:rPr>
              <a:t>((i) </a:t>
            </a:r>
            <a:r>
              <a:rPr lang="vi" sz="1200">
                <a:solidFill>
                  <a:srgbClr val="93A1A1"/>
                </a:solidFill>
                <a:latin typeface="Fira Code"/>
                <a:ea typeface="Fira Code"/>
                <a:cs typeface="Fira Code"/>
                <a:sym typeface="Fira Code"/>
              </a:rPr>
              <a:t>=&gt;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console</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log</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i</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i</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1, 4, 9</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a:t>
            </a:r>
            <a:r>
              <a:rPr lang="vi" sz="1200">
                <a:solidFill>
                  <a:srgbClr val="D33682"/>
                </a:solidFill>
                <a:latin typeface="Fira Code"/>
                <a:ea typeface="Fira Code"/>
                <a:cs typeface="Fira Code"/>
                <a:sym typeface="Fira Code"/>
              </a:rPr>
              <a:t>1</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2</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3</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forEach</a:t>
            </a:r>
            <a:r>
              <a:rPr lang="vi" sz="1200">
                <a:solidFill>
                  <a:srgbClr val="BBBBBB"/>
                </a:solidFill>
                <a:latin typeface="Fira Code"/>
                <a:ea typeface="Fira Code"/>
                <a:cs typeface="Fira Code"/>
                <a:sym typeface="Fira Code"/>
              </a:rPr>
              <a:t>((value, index, array) </a:t>
            </a:r>
            <a:r>
              <a:rPr lang="vi" sz="1200">
                <a:solidFill>
                  <a:srgbClr val="93A1A1"/>
                </a:solidFill>
                <a:latin typeface="Fira Code"/>
                <a:ea typeface="Fira Code"/>
                <a:cs typeface="Fira Code"/>
                <a:sym typeface="Fira Code"/>
              </a:rPr>
              <a:t>=&gt;</a:t>
            </a:r>
            <a:endParaRPr sz="1200">
              <a:solidFill>
                <a:srgbClr val="93A1A1"/>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console</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log</a:t>
            </a:r>
            <a:r>
              <a:rPr lang="vi" sz="1200">
                <a:solidFill>
                  <a:srgbClr val="BBBBBB"/>
                </a:solidFill>
                <a:latin typeface="Fira Code"/>
                <a:ea typeface="Fira Code"/>
                <a:cs typeface="Fira Code"/>
                <a:sym typeface="Fira Code"/>
              </a:rPr>
              <a:t>(</a:t>
            </a:r>
            <a:r>
              <a:rPr lang="vi" sz="1200">
                <a:solidFill>
                  <a:srgbClr val="2AA198"/>
                </a:solidFill>
                <a:latin typeface="Fira Code"/>
                <a:ea typeface="Fira Code"/>
                <a:cs typeface="Fira Code"/>
                <a:sym typeface="Fira Code"/>
              </a:rPr>
              <a:t>`${</a:t>
            </a:r>
            <a:r>
              <a:rPr lang="vi" sz="1200">
                <a:solidFill>
                  <a:srgbClr val="268BD2"/>
                </a:solidFill>
                <a:latin typeface="Fira Code"/>
                <a:ea typeface="Fira Code"/>
                <a:cs typeface="Fira Code"/>
                <a:sym typeface="Fira Code"/>
              </a:rPr>
              <a:t>value</a:t>
            </a:r>
            <a:r>
              <a:rPr lang="vi" sz="1200">
                <a:solidFill>
                  <a:srgbClr val="2AA198"/>
                </a:solidFill>
                <a:latin typeface="Fira Code"/>
                <a:ea typeface="Fira Code"/>
                <a:cs typeface="Fira Code"/>
                <a:sym typeface="Fira Code"/>
              </a:rPr>
              <a:t>} has index ${</a:t>
            </a:r>
            <a:r>
              <a:rPr lang="vi" sz="1200">
                <a:solidFill>
                  <a:srgbClr val="268BD2"/>
                </a:solidFill>
                <a:latin typeface="Fira Code"/>
                <a:ea typeface="Fira Code"/>
                <a:cs typeface="Fira Code"/>
                <a:sym typeface="Fira Code"/>
              </a:rPr>
              <a:t>index</a:t>
            </a:r>
            <a:r>
              <a:rPr lang="vi" sz="1200">
                <a:solidFill>
                  <a:srgbClr val="2AA198"/>
                </a:solidFill>
                <a:latin typeface="Fira Code"/>
                <a:ea typeface="Fira Code"/>
                <a:cs typeface="Fira Code"/>
                <a:sym typeface="Fira Code"/>
              </a:rPr>
              <a:t>} in array [${</a:t>
            </a:r>
            <a:r>
              <a:rPr lang="vi" sz="1200">
                <a:solidFill>
                  <a:srgbClr val="268BD2"/>
                </a:solidFill>
                <a:latin typeface="Fira Code"/>
                <a:ea typeface="Fira Code"/>
                <a:cs typeface="Fira Code"/>
                <a:sym typeface="Fira Code"/>
              </a:rPr>
              <a:t>array</a:t>
            </a:r>
            <a:r>
              <a:rPr lang="vi" sz="1200">
                <a:solidFill>
                  <a:srgbClr val="2AA198"/>
                </a:solidFill>
                <a:latin typeface="Fira Code"/>
                <a:ea typeface="Fira Code"/>
                <a:cs typeface="Fira Code"/>
                <a:sym typeface="Fira Code"/>
              </a:rPr>
              <a:t>}]`</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spcBef>
                <a:spcPts val="0"/>
              </a:spcBef>
              <a:spcAft>
                <a:spcPts val="0"/>
              </a:spcAft>
              <a:buNone/>
            </a:pPr>
            <a:r>
              <a:t/>
            </a:r>
            <a:endParaRPr>
              <a:solidFill>
                <a:srgbClr val="233A44"/>
              </a:solidFill>
              <a:latin typeface="Lora Regular"/>
              <a:ea typeface="Lora Regular"/>
              <a:cs typeface="Lora Regular"/>
              <a:sym typeface="Lora Regular"/>
            </a:endParaRPr>
          </a:p>
          <a:p>
            <a:pPr indent="0" lvl="0" marL="0" rtl="0" algn="l">
              <a:spcBef>
                <a:spcPts val="1600"/>
              </a:spcBef>
              <a:spcAft>
                <a:spcPts val="0"/>
              </a:spcAft>
              <a:buNone/>
            </a:pPr>
            <a:r>
              <a:t/>
            </a:r>
            <a:endParaRPr b="1">
              <a:solidFill>
                <a:srgbClr val="233A44"/>
              </a:solidFill>
              <a:latin typeface="Lora"/>
              <a:ea typeface="Lora"/>
              <a:cs typeface="Lora"/>
              <a:sym typeface="Lora"/>
            </a:endParaRPr>
          </a:p>
          <a:p>
            <a:pPr indent="0" lvl="0" marL="0" rtl="0" algn="l">
              <a:spcBef>
                <a:spcPts val="1600"/>
              </a:spcBef>
              <a:spcAft>
                <a:spcPts val="0"/>
              </a:spcAft>
              <a:buNone/>
            </a:pPr>
            <a:r>
              <a:t/>
            </a:r>
            <a:endParaRPr b="1">
              <a:solidFill>
                <a:srgbClr val="233A44"/>
              </a:solidFill>
              <a:latin typeface="Lora"/>
              <a:ea typeface="Lora"/>
              <a:cs typeface="Lora"/>
              <a:sym typeface="Lora"/>
            </a:endParaRPr>
          </a:p>
          <a:p>
            <a:pPr indent="0" lvl="0" marL="0" rtl="0" algn="l">
              <a:spcBef>
                <a:spcPts val="1600"/>
              </a:spcBef>
              <a:spcAft>
                <a:spcPts val="0"/>
              </a:spcAft>
              <a:buNone/>
            </a:pPr>
            <a:r>
              <a:rPr b="1" lang="vi">
                <a:solidFill>
                  <a:srgbClr val="233A44"/>
                </a:solidFill>
                <a:latin typeface="Lora"/>
                <a:ea typeface="Lora"/>
                <a:cs typeface="Lora"/>
                <a:sym typeface="Lora"/>
              </a:rPr>
              <a:t>💡 </a:t>
            </a:r>
            <a:r>
              <a:rPr lang="vi">
                <a:solidFill>
                  <a:srgbClr val="233A44"/>
                </a:solidFill>
                <a:latin typeface="Lora"/>
                <a:ea typeface="Lora"/>
                <a:cs typeface="Lora"/>
                <a:sym typeface="Lora"/>
              </a:rPr>
              <a:t>Không thể ngắt </a:t>
            </a:r>
            <a:r>
              <a:rPr lang="vi">
                <a:solidFill>
                  <a:srgbClr val="268BD2"/>
                </a:solidFill>
                <a:latin typeface="Fira Code"/>
                <a:ea typeface="Fira Code"/>
                <a:cs typeface="Fira Code"/>
                <a:sym typeface="Fira Code"/>
              </a:rPr>
              <a:t>forEach</a:t>
            </a:r>
            <a:r>
              <a:rPr lang="vi">
                <a:solidFill>
                  <a:srgbClr val="BBBBBB"/>
                </a:solidFill>
                <a:latin typeface="Fira Code"/>
                <a:ea typeface="Fira Code"/>
                <a:cs typeface="Fira Code"/>
                <a:sym typeface="Fira Code"/>
              </a:rPr>
              <a:t>()</a:t>
            </a:r>
            <a:r>
              <a:rPr b="1" lang="vi">
                <a:solidFill>
                  <a:srgbClr val="233A44"/>
                </a:solidFill>
                <a:latin typeface="Lora"/>
                <a:ea typeface="Lora"/>
                <a:cs typeface="Lora"/>
                <a:sym typeface="Lora"/>
              </a:rPr>
              <a:t> </a:t>
            </a:r>
            <a:r>
              <a:rPr lang="vi">
                <a:solidFill>
                  <a:srgbClr val="233A44"/>
                </a:solidFill>
                <a:latin typeface="Lora"/>
                <a:ea typeface="Lora"/>
                <a:cs typeface="Lora"/>
                <a:sym typeface="Lora"/>
              </a:rPr>
              <a:t>với </a:t>
            </a:r>
            <a:r>
              <a:rPr b="1" lang="vi">
                <a:solidFill>
                  <a:srgbClr val="859900"/>
                </a:solidFill>
                <a:latin typeface="Fira Code"/>
                <a:ea typeface="Fira Code"/>
                <a:cs typeface="Fira Code"/>
                <a:sym typeface="Fira Code"/>
              </a:rPr>
              <a:t>break</a:t>
            </a:r>
            <a:r>
              <a:rPr lang="vi">
                <a:solidFill>
                  <a:srgbClr val="233A44"/>
                </a:solidFill>
                <a:latin typeface="Lora"/>
                <a:ea typeface="Lora"/>
                <a:cs typeface="Lora"/>
                <a:sym typeface="Lora"/>
              </a:rPr>
              <a:t> hoặc </a:t>
            </a:r>
            <a:r>
              <a:rPr b="1" lang="vi">
                <a:solidFill>
                  <a:srgbClr val="859900"/>
                </a:solidFill>
                <a:latin typeface="Fira Code"/>
                <a:ea typeface="Fira Code"/>
                <a:cs typeface="Fira Code"/>
                <a:sym typeface="Fira Code"/>
              </a:rPr>
              <a:t>continue</a:t>
            </a:r>
            <a:r>
              <a:rPr lang="vi">
                <a:solidFill>
                  <a:srgbClr val="233A44"/>
                </a:solidFill>
                <a:latin typeface="Lora"/>
                <a:ea typeface="Lora"/>
                <a:cs typeface="Lora"/>
                <a:sym typeface="Lora"/>
              </a:rPr>
              <a:t> và câu lệnh </a:t>
            </a:r>
            <a:r>
              <a:rPr b="1" lang="vi">
                <a:solidFill>
                  <a:srgbClr val="859900"/>
                </a:solidFill>
                <a:latin typeface="Fira Code"/>
                <a:ea typeface="Fira Code"/>
                <a:cs typeface="Fira Code"/>
                <a:sym typeface="Fira Code"/>
              </a:rPr>
              <a:t>return</a:t>
            </a:r>
            <a:r>
              <a:rPr lang="vi">
                <a:solidFill>
                  <a:srgbClr val="233A44"/>
                </a:solidFill>
                <a:latin typeface="Lora"/>
                <a:ea typeface="Lora"/>
                <a:cs typeface="Lora"/>
                <a:sym typeface="Lora"/>
              </a:rPr>
              <a:t> bị bỏ qua</a:t>
            </a:r>
            <a:endParaRPr>
              <a:solidFill>
                <a:srgbClr val="233A44"/>
              </a:solidFill>
              <a:latin typeface="Lora"/>
              <a:ea typeface="Lora"/>
              <a:cs typeface="Lora"/>
              <a:sym typeface="Lora"/>
            </a:endParaRPr>
          </a:p>
          <a:p>
            <a:pPr indent="0" lvl="0" marL="0" rtl="0" algn="l">
              <a:spcBef>
                <a:spcPts val="1600"/>
              </a:spcBef>
              <a:spcAft>
                <a:spcPts val="1600"/>
              </a:spcAft>
              <a:buNone/>
            </a:pPr>
            <a:r>
              <a:t/>
            </a:r>
            <a:endParaRPr>
              <a:latin typeface="Lora"/>
              <a:ea typeface="Lora"/>
              <a:cs typeface="Lora"/>
              <a:sym typeface="Lora"/>
            </a:endParaRPr>
          </a:p>
        </p:txBody>
      </p:sp>
      <p:sp>
        <p:nvSpPr>
          <p:cNvPr id="1222" name="Google Shape;1222;p135"/>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Array Methods</a:t>
            </a:r>
            <a:endParaRPr/>
          </a:p>
        </p:txBody>
      </p:sp>
      <p:grpSp>
        <p:nvGrpSpPr>
          <p:cNvPr id="1223" name="Google Shape;1223;p135"/>
          <p:cNvGrpSpPr/>
          <p:nvPr/>
        </p:nvGrpSpPr>
        <p:grpSpPr>
          <a:xfrm>
            <a:off x="4543325" y="2943225"/>
            <a:ext cx="3022500" cy="1355200"/>
            <a:chOff x="4033850" y="3118450"/>
            <a:chExt cx="3022500" cy="1355200"/>
          </a:xfrm>
        </p:grpSpPr>
        <p:sp>
          <p:nvSpPr>
            <p:cNvPr id="1224" name="Google Shape;1224;p135"/>
            <p:cNvSpPr/>
            <p:nvPr/>
          </p:nvSpPr>
          <p:spPr>
            <a:xfrm>
              <a:off x="4033850" y="4061750"/>
              <a:ext cx="411900" cy="4119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Lora"/>
                  <a:ea typeface="Lora"/>
                  <a:cs typeface="Lora"/>
                  <a:sym typeface="Lora"/>
                </a:rPr>
                <a:t>10</a:t>
              </a:r>
              <a:endParaRPr sz="1200">
                <a:solidFill>
                  <a:schemeClr val="accent1"/>
                </a:solidFill>
                <a:latin typeface="Lora"/>
                <a:ea typeface="Lora"/>
                <a:cs typeface="Lora"/>
                <a:sym typeface="Lora"/>
              </a:endParaRPr>
            </a:p>
          </p:txBody>
        </p:sp>
        <p:sp>
          <p:nvSpPr>
            <p:cNvPr id="1225" name="Google Shape;1225;p135"/>
            <p:cNvSpPr/>
            <p:nvPr/>
          </p:nvSpPr>
          <p:spPr>
            <a:xfrm>
              <a:off x="4445750" y="4061750"/>
              <a:ext cx="411900" cy="4119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Lora"/>
                  <a:ea typeface="Lora"/>
                  <a:cs typeface="Lora"/>
                  <a:sym typeface="Lora"/>
                </a:rPr>
                <a:t>20</a:t>
              </a:r>
              <a:endParaRPr sz="1200">
                <a:solidFill>
                  <a:schemeClr val="accent1"/>
                </a:solidFill>
                <a:latin typeface="Lora"/>
                <a:ea typeface="Lora"/>
                <a:cs typeface="Lora"/>
                <a:sym typeface="Lora"/>
              </a:endParaRPr>
            </a:p>
          </p:txBody>
        </p:sp>
        <p:sp>
          <p:nvSpPr>
            <p:cNvPr id="1226" name="Google Shape;1226;p135"/>
            <p:cNvSpPr/>
            <p:nvPr/>
          </p:nvSpPr>
          <p:spPr>
            <a:xfrm>
              <a:off x="4857650" y="4061750"/>
              <a:ext cx="411900" cy="4119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Lora"/>
                  <a:ea typeface="Lora"/>
                  <a:cs typeface="Lora"/>
                  <a:sym typeface="Lora"/>
                </a:rPr>
                <a:t>30</a:t>
              </a:r>
              <a:endParaRPr sz="1200">
                <a:solidFill>
                  <a:schemeClr val="accent1"/>
                </a:solidFill>
                <a:latin typeface="Lora"/>
                <a:ea typeface="Lora"/>
                <a:cs typeface="Lora"/>
                <a:sym typeface="Lora"/>
              </a:endParaRPr>
            </a:p>
          </p:txBody>
        </p:sp>
        <p:sp>
          <p:nvSpPr>
            <p:cNvPr id="1227" name="Google Shape;1227;p135"/>
            <p:cNvSpPr/>
            <p:nvPr/>
          </p:nvSpPr>
          <p:spPr>
            <a:xfrm>
              <a:off x="5269550" y="4061750"/>
              <a:ext cx="411900" cy="4119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Lora"/>
                  <a:ea typeface="Lora"/>
                  <a:cs typeface="Lora"/>
                  <a:sym typeface="Lora"/>
                </a:rPr>
                <a:t>40</a:t>
              </a:r>
              <a:endParaRPr sz="1200">
                <a:solidFill>
                  <a:schemeClr val="accent1"/>
                </a:solidFill>
                <a:latin typeface="Lora"/>
                <a:ea typeface="Lora"/>
                <a:cs typeface="Lora"/>
                <a:sym typeface="Lora"/>
              </a:endParaRPr>
            </a:p>
          </p:txBody>
        </p:sp>
        <p:sp>
          <p:nvSpPr>
            <p:cNvPr id="1228" name="Google Shape;1228;p135"/>
            <p:cNvSpPr/>
            <p:nvPr/>
          </p:nvSpPr>
          <p:spPr>
            <a:xfrm>
              <a:off x="5681450" y="4061750"/>
              <a:ext cx="411900" cy="4119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Lora"/>
                  <a:ea typeface="Lora"/>
                  <a:cs typeface="Lora"/>
                  <a:sym typeface="Lora"/>
                </a:rPr>
                <a:t>50</a:t>
              </a:r>
              <a:endParaRPr sz="1200">
                <a:solidFill>
                  <a:schemeClr val="accent1"/>
                </a:solidFill>
                <a:latin typeface="Lora"/>
                <a:ea typeface="Lora"/>
                <a:cs typeface="Lora"/>
                <a:sym typeface="Lora"/>
              </a:endParaRPr>
            </a:p>
          </p:txBody>
        </p:sp>
        <p:sp>
          <p:nvSpPr>
            <p:cNvPr id="1229" name="Google Shape;1229;p135"/>
            <p:cNvSpPr/>
            <p:nvPr/>
          </p:nvSpPr>
          <p:spPr>
            <a:xfrm>
              <a:off x="6093350" y="3118450"/>
              <a:ext cx="963000" cy="41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Lora"/>
                  <a:ea typeface="Lora"/>
                  <a:cs typeface="Lora"/>
                  <a:sym typeface="Lora"/>
                </a:rPr>
                <a:t>callback(i)</a:t>
              </a:r>
              <a:endParaRPr sz="1200">
                <a:solidFill>
                  <a:schemeClr val="accent1"/>
                </a:solidFill>
                <a:latin typeface="Lora"/>
                <a:ea typeface="Lora"/>
                <a:cs typeface="Lora"/>
                <a:sym typeface="Lora"/>
              </a:endParaRPr>
            </a:p>
          </p:txBody>
        </p:sp>
        <p:cxnSp>
          <p:nvCxnSpPr>
            <p:cNvPr id="1230" name="Google Shape;1230;p135"/>
            <p:cNvCxnSpPr>
              <a:stCxn id="1224" idx="0"/>
              <a:endCxn id="1229" idx="1"/>
            </p:cNvCxnSpPr>
            <p:nvPr/>
          </p:nvCxnSpPr>
          <p:spPr>
            <a:xfrm rot="-5400000">
              <a:off x="4797950" y="2766200"/>
              <a:ext cx="737400" cy="1853700"/>
            </a:xfrm>
            <a:prstGeom prst="curvedConnector2">
              <a:avLst/>
            </a:prstGeom>
            <a:noFill/>
            <a:ln cap="flat" cmpd="sng" w="9525">
              <a:solidFill>
                <a:schemeClr val="accent1"/>
              </a:solidFill>
              <a:prstDash val="dash"/>
              <a:round/>
              <a:headEnd len="med" w="med" type="none"/>
              <a:tailEnd len="med" w="med" type="triangle"/>
            </a:ln>
          </p:spPr>
        </p:cxnSp>
        <p:cxnSp>
          <p:nvCxnSpPr>
            <p:cNvPr id="1231" name="Google Shape;1231;p135"/>
            <p:cNvCxnSpPr>
              <a:stCxn id="1225" idx="0"/>
              <a:endCxn id="1229" idx="1"/>
            </p:cNvCxnSpPr>
            <p:nvPr/>
          </p:nvCxnSpPr>
          <p:spPr>
            <a:xfrm rot="-5400000">
              <a:off x="5003900" y="2972150"/>
              <a:ext cx="737400" cy="1441800"/>
            </a:xfrm>
            <a:prstGeom prst="curvedConnector2">
              <a:avLst/>
            </a:prstGeom>
            <a:noFill/>
            <a:ln cap="flat" cmpd="sng" w="9525">
              <a:solidFill>
                <a:schemeClr val="accent1"/>
              </a:solidFill>
              <a:prstDash val="dash"/>
              <a:round/>
              <a:headEnd len="med" w="med" type="none"/>
              <a:tailEnd len="med" w="med" type="triangle"/>
            </a:ln>
          </p:spPr>
        </p:cxnSp>
        <p:cxnSp>
          <p:nvCxnSpPr>
            <p:cNvPr id="1232" name="Google Shape;1232;p135"/>
            <p:cNvCxnSpPr>
              <a:stCxn id="1226" idx="0"/>
              <a:endCxn id="1229" idx="1"/>
            </p:cNvCxnSpPr>
            <p:nvPr/>
          </p:nvCxnSpPr>
          <p:spPr>
            <a:xfrm rot="-5400000">
              <a:off x="5209850" y="3178100"/>
              <a:ext cx="737400" cy="1029900"/>
            </a:xfrm>
            <a:prstGeom prst="curvedConnector2">
              <a:avLst/>
            </a:prstGeom>
            <a:noFill/>
            <a:ln cap="flat" cmpd="sng" w="9525">
              <a:solidFill>
                <a:schemeClr val="accent1"/>
              </a:solidFill>
              <a:prstDash val="dash"/>
              <a:round/>
              <a:headEnd len="med" w="med" type="none"/>
              <a:tailEnd len="med" w="med" type="triangle"/>
            </a:ln>
          </p:spPr>
        </p:cxnSp>
        <p:cxnSp>
          <p:nvCxnSpPr>
            <p:cNvPr id="1233" name="Google Shape;1233;p135"/>
            <p:cNvCxnSpPr>
              <a:stCxn id="1227" idx="0"/>
              <a:endCxn id="1229" idx="1"/>
            </p:cNvCxnSpPr>
            <p:nvPr/>
          </p:nvCxnSpPr>
          <p:spPr>
            <a:xfrm rot="-5400000">
              <a:off x="5415800" y="3384050"/>
              <a:ext cx="737400" cy="618000"/>
            </a:xfrm>
            <a:prstGeom prst="curvedConnector2">
              <a:avLst/>
            </a:prstGeom>
            <a:noFill/>
            <a:ln cap="flat" cmpd="sng" w="9525">
              <a:solidFill>
                <a:schemeClr val="accent1"/>
              </a:solidFill>
              <a:prstDash val="dash"/>
              <a:round/>
              <a:headEnd len="med" w="med" type="none"/>
              <a:tailEnd len="med" w="med" type="triangle"/>
            </a:ln>
          </p:spPr>
        </p:cxnSp>
        <p:cxnSp>
          <p:nvCxnSpPr>
            <p:cNvPr id="1234" name="Google Shape;1234;p135"/>
            <p:cNvCxnSpPr>
              <a:stCxn id="1228" idx="0"/>
              <a:endCxn id="1229" idx="1"/>
            </p:cNvCxnSpPr>
            <p:nvPr/>
          </p:nvCxnSpPr>
          <p:spPr>
            <a:xfrm rot="-5400000">
              <a:off x="5621750" y="3590000"/>
              <a:ext cx="737400" cy="206100"/>
            </a:xfrm>
            <a:prstGeom prst="curvedConnector2">
              <a:avLst/>
            </a:prstGeom>
            <a:noFill/>
            <a:ln cap="flat" cmpd="sng" w="9525">
              <a:solidFill>
                <a:schemeClr val="accent1"/>
              </a:solidFill>
              <a:prstDash val="dash"/>
              <a:round/>
              <a:headEnd len="med" w="med" type="none"/>
              <a:tailEnd len="med" w="med" type="triangle"/>
            </a:ln>
          </p:spPr>
        </p:cxnSp>
      </p:grpSp>
      <p:pic>
        <p:nvPicPr>
          <p:cNvPr id="1235" name="Google Shape;1235;p135"/>
          <p:cNvPicPr preferRelativeResize="0"/>
          <p:nvPr/>
        </p:nvPicPr>
        <p:blipFill>
          <a:blip r:embed="rId3">
            <a:alphaModFix/>
          </a:blip>
          <a:stretch>
            <a:fillRect/>
          </a:stretch>
        </p:blipFill>
        <p:spPr>
          <a:xfrm>
            <a:off x="2877675" y="3299200"/>
            <a:ext cx="1020525" cy="81075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
        <p:nvSpPr>
          <p:cNvPr id="1240" name="Google Shape;1240;p136"/>
          <p:cNvSpPr txBox="1"/>
          <p:nvPr>
            <p:ph idx="1" type="body"/>
          </p:nvPr>
        </p:nvSpPr>
        <p:spPr>
          <a:xfrm>
            <a:off x="729450" y="1312325"/>
            <a:ext cx="7686900" cy="3584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vi">
                <a:latin typeface="Lora"/>
                <a:ea typeface="Lora"/>
                <a:cs typeface="Lora"/>
                <a:sym typeface="Lora"/>
              </a:rPr>
              <a:t>Hàm </a:t>
            </a:r>
            <a:r>
              <a:rPr lang="vi">
                <a:solidFill>
                  <a:srgbClr val="268BD2"/>
                </a:solidFill>
                <a:latin typeface="Fira Code"/>
                <a:ea typeface="Fira Code"/>
                <a:cs typeface="Fira Code"/>
                <a:sym typeface="Fira Code"/>
              </a:rPr>
              <a:t>filter</a:t>
            </a:r>
            <a:r>
              <a:rPr lang="vi">
                <a:solidFill>
                  <a:srgbClr val="BBBBBB"/>
                </a:solidFill>
                <a:latin typeface="Fira Code"/>
                <a:ea typeface="Fira Code"/>
                <a:cs typeface="Fira Code"/>
                <a:sym typeface="Fira Code"/>
              </a:rPr>
              <a:t>()</a:t>
            </a:r>
            <a:r>
              <a:rPr lang="vi">
                <a:latin typeface="Lora"/>
                <a:ea typeface="Lora"/>
                <a:cs typeface="Lora"/>
                <a:sym typeface="Lora"/>
              </a:rPr>
              <a:t> trả về một mảng các phần tử “khớp” với điều kiện chỉ định, nó nhận vào một hàm </a:t>
            </a:r>
            <a:r>
              <a:rPr b="1" lang="vi">
                <a:latin typeface="Lora"/>
                <a:ea typeface="Lora"/>
                <a:cs typeface="Lora"/>
                <a:sym typeface="Lora"/>
              </a:rPr>
              <a:t>callback</a:t>
            </a:r>
            <a:r>
              <a:rPr lang="vi">
                <a:latin typeface="Lora"/>
                <a:ea typeface="Lora"/>
                <a:cs typeface="Lora"/>
                <a:sym typeface="Lora"/>
              </a:rPr>
              <a:t> để so sánh giá trị, hàm </a:t>
            </a:r>
            <a:r>
              <a:rPr b="1" lang="vi">
                <a:latin typeface="Lora"/>
                <a:ea typeface="Lora"/>
                <a:cs typeface="Lora"/>
                <a:sym typeface="Lora"/>
              </a:rPr>
              <a:t>callback</a:t>
            </a:r>
            <a:r>
              <a:rPr lang="vi">
                <a:latin typeface="Lora"/>
                <a:ea typeface="Lora"/>
                <a:cs typeface="Lora"/>
                <a:sym typeface="Lora"/>
              </a:rPr>
              <a:t> phải trả về giá trị </a:t>
            </a:r>
            <a:r>
              <a:rPr b="1" lang="vi">
                <a:solidFill>
                  <a:srgbClr val="859900"/>
                </a:solidFill>
                <a:latin typeface="Fira Code"/>
                <a:ea typeface="Fira Code"/>
                <a:cs typeface="Fira Code"/>
                <a:sym typeface="Fira Code"/>
              </a:rPr>
              <a:t>true</a:t>
            </a:r>
            <a:r>
              <a:rPr lang="vi">
                <a:latin typeface="Lora"/>
                <a:ea typeface="Lora"/>
                <a:cs typeface="Lora"/>
                <a:sym typeface="Lora"/>
              </a:rPr>
              <a:t> hoặc </a:t>
            </a:r>
            <a:r>
              <a:rPr b="1" lang="vi">
                <a:solidFill>
                  <a:srgbClr val="859900"/>
                </a:solidFill>
                <a:latin typeface="Fira Code"/>
                <a:ea typeface="Fira Code"/>
                <a:cs typeface="Fira Code"/>
                <a:sym typeface="Fira Code"/>
              </a:rPr>
              <a:t>false</a:t>
            </a:r>
            <a:endParaRPr b="1">
              <a:solidFill>
                <a:srgbClr val="859900"/>
              </a:solidFill>
              <a:latin typeface="Fira Code"/>
              <a:ea typeface="Fira Code"/>
              <a:cs typeface="Fira Code"/>
              <a:sym typeface="Fira Code"/>
            </a:endParaRPr>
          </a:p>
          <a:p>
            <a:pPr indent="0" lvl="0" marL="0" rtl="0" algn="l">
              <a:lnSpc>
                <a:spcPct val="135714"/>
              </a:lnSpc>
              <a:spcBef>
                <a:spcPts val="160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arr</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 </a:t>
            </a:r>
            <a:r>
              <a:rPr lang="vi" sz="1200">
                <a:solidFill>
                  <a:srgbClr val="268BD2"/>
                </a:solidFill>
                <a:latin typeface="Fira Code"/>
                <a:ea typeface="Fira Code"/>
                <a:cs typeface="Fira Code"/>
                <a:sym typeface="Fira Code"/>
              </a:rPr>
              <a:t>name</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"Ba"</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age</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29</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 </a:t>
            </a:r>
            <a:r>
              <a:rPr lang="vi" sz="1200">
                <a:solidFill>
                  <a:srgbClr val="268BD2"/>
                </a:solidFill>
                <a:latin typeface="Fira Code"/>
                <a:ea typeface="Fira Code"/>
                <a:cs typeface="Fira Code"/>
                <a:sym typeface="Fira Code"/>
              </a:rPr>
              <a:t>name</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"Bon"</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age</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3</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arr</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filter</a:t>
            </a:r>
            <a:r>
              <a:rPr lang="vi" sz="1200">
                <a:solidFill>
                  <a:srgbClr val="BBBBBB"/>
                </a:solidFill>
                <a:latin typeface="Fira Code"/>
                <a:ea typeface="Fira Code"/>
                <a:cs typeface="Fira Code"/>
                <a:sym typeface="Fira Code"/>
              </a:rPr>
              <a:t>((i) </a:t>
            </a:r>
            <a:r>
              <a:rPr lang="vi" sz="1200">
                <a:solidFill>
                  <a:srgbClr val="93A1A1"/>
                </a:solidFill>
                <a:latin typeface="Fira Code"/>
                <a:ea typeface="Fira Code"/>
                <a:cs typeface="Fira Code"/>
                <a:sym typeface="Fira Code"/>
              </a:rPr>
              <a:t>=&gt;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i</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age</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&gt;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20</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i="1" lang="vi" sz="1200">
                <a:solidFill>
                  <a:srgbClr val="657B83"/>
                </a:solidFill>
                <a:latin typeface="Fira Code"/>
                <a:ea typeface="Fira Code"/>
                <a:cs typeface="Fira Code"/>
                <a:sym typeface="Fira Code"/>
              </a:rPr>
              <a:t>// [ {name: “Ba”, age: 29} ]</a:t>
            </a:r>
            <a:endParaRPr>
              <a:latin typeface="Lora"/>
              <a:ea typeface="Lora"/>
              <a:cs typeface="Lora"/>
              <a:sym typeface="Lora"/>
            </a:endParaRPr>
          </a:p>
        </p:txBody>
      </p:sp>
      <p:sp>
        <p:nvSpPr>
          <p:cNvPr id="1241" name="Google Shape;1241;p136"/>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Array Methods</a:t>
            </a:r>
            <a:endParaRPr/>
          </a:p>
        </p:txBody>
      </p:sp>
      <p:grpSp>
        <p:nvGrpSpPr>
          <p:cNvPr id="1242" name="Google Shape;1242;p136"/>
          <p:cNvGrpSpPr/>
          <p:nvPr/>
        </p:nvGrpSpPr>
        <p:grpSpPr>
          <a:xfrm>
            <a:off x="4355300" y="2330925"/>
            <a:ext cx="4061050" cy="2289350"/>
            <a:chOff x="3119600" y="2365800"/>
            <a:chExt cx="4061050" cy="2289350"/>
          </a:xfrm>
        </p:grpSpPr>
        <p:grpSp>
          <p:nvGrpSpPr>
            <p:cNvPr id="1243" name="Google Shape;1243;p136"/>
            <p:cNvGrpSpPr/>
            <p:nvPr/>
          </p:nvGrpSpPr>
          <p:grpSpPr>
            <a:xfrm>
              <a:off x="3119600" y="3299950"/>
              <a:ext cx="3022500" cy="1355200"/>
              <a:chOff x="4033850" y="3118450"/>
              <a:chExt cx="3022500" cy="1355200"/>
            </a:xfrm>
          </p:grpSpPr>
          <p:sp>
            <p:nvSpPr>
              <p:cNvPr id="1244" name="Google Shape;1244;p136"/>
              <p:cNvSpPr/>
              <p:nvPr/>
            </p:nvSpPr>
            <p:spPr>
              <a:xfrm>
                <a:off x="4033850" y="4061750"/>
                <a:ext cx="411900" cy="4119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Lora"/>
                    <a:ea typeface="Lora"/>
                    <a:cs typeface="Lora"/>
                    <a:sym typeface="Lora"/>
                  </a:rPr>
                  <a:t>10</a:t>
                </a:r>
                <a:endParaRPr sz="1200">
                  <a:solidFill>
                    <a:schemeClr val="accent1"/>
                  </a:solidFill>
                  <a:latin typeface="Lora"/>
                  <a:ea typeface="Lora"/>
                  <a:cs typeface="Lora"/>
                  <a:sym typeface="Lora"/>
                </a:endParaRPr>
              </a:p>
            </p:txBody>
          </p:sp>
          <p:sp>
            <p:nvSpPr>
              <p:cNvPr id="1245" name="Google Shape;1245;p136"/>
              <p:cNvSpPr/>
              <p:nvPr/>
            </p:nvSpPr>
            <p:spPr>
              <a:xfrm>
                <a:off x="4445750" y="4061750"/>
                <a:ext cx="411900" cy="4119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Lora"/>
                    <a:ea typeface="Lora"/>
                    <a:cs typeface="Lora"/>
                    <a:sym typeface="Lora"/>
                  </a:rPr>
                  <a:t>20</a:t>
                </a:r>
                <a:endParaRPr sz="1200">
                  <a:solidFill>
                    <a:schemeClr val="accent1"/>
                  </a:solidFill>
                  <a:latin typeface="Lora"/>
                  <a:ea typeface="Lora"/>
                  <a:cs typeface="Lora"/>
                  <a:sym typeface="Lora"/>
                </a:endParaRPr>
              </a:p>
            </p:txBody>
          </p:sp>
          <p:sp>
            <p:nvSpPr>
              <p:cNvPr id="1246" name="Google Shape;1246;p136"/>
              <p:cNvSpPr/>
              <p:nvPr/>
            </p:nvSpPr>
            <p:spPr>
              <a:xfrm>
                <a:off x="4857650" y="4061750"/>
                <a:ext cx="411900" cy="4119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Lora"/>
                    <a:ea typeface="Lora"/>
                    <a:cs typeface="Lora"/>
                    <a:sym typeface="Lora"/>
                  </a:rPr>
                  <a:t>30</a:t>
                </a:r>
                <a:endParaRPr sz="1200">
                  <a:solidFill>
                    <a:schemeClr val="accent1"/>
                  </a:solidFill>
                  <a:latin typeface="Lora"/>
                  <a:ea typeface="Lora"/>
                  <a:cs typeface="Lora"/>
                  <a:sym typeface="Lora"/>
                </a:endParaRPr>
              </a:p>
            </p:txBody>
          </p:sp>
          <p:sp>
            <p:nvSpPr>
              <p:cNvPr id="1247" name="Google Shape;1247;p136"/>
              <p:cNvSpPr/>
              <p:nvPr/>
            </p:nvSpPr>
            <p:spPr>
              <a:xfrm>
                <a:off x="5269550" y="4061750"/>
                <a:ext cx="411900" cy="4119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Lora"/>
                    <a:ea typeface="Lora"/>
                    <a:cs typeface="Lora"/>
                    <a:sym typeface="Lora"/>
                  </a:rPr>
                  <a:t>40</a:t>
                </a:r>
                <a:endParaRPr sz="1200">
                  <a:solidFill>
                    <a:schemeClr val="accent1"/>
                  </a:solidFill>
                  <a:latin typeface="Lora"/>
                  <a:ea typeface="Lora"/>
                  <a:cs typeface="Lora"/>
                  <a:sym typeface="Lora"/>
                </a:endParaRPr>
              </a:p>
            </p:txBody>
          </p:sp>
          <p:sp>
            <p:nvSpPr>
              <p:cNvPr id="1248" name="Google Shape;1248;p136"/>
              <p:cNvSpPr/>
              <p:nvPr/>
            </p:nvSpPr>
            <p:spPr>
              <a:xfrm>
                <a:off x="5681450" y="4061750"/>
                <a:ext cx="411900" cy="4119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Lora"/>
                    <a:ea typeface="Lora"/>
                    <a:cs typeface="Lora"/>
                    <a:sym typeface="Lora"/>
                  </a:rPr>
                  <a:t>50</a:t>
                </a:r>
                <a:endParaRPr sz="1200">
                  <a:solidFill>
                    <a:schemeClr val="accent1"/>
                  </a:solidFill>
                  <a:latin typeface="Lora"/>
                  <a:ea typeface="Lora"/>
                  <a:cs typeface="Lora"/>
                  <a:sym typeface="Lora"/>
                </a:endParaRPr>
              </a:p>
            </p:txBody>
          </p:sp>
          <p:sp>
            <p:nvSpPr>
              <p:cNvPr id="1249" name="Google Shape;1249;p136"/>
              <p:cNvSpPr/>
              <p:nvPr/>
            </p:nvSpPr>
            <p:spPr>
              <a:xfrm>
                <a:off x="6093350" y="3118450"/>
                <a:ext cx="963000" cy="41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Lora"/>
                    <a:ea typeface="Lora"/>
                    <a:cs typeface="Lora"/>
                    <a:sym typeface="Lora"/>
                  </a:rPr>
                  <a:t>callback(i)</a:t>
                </a:r>
                <a:endParaRPr sz="1200">
                  <a:solidFill>
                    <a:schemeClr val="accent1"/>
                  </a:solidFill>
                  <a:latin typeface="Lora"/>
                  <a:ea typeface="Lora"/>
                  <a:cs typeface="Lora"/>
                  <a:sym typeface="Lora"/>
                </a:endParaRPr>
              </a:p>
            </p:txBody>
          </p:sp>
          <p:cxnSp>
            <p:nvCxnSpPr>
              <p:cNvPr id="1250" name="Google Shape;1250;p136"/>
              <p:cNvCxnSpPr>
                <a:stCxn id="1244" idx="0"/>
                <a:endCxn id="1249" idx="1"/>
              </p:cNvCxnSpPr>
              <p:nvPr/>
            </p:nvCxnSpPr>
            <p:spPr>
              <a:xfrm rot="-5400000">
                <a:off x="4797950" y="2766200"/>
                <a:ext cx="737400" cy="1853700"/>
              </a:xfrm>
              <a:prstGeom prst="curvedConnector2">
                <a:avLst/>
              </a:prstGeom>
              <a:noFill/>
              <a:ln cap="flat" cmpd="sng" w="9525">
                <a:solidFill>
                  <a:schemeClr val="accent1"/>
                </a:solidFill>
                <a:prstDash val="dash"/>
                <a:round/>
                <a:headEnd len="med" w="med" type="none"/>
                <a:tailEnd len="med" w="med" type="triangle"/>
              </a:ln>
            </p:spPr>
          </p:cxnSp>
          <p:cxnSp>
            <p:nvCxnSpPr>
              <p:cNvPr id="1251" name="Google Shape;1251;p136"/>
              <p:cNvCxnSpPr>
                <a:stCxn id="1245" idx="0"/>
                <a:endCxn id="1249" idx="1"/>
              </p:cNvCxnSpPr>
              <p:nvPr/>
            </p:nvCxnSpPr>
            <p:spPr>
              <a:xfrm rot="-5400000">
                <a:off x="5003900" y="2972150"/>
                <a:ext cx="737400" cy="1441800"/>
              </a:xfrm>
              <a:prstGeom prst="curvedConnector2">
                <a:avLst/>
              </a:prstGeom>
              <a:noFill/>
              <a:ln cap="flat" cmpd="sng" w="9525">
                <a:solidFill>
                  <a:schemeClr val="accent1"/>
                </a:solidFill>
                <a:prstDash val="dash"/>
                <a:round/>
                <a:headEnd len="med" w="med" type="none"/>
                <a:tailEnd len="med" w="med" type="triangle"/>
              </a:ln>
            </p:spPr>
          </p:cxnSp>
          <p:cxnSp>
            <p:nvCxnSpPr>
              <p:cNvPr id="1252" name="Google Shape;1252;p136"/>
              <p:cNvCxnSpPr>
                <a:stCxn id="1246" idx="0"/>
                <a:endCxn id="1249" idx="1"/>
              </p:cNvCxnSpPr>
              <p:nvPr/>
            </p:nvCxnSpPr>
            <p:spPr>
              <a:xfrm rot="-5400000">
                <a:off x="5209850" y="3178100"/>
                <a:ext cx="737400" cy="1029900"/>
              </a:xfrm>
              <a:prstGeom prst="curvedConnector2">
                <a:avLst/>
              </a:prstGeom>
              <a:noFill/>
              <a:ln cap="flat" cmpd="sng" w="9525">
                <a:solidFill>
                  <a:schemeClr val="accent1"/>
                </a:solidFill>
                <a:prstDash val="dash"/>
                <a:round/>
                <a:headEnd len="med" w="med" type="none"/>
                <a:tailEnd len="med" w="med" type="triangle"/>
              </a:ln>
            </p:spPr>
          </p:cxnSp>
          <p:cxnSp>
            <p:nvCxnSpPr>
              <p:cNvPr id="1253" name="Google Shape;1253;p136"/>
              <p:cNvCxnSpPr>
                <a:stCxn id="1247" idx="0"/>
                <a:endCxn id="1249" idx="1"/>
              </p:cNvCxnSpPr>
              <p:nvPr/>
            </p:nvCxnSpPr>
            <p:spPr>
              <a:xfrm rot="-5400000">
                <a:off x="5415800" y="3384050"/>
                <a:ext cx="737400" cy="618000"/>
              </a:xfrm>
              <a:prstGeom prst="curvedConnector2">
                <a:avLst/>
              </a:prstGeom>
              <a:noFill/>
              <a:ln cap="flat" cmpd="sng" w="9525">
                <a:solidFill>
                  <a:schemeClr val="accent1"/>
                </a:solidFill>
                <a:prstDash val="dash"/>
                <a:round/>
                <a:headEnd len="med" w="med" type="none"/>
                <a:tailEnd len="med" w="med" type="triangle"/>
              </a:ln>
            </p:spPr>
          </p:cxnSp>
          <p:cxnSp>
            <p:nvCxnSpPr>
              <p:cNvPr id="1254" name="Google Shape;1254;p136"/>
              <p:cNvCxnSpPr>
                <a:stCxn id="1248" idx="0"/>
                <a:endCxn id="1249" idx="1"/>
              </p:cNvCxnSpPr>
              <p:nvPr/>
            </p:nvCxnSpPr>
            <p:spPr>
              <a:xfrm rot="-5400000">
                <a:off x="5621750" y="3590000"/>
                <a:ext cx="737400" cy="206100"/>
              </a:xfrm>
              <a:prstGeom prst="curvedConnector2">
                <a:avLst/>
              </a:prstGeom>
              <a:noFill/>
              <a:ln cap="flat" cmpd="sng" w="9525">
                <a:solidFill>
                  <a:schemeClr val="accent1"/>
                </a:solidFill>
                <a:prstDash val="dash"/>
                <a:round/>
                <a:headEnd len="med" w="med" type="none"/>
                <a:tailEnd len="med" w="med" type="triangle"/>
              </a:ln>
            </p:spPr>
          </p:cxnSp>
        </p:grpSp>
        <p:grpSp>
          <p:nvGrpSpPr>
            <p:cNvPr id="1255" name="Google Shape;1255;p136"/>
            <p:cNvGrpSpPr/>
            <p:nvPr/>
          </p:nvGrpSpPr>
          <p:grpSpPr>
            <a:xfrm>
              <a:off x="6356850" y="2365800"/>
              <a:ext cx="823800" cy="411900"/>
              <a:chOff x="4033850" y="4061750"/>
              <a:chExt cx="823800" cy="411900"/>
            </a:xfrm>
          </p:grpSpPr>
          <p:sp>
            <p:nvSpPr>
              <p:cNvPr id="1256" name="Google Shape;1256;p136"/>
              <p:cNvSpPr/>
              <p:nvPr/>
            </p:nvSpPr>
            <p:spPr>
              <a:xfrm>
                <a:off x="4033850" y="4061750"/>
                <a:ext cx="411900" cy="4119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Lora"/>
                    <a:ea typeface="Lora"/>
                    <a:cs typeface="Lora"/>
                    <a:sym typeface="Lora"/>
                  </a:rPr>
                  <a:t>10</a:t>
                </a:r>
                <a:endParaRPr sz="1200">
                  <a:solidFill>
                    <a:schemeClr val="accent1"/>
                  </a:solidFill>
                  <a:latin typeface="Lora"/>
                  <a:ea typeface="Lora"/>
                  <a:cs typeface="Lora"/>
                  <a:sym typeface="Lora"/>
                </a:endParaRPr>
              </a:p>
            </p:txBody>
          </p:sp>
          <p:sp>
            <p:nvSpPr>
              <p:cNvPr id="1257" name="Google Shape;1257;p136"/>
              <p:cNvSpPr/>
              <p:nvPr/>
            </p:nvSpPr>
            <p:spPr>
              <a:xfrm>
                <a:off x="4445750" y="4061750"/>
                <a:ext cx="411900" cy="4119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Lora"/>
                    <a:ea typeface="Lora"/>
                    <a:cs typeface="Lora"/>
                    <a:sym typeface="Lora"/>
                  </a:rPr>
                  <a:t>20</a:t>
                </a:r>
                <a:endParaRPr sz="1200">
                  <a:solidFill>
                    <a:schemeClr val="accent1"/>
                  </a:solidFill>
                  <a:latin typeface="Lora"/>
                  <a:ea typeface="Lora"/>
                  <a:cs typeface="Lora"/>
                  <a:sym typeface="Lora"/>
                </a:endParaRPr>
              </a:p>
            </p:txBody>
          </p:sp>
        </p:grpSp>
        <p:cxnSp>
          <p:nvCxnSpPr>
            <p:cNvPr id="1258" name="Google Shape;1258;p136"/>
            <p:cNvCxnSpPr>
              <a:stCxn id="1249" idx="3"/>
              <a:endCxn id="1256" idx="2"/>
            </p:cNvCxnSpPr>
            <p:nvPr/>
          </p:nvCxnSpPr>
          <p:spPr>
            <a:xfrm flipH="1" rot="10800000">
              <a:off x="6142100" y="2777800"/>
              <a:ext cx="420600" cy="728100"/>
            </a:xfrm>
            <a:prstGeom prst="curvedConnector2">
              <a:avLst/>
            </a:prstGeom>
            <a:noFill/>
            <a:ln cap="flat" cmpd="sng" w="9525">
              <a:solidFill>
                <a:schemeClr val="accent1"/>
              </a:solidFill>
              <a:prstDash val="dash"/>
              <a:round/>
              <a:headEnd len="med" w="med" type="none"/>
              <a:tailEnd len="med" w="med" type="triangle"/>
            </a:ln>
          </p:spPr>
        </p:cxnSp>
        <p:cxnSp>
          <p:nvCxnSpPr>
            <p:cNvPr id="1259" name="Google Shape;1259;p136"/>
            <p:cNvCxnSpPr>
              <a:stCxn id="1249" idx="3"/>
              <a:endCxn id="1257" idx="2"/>
            </p:cNvCxnSpPr>
            <p:nvPr/>
          </p:nvCxnSpPr>
          <p:spPr>
            <a:xfrm flipH="1" rot="10800000">
              <a:off x="6142100" y="2777800"/>
              <a:ext cx="832500" cy="728100"/>
            </a:xfrm>
            <a:prstGeom prst="curvedConnector2">
              <a:avLst/>
            </a:prstGeom>
            <a:noFill/>
            <a:ln cap="flat" cmpd="sng" w="9525">
              <a:solidFill>
                <a:schemeClr val="accent1"/>
              </a:solidFill>
              <a:prstDash val="dash"/>
              <a:round/>
              <a:headEnd len="med" w="med" type="none"/>
              <a:tailEnd len="med" w="med" type="triangle"/>
            </a:ln>
          </p:spPr>
        </p:cxnSp>
      </p:grpSp>
      <p:pic>
        <p:nvPicPr>
          <p:cNvPr id="1260" name="Google Shape;1260;p136"/>
          <p:cNvPicPr preferRelativeResize="0"/>
          <p:nvPr/>
        </p:nvPicPr>
        <p:blipFill>
          <a:blip r:embed="rId3">
            <a:alphaModFix/>
          </a:blip>
          <a:stretch>
            <a:fillRect/>
          </a:stretch>
        </p:blipFill>
        <p:spPr>
          <a:xfrm>
            <a:off x="7037150" y="3731900"/>
            <a:ext cx="1020525" cy="81075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137"/>
          <p:cNvSpPr txBox="1"/>
          <p:nvPr>
            <p:ph idx="1" type="body"/>
          </p:nvPr>
        </p:nvSpPr>
        <p:spPr>
          <a:xfrm>
            <a:off x="729450" y="1312325"/>
            <a:ext cx="7686900" cy="3584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vi">
                <a:latin typeface="Lora"/>
                <a:ea typeface="Lora"/>
                <a:cs typeface="Lora"/>
                <a:sym typeface="Lora"/>
              </a:rPr>
              <a:t>Hàm </a:t>
            </a:r>
            <a:r>
              <a:rPr lang="vi">
                <a:solidFill>
                  <a:srgbClr val="268BD2"/>
                </a:solidFill>
                <a:latin typeface="Fira Code"/>
                <a:ea typeface="Fira Code"/>
                <a:cs typeface="Fira Code"/>
                <a:sym typeface="Fira Code"/>
              </a:rPr>
              <a:t>map</a:t>
            </a:r>
            <a:r>
              <a:rPr lang="vi">
                <a:solidFill>
                  <a:srgbClr val="BBBBBB"/>
                </a:solidFill>
                <a:latin typeface="Fira Code"/>
                <a:ea typeface="Fira Code"/>
                <a:cs typeface="Fira Code"/>
                <a:sym typeface="Fira Code"/>
              </a:rPr>
              <a:t>()</a:t>
            </a:r>
            <a:r>
              <a:rPr lang="vi">
                <a:latin typeface="Lora"/>
                <a:ea typeface="Lora"/>
                <a:cs typeface="Lora"/>
                <a:sym typeface="Lora"/>
              </a:rPr>
              <a:t> nhận một tham số là hàm </a:t>
            </a:r>
            <a:r>
              <a:rPr b="1" lang="vi">
                <a:latin typeface="Lora"/>
                <a:ea typeface="Lora"/>
                <a:cs typeface="Lora"/>
                <a:sym typeface="Lora"/>
              </a:rPr>
              <a:t>callback</a:t>
            </a:r>
            <a:r>
              <a:rPr lang="vi">
                <a:latin typeface="Lora"/>
                <a:ea typeface="Lora"/>
                <a:cs typeface="Lora"/>
                <a:sym typeface="Lora"/>
              </a:rPr>
              <a:t>, với mỗi phần tử, nó gọi hàm </a:t>
            </a:r>
            <a:r>
              <a:rPr b="1" lang="vi">
                <a:latin typeface="Lora"/>
                <a:ea typeface="Lora"/>
                <a:cs typeface="Lora"/>
                <a:sym typeface="Lora"/>
              </a:rPr>
              <a:t>callback</a:t>
            </a:r>
            <a:r>
              <a:rPr lang="vi">
                <a:latin typeface="Lora"/>
                <a:ea typeface="Lora"/>
                <a:cs typeface="Lora"/>
                <a:sym typeface="Lora"/>
              </a:rPr>
              <a:t> và trả về một mảng mới với giá trị của phần tử là giá trị trả về từ hàm </a:t>
            </a:r>
            <a:r>
              <a:rPr b="1" lang="vi">
                <a:latin typeface="Lora"/>
                <a:ea typeface="Lora"/>
                <a:cs typeface="Lora"/>
                <a:sym typeface="Lora"/>
              </a:rPr>
              <a:t>callback</a:t>
            </a:r>
            <a:endParaRPr b="1">
              <a:latin typeface="Lora"/>
              <a:ea typeface="Lora"/>
              <a:cs typeface="Lora"/>
              <a:sym typeface="Lora"/>
            </a:endParaRPr>
          </a:p>
          <a:p>
            <a:pPr indent="0" lvl="0" marL="0" rtl="0" algn="l">
              <a:lnSpc>
                <a:spcPct val="135714"/>
              </a:lnSpc>
              <a:spcBef>
                <a:spcPts val="1600"/>
              </a:spcBef>
              <a:spcAft>
                <a:spcPts val="0"/>
              </a:spcAft>
              <a:buNone/>
            </a:pPr>
            <a:r>
              <a:rPr lang="vi" sz="1200">
                <a:solidFill>
                  <a:srgbClr val="BBBBBB"/>
                </a:solidFill>
                <a:latin typeface="Fira Code"/>
                <a:ea typeface="Fira Code"/>
                <a:cs typeface="Fira Code"/>
                <a:sym typeface="Fira Code"/>
              </a:rPr>
              <a:t>[</a:t>
            </a:r>
            <a:r>
              <a:rPr lang="vi" sz="1200">
                <a:solidFill>
                  <a:srgbClr val="D33682"/>
                </a:solidFill>
                <a:latin typeface="Fira Code"/>
                <a:ea typeface="Fira Code"/>
                <a:cs typeface="Fira Code"/>
                <a:sym typeface="Fira Code"/>
              </a:rPr>
              <a:t>1</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2</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3</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map</a:t>
            </a:r>
            <a:r>
              <a:rPr lang="vi" sz="1200">
                <a:solidFill>
                  <a:srgbClr val="BBBBBB"/>
                </a:solidFill>
                <a:latin typeface="Fira Code"/>
                <a:ea typeface="Fira Code"/>
                <a:cs typeface="Fira Code"/>
                <a:sym typeface="Fira Code"/>
              </a:rPr>
              <a:t>((i) </a:t>
            </a:r>
            <a:r>
              <a:rPr lang="vi" sz="1200">
                <a:solidFill>
                  <a:srgbClr val="93A1A1"/>
                </a:solidFill>
                <a:latin typeface="Fira Code"/>
                <a:ea typeface="Fira Code"/>
                <a:cs typeface="Fira Code"/>
                <a:sym typeface="Fira Code"/>
              </a:rPr>
              <a:t>=&gt;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i</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i</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[1, 4, 9]</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a:t>
            </a:r>
            <a:r>
              <a:rPr lang="vi" sz="1200">
                <a:solidFill>
                  <a:srgbClr val="2AA198"/>
                </a:solidFill>
                <a:latin typeface="Fira Code"/>
                <a:ea typeface="Fira Code"/>
                <a:cs typeface="Fira Code"/>
                <a:sym typeface="Fira Code"/>
              </a:rPr>
              <a:t>"Ba Nguyen"</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"Béo Ú"</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map</a:t>
            </a:r>
            <a:r>
              <a:rPr lang="vi" sz="1200">
                <a:solidFill>
                  <a:srgbClr val="BBBBBB"/>
                </a:solidFill>
                <a:latin typeface="Fira Code"/>
                <a:ea typeface="Fira Code"/>
                <a:cs typeface="Fira Code"/>
                <a:sym typeface="Fira Code"/>
              </a:rPr>
              <a:t>((i) </a:t>
            </a:r>
            <a:r>
              <a:rPr lang="vi" sz="1200">
                <a:solidFill>
                  <a:srgbClr val="93A1A1"/>
                </a:solidFill>
                <a:latin typeface="Fira Code"/>
                <a:ea typeface="Fira Code"/>
                <a:cs typeface="Fira Code"/>
                <a:sym typeface="Fira Code"/>
              </a:rPr>
              <a:t>=&gt;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i</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length</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[9, 5]</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a:t>
            </a:r>
            <a:r>
              <a:rPr lang="vi" sz="1200">
                <a:solidFill>
                  <a:srgbClr val="2AA198"/>
                </a:solidFill>
                <a:latin typeface="Fira Code"/>
                <a:ea typeface="Fira Code"/>
                <a:cs typeface="Fira Code"/>
                <a:sym typeface="Fira Code"/>
              </a:rPr>
              <a:t>"abc"</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"def"</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map</a:t>
            </a:r>
            <a:r>
              <a:rPr lang="vi" sz="1200">
                <a:solidFill>
                  <a:srgbClr val="BBBBBB"/>
                </a:solidFill>
                <a:latin typeface="Fira Code"/>
                <a:ea typeface="Fira Code"/>
                <a:cs typeface="Fira Code"/>
                <a:sym typeface="Fira Code"/>
              </a:rPr>
              <a:t>((i) </a:t>
            </a:r>
            <a:r>
              <a:rPr lang="vi" sz="1200">
                <a:solidFill>
                  <a:srgbClr val="93A1A1"/>
                </a:solidFill>
                <a:latin typeface="Fira Code"/>
                <a:ea typeface="Fira Code"/>
                <a:cs typeface="Fira Code"/>
                <a:sym typeface="Fira Code"/>
              </a:rPr>
              <a:t>=&gt;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i</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toUpperCase</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i="1" lang="vi" sz="1200">
                <a:solidFill>
                  <a:srgbClr val="657B83"/>
                </a:solidFill>
                <a:latin typeface="Fira Code"/>
                <a:ea typeface="Fira Code"/>
                <a:cs typeface="Fira Code"/>
                <a:sym typeface="Fira Code"/>
              </a:rPr>
              <a:t>// ["ABC", "DEF"]</a:t>
            </a:r>
            <a:endParaRPr i="1" sz="1200">
              <a:solidFill>
                <a:srgbClr val="657B83"/>
              </a:solidFill>
              <a:latin typeface="Fira Code"/>
              <a:ea typeface="Fira Code"/>
              <a:cs typeface="Fira Code"/>
              <a:sym typeface="Fira Code"/>
            </a:endParaRPr>
          </a:p>
          <a:p>
            <a:pPr indent="0" lvl="0" marL="0" rtl="0" algn="l">
              <a:spcBef>
                <a:spcPts val="0"/>
              </a:spcBef>
              <a:spcAft>
                <a:spcPts val="1600"/>
              </a:spcAft>
              <a:buNone/>
            </a:pPr>
            <a:r>
              <a:t/>
            </a:r>
            <a:endParaRPr>
              <a:solidFill>
                <a:srgbClr val="233A44"/>
              </a:solidFill>
              <a:latin typeface="Fira Code Light"/>
              <a:ea typeface="Fira Code Light"/>
              <a:cs typeface="Fira Code Light"/>
              <a:sym typeface="Fira Code Light"/>
            </a:endParaRPr>
          </a:p>
        </p:txBody>
      </p:sp>
      <p:sp>
        <p:nvSpPr>
          <p:cNvPr id="1266" name="Google Shape;1266;p137"/>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Array Methods</a:t>
            </a:r>
            <a:endParaRPr/>
          </a:p>
        </p:txBody>
      </p:sp>
      <p:grpSp>
        <p:nvGrpSpPr>
          <p:cNvPr id="1267" name="Google Shape;1267;p137"/>
          <p:cNvGrpSpPr/>
          <p:nvPr/>
        </p:nvGrpSpPr>
        <p:grpSpPr>
          <a:xfrm>
            <a:off x="3119600" y="2365800"/>
            <a:ext cx="5296750" cy="2289350"/>
            <a:chOff x="3119600" y="2365800"/>
            <a:chExt cx="5296750" cy="2289350"/>
          </a:xfrm>
        </p:grpSpPr>
        <p:grpSp>
          <p:nvGrpSpPr>
            <p:cNvPr id="1268" name="Google Shape;1268;p137"/>
            <p:cNvGrpSpPr/>
            <p:nvPr/>
          </p:nvGrpSpPr>
          <p:grpSpPr>
            <a:xfrm>
              <a:off x="3119600" y="3299950"/>
              <a:ext cx="3022500" cy="1355200"/>
              <a:chOff x="4033850" y="3118450"/>
              <a:chExt cx="3022500" cy="1355200"/>
            </a:xfrm>
          </p:grpSpPr>
          <p:sp>
            <p:nvSpPr>
              <p:cNvPr id="1269" name="Google Shape;1269;p137"/>
              <p:cNvSpPr/>
              <p:nvPr/>
            </p:nvSpPr>
            <p:spPr>
              <a:xfrm>
                <a:off x="4033850" y="4061750"/>
                <a:ext cx="411900" cy="4119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Lora"/>
                    <a:ea typeface="Lora"/>
                    <a:cs typeface="Lora"/>
                    <a:sym typeface="Lora"/>
                  </a:rPr>
                  <a:t>10</a:t>
                </a:r>
                <a:endParaRPr sz="1200">
                  <a:solidFill>
                    <a:schemeClr val="accent1"/>
                  </a:solidFill>
                  <a:latin typeface="Lora"/>
                  <a:ea typeface="Lora"/>
                  <a:cs typeface="Lora"/>
                  <a:sym typeface="Lora"/>
                </a:endParaRPr>
              </a:p>
            </p:txBody>
          </p:sp>
          <p:sp>
            <p:nvSpPr>
              <p:cNvPr id="1270" name="Google Shape;1270;p137"/>
              <p:cNvSpPr/>
              <p:nvPr/>
            </p:nvSpPr>
            <p:spPr>
              <a:xfrm>
                <a:off x="4445750" y="4061750"/>
                <a:ext cx="411900" cy="4119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Lora"/>
                    <a:ea typeface="Lora"/>
                    <a:cs typeface="Lora"/>
                    <a:sym typeface="Lora"/>
                  </a:rPr>
                  <a:t>20</a:t>
                </a:r>
                <a:endParaRPr sz="1200">
                  <a:solidFill>
                    <a:schemeClr val="accent1"/>
                  </a:solidFill>
                  <a:latin typeface="Lora"/>
                  <a:ea typeface="Lora"/>
                  <a:cs typeface="Lora"/>
                  <a:sym typeface="Lora"/>
                </a:endParaRPr>
              </a:p>
            </p:txBody>
          </p:sp>
          <p:sp>
            <p:nvSpPr>
              <p:cNvPr id="1271" name="Google Shape;1271;p137"/>
              <p:cNvSpPr/>
              <p:nvPr/>
            </p:nvSpPr>
            <p:spPr>
              <a:xfrm>
                <a:off x="4857650" y="4061750"/>
                <a:ext cx="411900" cy="4119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Lora"/>
                    <a:ea typeface="Lora"/>
                    <a:cs typeface="Lora"/>
                    <a:sym typeface="Lora"/>
                  </a:rPr>
                  <a:t>30</a:t>
                </a:r>
                <a:endParaRPr sz="1200">
                  <a:solidFill>
                    <a:schemeClr val="accent1"/>
                  </a:solidFill>
                  <a:latin typeface="Lora"/>
                  <a:ea typeface="Lora"/>
                  <a:cs typeface="Lora"/>
                  <a:sym typeface="Lora"/>
                </a:endParaRPr>
              </a:p>
            </p:txBody>
          </p:sp>
          <p:sp>
            <p:nvSpPr>
              <p:cNvPr id="1272" name="Google Shape;1272;p137"/>
              <p:cNvSpPr/>
              <p:nvPr/>
            </p:nvSpPr>
            <p:spPr>
              <a:xfrm>
                <a:off x="5269550" y="4061750"/>
                <a:ext cx="411900" cy="4119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Lora"/>
                    <a:ea typeface="Lora"/>
                    <a:cs typeface="Lora"/>
                    <a:sym typeface="Lora"/>
                  </a:rPr>
                  <a:t>40</a:t>
                </a:r>
                <a:endParaRPr sz="1200">
                  <a:solidFill>
                    <a:schemeClr val="accent1"/>
                  </a:solidFill>
                  <a:latin typeface="Lora"/>
                  <a:ea typeface="Lora"/>
                  <a:cs typeface="Lora"/>
                  <a:sym typeface="Lora"/>
                </a:endParaRPr>
              </a:p>
            </p:txBody>
          </p:sp>
          <p:sp>
            <p:nvSpPr>
              <p:cNvPr id="1273" name="Google Shape;1273;p137"/>
              <p:cNvSpPr/>
              <p:nvPr/>
            </p:nvSpPr>
            <p:spPr>
              <a:xfrm>
                <a:off x="5681450" y="4061750"/>
                <a:ext cx="411900" cy="4119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Lora"/>
                    <a:ea typeface="Lora"/>
                    <a:cs typeface="Lora"/>
                    <a:sym typeface="Lora"/>
                  </a:rPr>
                  <a:t>50</a:t>
                </a:r>
                <a:endParaRPr sz="1200">
                  <a:solidFill>
                    <a:schemeClr val="accent1"/>
                  </a:solidFill>
                  <a:latin typeface="Lora"/>
                  <a:ea typeface="Lora"/>
                  <a:cs typeface="Lora"/>
                  <a:sym typeface="Lora"/>
                </a:endParaRPr>
              </a:p>
            </p:txBody>
          </p:sp>
          <p:sp>
            <p:nvSpPr>
              <p:cNvPr id="1274" name="Google Shape;1274;p137"/>
              <p:cNvSpPr/>
              <p:nvPr/>
            </p:nvSpPr>
            <p:spPr>
              <a:xfrm>
                <a:off x="6093350" y="3118450"/>
                <a:ext cx="963000" cy="41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Lora"/>
                    <a:ea typeface="Lora"/>
                    <a:cs typeface="Lora"/>
                    <a:sym typeface="Lora"/>
                  </a:rPr>
                  <a:t>callback(i)</a:t>
                </a:r>
                <a:endParaRPr sz="1200">
                  <a:solidFill>
                    <a:schemeClr val="accent1"/>
                  </a:solidFill>
                  <a:latin typeface="Lora"/>
                  <a:ea typeface="Lora"/>
                  <a:cs typeface="Lora"/>
                  <a:sym typeface="Lora"/>
                </a:endParaRPr>
              </a:p>
            </p:txBody>
          </p:sp>
          <p:cxnSp>
            <p:nvCxnSpPr>
              <p:cNvPr id="1275" name="Google Shape;1275;p137"/>
              <p:cNvCxnSpPr>
                <a:stCxn id="1269" idx="0"/>
                <a:endCxn id="1274" idx="1"/>
              </p:cNvCxnSpPr>
              <p:nvPr/>
            </p:nvCxnSpPr>
            <p:spPr>
              <a:xfrm rot="-5400000">
                <a:off x="4797950" y="2766200"/>
                <a:ext cx="737400" cy="1853700"/>
              </a:xfrm>
              <a:prstGeom prst="curvedConnector2">
                <a:avLst/>
              </a:prstGeom>
              <a:noFill/>
              <a:ln cap="flat" cmpd="sng" w="9525">
                <a:solidFill>
                  <a:schemeClr val="accent1"/>
                </a:solidFill>
                <a:prstDash val="dash"/>
                <a:round/>
                <a:headEnd len="med" w="med" type="none"/>
                <a:tailEnd len="med" w="med" type="triangle"/>
              </a:ln>
            </p:spPr>
          </p:cxnSp>
          <p:cxnSp>
            <p:nvCxnSpPr>
              <p:cNvPr id="1276" name="Google Shape;1276;p137"/>
              <p:cNvCxnSpPr>
                <a:stCxn id="1270" idx="0"/>
                <a:endCxn id="1274" idx="1"/>
              </p:cNvCxnSpPr>
              <p:nvPr/>
            </p:nvCxnSpPr>
            <p:spPr>
              <a:xfrm rot="-5400000">
                <a:off x="5003900" y="2972150"/>
                <a:ext cx="737400" cy="1441800"/>
              </a:xfrm>
              <a:prstGeom prst="curvedConnector2">
                <a:avLst/>
              </a:prstGeom>
              <a:noFill/>
              <a:ln cap="flat" cmpd="sng" w="9525">
                <a:solidFill>
                  <a:schemeClr val="accent1"/>
                </a:solidFill>
                <a:prstDash val="dash"/>
                <a:round/>
                <a:headEnd len="med" w="med" type="none"/>
                <a:tailEnd len="med" w="med" type="triangle"/>
              </a:ln>
            </p:spPr>
          </p:cxnSp>
          <p:cxnSp>
            <p:nvCxnSpPr>
              <p:cNvPr id="1277" name="Google Shape;1277;p137"/>
              <p:cNvCxnSpPr>
                <a:stCxn id="1271" idx="0"/>
                <a:endCxn id="1274" idx="1"/>
              </p:cNvCxnSpPr>
              <p:nvPr/>
            </p:nvCxnSpPr>
            <p:spPr>
              <a:xfrm rot="-5400000">
                <a:off x="5209850" y="3178100"/>
                <a:ext cx="737400" cy="1029900"/>
              </a:xfrm>
              <a:prstGeom prst="curvedConnector2">
                <a:avLst/>
              </a:prstGeom>
              <a:noFill/>
              <a:ln cap="flat" cmpd="sng" w="9525">
                <a:solidFill>
                  <a:schemeClr val="accent1"/>
                </a:solidFill>
                <a:prstDash val="dash"/>
                <a:round/>
                <a:headEnd len="med" w="med" type="none"/>
                <a:tailEnd len="med" w="med" type="triangle"/>
              </a:ln>
            </p:spPr>
          </p:cxnSp>
          <p:cxnSp>
            <p:nvCxnSpPr>
              <p:cNvPr id="1278" name="Google Shape;1278;p137"/>
              <p:cNvCxnSpPr>
                <a:stCxn id="1272" idx="0"/>
                <a:endCxn id="1274" idx="1"/>
              </p:cNvCxnSpPr>
              <p:nvPr/>
            </p:nvCxnSpPr>
            <p:spPr>
              <a:xfrm rot="-5400000">
                <a:off x="5415800" y="3384050"/>
                <a:ext cx="737400" cy="618000"/>
              </a:xfrm>
              <a:prstGeom prst="curvedConnector2">
                <a:avLst/>
              </a:prstGeom>
              <a:noFill/>
              <a:ln cap="flat" cmpd="sng" w="9525">
                <a:solidFill>
                  <a:schemeClr val="accent1"/>
                </a:solidFill>
                <a:prstDash val="dash"/>
                <a:round/>
                <a:headEnd len="med" w="med" type="none"/>
                <a:tailEnd len="med" w="med" type="triangle"/>
              </a:ln>
            </p:spPr>
          </p:cxnSp>
          <p:cxnSp>
            <p:nvCxnSpPr>
              <p:cNvPr id="1279" name="Google Shape;1279;p137"/>
              <p:cNvCxnSpPr>
                <a:stCxn id="1273" idx="0"/>
                <a:endCxn id="1274" idx="1"/>
              </p:cNvCxnSpPr>
              <p:nvPr/>
            </p:nvCxnSpPr>
            <p:spPr>
              <a:xfrm rot="-5400000">
                <a:off x="5621750" y="3590000"/>
                <a:ext cx="737400" cy="206100"/>
              </a:xfrm>
              <a:prstGeom prst="curvedConnector2">
                <a:avLst/>
              </a:prstGeom>
              <a:noFill/>
              <a:ln cap="flat" cmpd="sng" w="9525">
                <a:solidFill>
                  <a:schemeClr val="accent1"/>
                </a:solidFill>
                <a:prstDash val="dash"/>
                <a:round/>
                <a:headEnd len="med" w="med" type="none"/>
                <a:tailEnd len="med" w="med" type="triangle"/>
              </a:ln>
            </p:spPr>
          </p:cxnSp>
        </p:grpSp>
        <p:grpSp>
          <p:nvGrpSpPr>
            <p:cNvPr id="1280" name="Google Shape;1280;p137"/>
            <p:cNvGrpSpPr/>
            <p:nvPr/>
          </p:nvGrpSpPr>
          <p:grpSpPr>
            <a:xfrm>
              <a:off x="6356850" y="2365800"/>
              <a:ext cx="2059500" cy="411900"/>
              <a:chOff x="4033850" y="4061750"/>
              <a:chExt cx="2059500" cy="411900"/>
            </a:xfrm>
          </p:grpSpPr>
          <p:sp>
            <p:nvSpPr>
              <p:cNvPr id="1281" name="Google Shape;1281;p137"/>
              <p:cNvSpPr/>
              <p:nvPr/>
            </p:nvSpPr>
            <p:spPr>
              <a:xfrm>
                <a:off x="4033850" y="4061750"/>
                <a:ext cx="411900" cy="4119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Lora"/>
                    <a:ea typeface="Lora"/>
                    <a:cs typeface="Lora"/>
                    <a:sym typeface="Lora"/>
                  </a:rPr>
                  <a:t>11</a:t>
                </a:r>
                <a:endParaRPr sz="1200">
                  <a:solidFill>
                    <a:schemeClr val="accent1"/>
                  </a:solidFill>
                  <a:latin typeface="Lora"/>
                  <a:ea typeface="Lora"/>
                  <a:cs typeface="Lora"/>
                  <a:sym typeface="Lora"/>
                </a:endParaRPr>
              </a:p>
            </p:txBody>
          </p:sp>
          <p:sp>
            <p:nvSpPr>
              <p:cNvPr id="1282" name="Google Shape;1282;p137"/>
              <p:cNvSpPr/>
              <p:nvPr/>
            </p:nvSpPr>
            <p:spPr>
              <a:xfrm>
                <a:off x="4445750" y="4061750"/>
                <a:ext cx="411900" cy="4119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Lora"/>
                    <a:ea typeface="Lora"/>
                    <a:cs typeface="Lora"/>
                    <a:sym typeface="Lora"/>
                  </a:rPr>
                  <a:t>21</a:t>
                </a:r>
                <a:endParaRPr sz="1200">
                  <a:solidFill>
                    <a:schemeClr val="accent1"/>
                  </a:solidFill>
                  <a:latin typeface="Lora"/>
                  <a:ea typeface="Lora"/>
                  <a:cs typeface="Lora"/>
                  <a:sym typeface="Lora"/>
                </a:endParaRPr>
              </a:p>
            </p:txBody>
          </p:sp>
          <p:sp>
            <p:nvSpPr>
              <p:cNvPr id="1283" name="Google Shape;1283;p137"/>
              <p:cNvSpPr/>
              <p:nvPr/>
            </p:nvSpPr>
            <p:spPr>
              <a:xfrm>
                <a:off x="4857650" y="4061750"/>
                <a:ext cx="411900" cy="4119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Lora"/>
                    <a:ea typeface="Lora"/>
                    <a:cs typeface="Lora"/>
                    <a:sym typeface="Lora"/>
                  </a:rPr>
                  <a:t>31</a:t>
                </a:r>
                <a:endParaRPr sz="1200">
                  <a:solidFill>
                    <a:schemeClr val="accent1"/>
                  </a:solidFill>
                  <a:latin typeface="Lora"/>
                  <a:ea typeface="Lora"/>
                  <a:cs typeface="Lora"/>
                  <a:sym typeface="Lora"/>
                </a:endParaRPr>
              </a:p>
            </p:txBody>
          </p:sp>
          <p:sp>
            <p:nvSpPr>
              <p:cNvPr id="1284" name="Google Shape;1284;p137"/>
              <p:cNvSpPr/>
              <p:nvPr/>
            </p:nvSpPr>
            <p:spPr>
              <a:xfrm>
                <a:off x="5269550" y="4061750"/>
                <a:ext cx="411900" cy="4119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Lora"/>
                    <a:ea typeface="Lora"/>
                    <a:cs typeface="Lora"/>
                    <a:sym typeface="Lora"/>
                  </a:rPr>
                  <a:t>41</a:t>
                </a:r>
                <a:endParaRPr sz="1200">
                  <a:solidFill>
                    <a:schemeClr val="accent1"/>
                  </a:solidFill>
                  <a:latin typeface="Lora"/>
                  <a:ea typeface="Lora"/>
                  <a:cs typeface="Lora"/>
                  <a:sym typeface="Lora"/>
                </a:endParaRPr>
              </a:p>
            </p:txBody>
          </p:sp>
          <p:sp>
            <p:nvSpPr>
              <p:cNvPr id="1285" name="Google Shape;1285;p137"/>
              <p:cNvSpPr/>
              <p:nvPr/>
            </p:nvSpPr>
            <p:spPr>
              <a:xfrm>
                <a:off x="5681450" y="4061750"/>
                <a:ext cx="411900" cy="4119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Lora"/>
                    <a:ea typeface="Lora"/>
                    <a:cs typeface="Lora"/>
                    <a:sym typeface="Lora"/>
                  </a:rPr>
                  <a:t>51</a:t>
                </a:r>
                <a:endParaRPr sz="1200">
                  <a:solidFill>
                    <a:schemeClr val="accent1"/>
                  </a:solidFill>
                  <a:latin typeface="Lora"/>
                  <a:ea typeface="Lora"/>
                  <a:cs typeface="Lora"/>
                  <a:sym typeface="Lora"/>
                </a:endParaRPr>
              </a:p>
            </p:txBody>
          </p:sp>
        </p:grpSp>
        <p:cxnSp>
          <p:nvCxnSpPr>
            <p:cNvPr id="1286" name="Google Shape;1286;p137"/>
            <p:cNvCxnSpPr>
              <a:stCxn id="1274" idx="3"/>
              <a:endCxn id="1281" idx="2"/>
            </p:cNvCxnSpPr>
            <p:nvPr/>
          </p:nvCxnSpPr>
          <p:spPr>
            <a:xfrm flipH="1" rot="10800000">
              <a:off x="6142100" y="2777800"/>
              <a:ext cx="420600" cy="728100"/>
            </a:xfrm>
            <a:prstGeom prst="curvedConnector2">
              <a:avLst/>
            </a:prstGeom>
            <a:noFill/>
            <a:ln cap="flat" cmpd="sng" w="9525">
              <a:solidFill>
                <a:schemeClr val="accent1"/>
              </a:solidFill>
              <a:prstDash val="dash"/>
              <a:round/>
              <a:headEnd len="med" w="med" type="none"/>
              <a:tailEnd len="med" w="med" type="triangle"/>
            </a:ln>
          </p:spPr>
        </p:cxnSp>
        <p:cxnSp>
          <p:nvCxnSpPr>
            <p:cNvPr id="1287" name="Google Shape;1287;p137"/>
            <p:cNvCxnSpPr>
              <a:stCxn id="1274" idx="3"/>
              <a:endCxn id="1282" idx="2"/>
            </p:cNvCxnSpPr>
            <p:nvPr/>
          </p:nvCxnSpPr>
          <p:spPr>
            <a:xfrm flipH="1" rot="10800000">
              <a:off x="6142100" y="2777800"/>
              <a:ext cx="832500" cy="728100"/>
            </a:xfrm>
            <a:prstGeom prst="curvedConnector2">
              <a:avLst/>
            </a:prstGeom>
            <a:noFill/>
            <a:ln cap="flat" cmpd="sng" w="9525">
              <a:solidFill>
                <a:schemeClr val="accent1"/>
              </a:solidFill>
              <a:prstDash val="dash"/>
              <a:round/>
              <a:headEnd len="med" w="med" type="none"/>
              <a:tailEnd len="med" w="med" type="triangle"/>
            </a:ln>
          </p:spPr>
        </p:cxnSp>
        <p:cxnSp>
          <p:nvCxnSpPr>
            <p:cNvPr id="1288" name="Google Shape;1288;p137"/>
            <p:cNvCxnSpPr>
              <a:stCxn id="1274" idx="3"/>
              <a:endCxn id="1283" idx="2"/>
            </p:cNvCxnSpPr>
            <p:nvPr/>
          </p:nvCxnSpPr>
          <p:spPr>
            <a:xfrm flipH="1" rot="10800000">
              <a:off x="6142100" y="2777800"/>
              <a:ext cx="1244400" cy="728100"/>
            </a:xfrm>
            <a:prstGeom prst="curvedConnector2">
              <a:avLst/>
            </a:prstGeom>
            <a:noFill/>
            <a:ln cap="flat" cmpd="sng" w="9525">
              <a:solidFill>
                <a:schemeClr val="accent1"/>
              </a:solidFill>
              <a:prstDash val="dash"/>
              <a:round/>
              <a:headEnd len="med" w="med" type="none"/>
              <a:tailEnd len="med" w="med" type="triangle"/>
            </a:ln>
          </p:spPr>
        </p:cxnSp>
        <p:cxnSp>
          <p:nvCxnSpPr>
            <p:cNvPr id="1289" name="Google Shape;1289;p137"/>
            <p:cNvCxnSpPr>
              <a:stCxn id="1274" idx="3"/>
              <a:endCxn id="1284" idx="2"/>
            </p:cNvCxnSpPr>
            <p:nvPr/>
          </p:nvCxnSpPr>
          <p:spPr>
            <a:xfrm flipH="1" rot="10800000">
              <a:off x="6142100" y="2777800"/>
              <a:ext cx="1656300" cy="728100"/>
            </a:xfrm>
            <a:prstGeom prst="curvedConnector2">
              <a:avLst/>
            </a:prstGeom>
            <a:noFill/>
            <a:ln cap="flat" cmpd="sng" w="9525">
              <a:solidFill>
                <a:schemeClr val="accent1"/>
              </a:solidFill>
              <a:prstDash val="dash"/>
              <a:round/>
              <a:headEnd len="med" w="med" type="none"/>
              <a:tailEnd len="med" w="med" type="triangle"/>
            </a:ln>
          </p:spPr>
        </p:cxnSp>
        <p:cxnSp>
          <p:nvCxnSpPr>
            <p:cNvPr id="1290" name="Google Shape;1290;p137"/>
            <p:cNvCxnSpPr>
              <a:stCxn id="1274" idx="3"/>
              <a:endCxn id="1285" idx="2"/>
            </p:cNvCxnSpPr>
            <p:nvPr/>
          </p:nvCxnSpPr>
          <p:spPr>
            <a:xfrm flipH="1" rot="10800000">
              <a:off x="6142100" y="2777800"/>
              <a:ext cx="2068200" cy="728100"/>
            </a:xfrm>
            <a:prstGeom prst="curvedConnector2">
              <a:avLst/>
            </a:prstGeom>
            <a:noFill/>
            <a:ln cap="flat" cmpd="sng" w="9525">
              <a:solidFill>
                <a:schemeClr val="accent1"/>
              </a:solidFill>
              <a:prstDash val="dash"/>
              <a:round/>
              <a:headEnd len="med" w="med" type="none"/>
              <a:tailEnd len="med" w="med" type="triangle"/>
            </a:ln>
          </p:spPr>
        </p:cxnSp>
      </p:grpSp>
      <p:pic>
        <p:nvPicPr>
          <p:cNvPr id="1291" name="Google Shape;1291;p137"/>
          <p:cNvPicPr preferRelativeResize="0"/>
          <p:nvPr/>
        </p:nvPicPr>
        <p:blipFill>
          <a:blip r:embed="rId3">
            <a:alphaModFix/>
          </a:blip>
          <a:stretch>
            <a:fillRect/>
          </a:stretch>
        </p:blipFill>
        <p:spPr>
          <a:xfrm>
            <a:off x="6262475" y="3787725"/>
            <a:ext cx="1020525" cy="81075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138"/>
          <p:cNvSpPr txBox="1"/>
          <p:nvPr>
            <p:ph idx="1" type="body"/>
          </p:nvPr>
        </p:nvSpPr>
        <p:spPr>
          <a:xfrm>
            <a:off x="729450" y="1312325"/>
            <a:ext cx="7686900" cy="3584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vi">
                <a:latin typeface="Lora"/>
                <a:ea typeface="Lora"/>
                <a:cs typeface="Lora"/>
                <a:sym typeface="Lora"/>
              </a:rPr>
              <a:t>Hàm </a:t>
            </a:r>
            <a:r>
              <a:rPr lang="vi">
                <a:solidFill>
                  <a:srgbClr val="268BD2"/>
                </a:solidFill>
                <a:latin typeface="Fira Code"/>
                <a:ea typeface="Fira Code"/>
                <a:cs typeface="Fira Code"/>
                <a:sym typeface="Fira Code"/>
              </a:rPr>
              <a:t>reduce</a:t>
            </a:r>
            <a:r>
              <a:rPr lang="vi">
                <a:solidFill>
                  <a:srgbClr val="BBBBBB"/>
                </a:solidFill>
                <a:latin typeface="Fira Code"/>
                <a:ea typeface="Fira Code"/>
                <a:cs typeface="Fira Code"/>
                <a:sym typeface="Fira Code"/>
              </a:rPr>
              <a:t>()</a:t>
            </a:r>
            <a:r>
              <a:rPr lang="vi">
                <a:latin typeface="Lora"/>
                <a:ea typeface="Lora"/>
                <a:cs typeface="Lora"/>
                <a:sym typeface="Lora"/>
              </a:rPr>
              <a:t> thực hiện tính toán (tổng hợp) giá trị của mảng, nó nhận vào tham số là một hàm </a:t>
            </a:r>
            <a:r>
              <a:rPr b="1" lang="vi">
                <a:latin typeface="Lora"/>
                <a:ea typeface="Lora"/>
                <a:cs typeface="Lora"/>
                <a:sym typeface="Lora"/>
              </a:rPr>
              <a:t>callback</a:t>
            </a:r>
            <a:r>
              <a:rPr lang="vi">
                <a:latin typeface="Lora"/>
                <a:ea typeface="Lora"/>
                <a:cs typeface="Lora"/>
                <a:sym typeface="Lora"/>
              </a:rPr>
              <a:t> và một giá trị khởi tạo (tùy chọn)</a:t>
            </a:r>
            <a:endParaRPr>
              <a:latin typeface="Lora"/>
              <a:ea typeface="Lora"/>
              <a:cs typeface="Lora"/>
              <a:sym typeface="Lora"/>
            </a:endParaRPr>
          </a:p>
          <a:p>
            <a:pPr indent="0" lvl="0" marL="0" rtl="0" algn="l">
              <a:spcBef>
                <a:spcPts val="1600"/>
              </a:spcBef>
              <a:spcAft>
                <a:spcPts val="0"/>
              </a:spcAft>
              <a:buNone/>
            </a:pPr>
            <a:r>
              <a:rPr lang="vi">
                <a:latin typeface="Lora"/>
                <a:ea typeface="Lora"/>
                <a:cs typeface="Lora"/>
                <a:sym typeface="Lora"/>
              </a:rPr>
              <a:t>Cú pháp</a:t>
            </a:r>
            <a:endParaRPr>
              <a:latin typeface="Lora"/>
              <a:ea typeface="Lora"/>
              <a:cs typeface="Lora"/>
              <a:sym typeface="Lora"/>
            </a:endParaRPr>
          </a:p>
          <a:p>
            <a:pPr indent="0" lvl="0" marL="0" rtl="0" algn="l">
              <a:lnSpc>
                <a:spcPct val="135714"/>
              </a:lnSpc>
              <a:spcBef>
                <a:spcPts val="1600"/>
              </a:spcBef>
              <a:spcAft>
                <a:spcPts val="0"/>
              </a:spcAft>
              <a:buNone/>
            </a:pPr>
            <a:r>
              <a:rPr lang="vi" sz="1200">
                <a:solidFill>
                  <a:srgbClr val="268BD2"/>
                </a:solidFill>
                <a:latin typeface="Fira Code"/>
                <a:ea typeface="Fira Code"/>
                <a:cs typeface="Fira Code"/>
                <a:sym typeface="Fira Code"/>
              </a:rPr>
              <a:t>arr</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reduce</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callback</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accumulator</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value</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index</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array</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code</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code</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 </a:t>
            </a:r>
            <a:r>
              <a:rPr lang="vi" sz="1200">
                <a:solidFill>
                  <a:srgbClr val="268BD2"/>
                </a:solidFill>
                <a:latin typeface="Fira Code"/>
                <a:ea typeface="Fira Code"/>
                <a:cs typeface="Fira Code"/>
                <a:sym typeface="Fira Code"/>
              </a:rPr>
              <a:t>initial </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spcBef>
                <a:spcPts val="0"/>
              </a:spcBef>
              <a:spcAft>
                <a:spcPts val="0"/>
              </a:spcAft>
              <a:buNone/>
            </a:pPr>
            <a:r>
              <a:t/>
            </a:r>
            <a:endParaRPr>
              <a:solidFill>
                <a:srgbClr val="233A44"/>
              </a:solidFill>
              <a:latin typeface="Fira Code"/>
              <a:ea typeface="Fira Code"/>
              <a:cs typeface="Fira Code"/>
              <a:sym typeface="Fira Code"/>
            </a:endParaRPr>
          </a:p>
          <a:p>
            <a:pPr indent="0" lvl="0" marL="0" rtl="0" algn="l">
              <a:spcBef>
                <a:spcPts val="1600"/>
              </a:spcBef>
              <a:spcAft>
                <a:spcPts val="0"/>
              </a:spcAft>
              <a:buNone/>
            </a:pPr>
            <a:r>
              <a:t/>
            </a:r>
            <a:endParaRPr>
              <a:solidFill>
                <a:srgbClr val="233A44"/>
              </a:solidFill>
              <a:latin typeface="Fira Code"/>
              <a:ea typeface="Fira Code"/>
              <a:cs typeface="Fira Code"/>
              <a:sym typeface="Fira Code"/>
            </a:endParaRPr>
          </a:p>
          <a:p>
            <a:pPr indent="0" lvl="0" marL="0" rtl="0" algn="l">
              <a:lnSpc>
                <a:spcPct val="135714"/>
              </a:lnSpc>
              <a:spcBef>
                <a:spcPts val="1600"/>
              </a:spcBef>
              <a:spcAft>
                <a:spcPts val="0"/>
              </a:spcAft>
              <a:buNone/>
            </a:pPr>
            <a:r>
              <a:rPr lang="vi" sz="1200">
                <a:solidFill>
                  <a:srgbClr val="BBBBBB"/>
                </a:solidFill>
                <a:latin typeface="Fira Code"/>
                <a:ea typeface="Fira Code"/>
                <a:cs typeface="Fira Code"/>
                <a:sym typeface="Fira Code"/>
              </a:rPr>
              <a:t>[</a:t>
            </a:r>
            <a:r>
              <a:rPr lang="vi" sz="1200">
                <a:solidFill>
                  <a:srgbClr val="D33682"/>
                </a:solidFill>
                <a:latin typeface="Fira Code"/>
                <a:ea typeface="Fira Code"/>
                <a:cs typeface="Fira Code"/>
                <a:sym typeface="Fira Code"/>
              </a:rPr>
              <a:t>1</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2</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3</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4</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5</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6</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reduce</a:t>
            </a:r>
            <a:r>
              <a:rPr lang="vi" sz="1200">
                <a:solidFill>
                  <a:srgbClr val="BBBBBB"/>
                </a:solidFill>
                <a:latin typeface="Fira Code"/>
                <a:ea typeface="Fira Code"/>
                <a:cs typeface="Fira Code"/>
                <a:sym typeface="Fira Code"/>
              </a:rPr>
              <a:t>((sum, i) </a:t>
            </a:r>
            <a:r>
              <a:rPr lang="vi" sz="1200">
                <a:solidFill>
                  <a:srgbClr val="93A1A1"/>
                </a:solidFill>
                <a:latin typeface="Fira Code"/>
                <a:ea typeface="Fira Code"/>
                <a:cs typeface="Fira Code"/>
                <a:sym typeface="Fira Code"/>
              </a:rPr>
              <a:t>=&gt;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sum</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i</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i="1" lang="vi" sz="1200">
                <a:solidFill>
                  <a:srgbClr val="657B83"/>
                </a:solidFill>
                <a:latin typeface="Fira Code"/>
                <a:ea typeface="Fira Code"/>
                <a:cs typeface="Fira Code"/>
                <a:sym typeface="Fira Code"/>
              </a:rPr>
              <a:t>// 17</a:t>
            </a:r>
            <a:endParaRPr sz="1200">
              <a:solidFill>
                <a:srgbClr val="233A44"/>
              </a:solidFill>
              <a:latin typeface="Fira Code"/>
              <a:ea typeface="Fira Code"/>
              <a:cs typeface="Fira Code"/>
              <a:sym typeface="Fira Code"/>
            </a:endParaRPr>
          </a:p>
        </p:txBody>
      </p:sp>
      <p:sp>
        <p:nvSpPr>
          <p:cNvPr id="1297" name="Google Shape;1297;p138"/>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Array Methods</a:t>
            </a:r>
            <a:endParaRPr/>
          </a:p>
        </p:txBody>
      </p:sp>
      <p:grpSp>
        <p:nvGrpSpPr>
          <p:cNvPr id="1298" name="Google Shape;1298;p138"/>
          <p:cNvGrpSpPr/>
          <p:nvPr/>
        </p:nvGrpSpPr>
        <p:grpSpPr>
          <a:xfrm>
            <a:off x="4423438" y="2811250"/>
            <a:ext cx="3993013" cy="1355200"/>
            <a:chOff x="4033850" y="3118450"/>
            <a:chExt cx="3993013" cy="1355200"/>
          </a:xfrm>
        </p:grpSpPr>
        <p:sp>
          <p:nvSpPr>
            <p:cNvPr id="1299" name="Google Shape;1299;p138"/>
            <p:cNvSpPr/>
            <p:nvPr/>
          </p:nvSpPr>
          <p:spPr>
            <a:xfrm>
              <a:off x="4033850" y="4061750"/>
              <a:ext cx="411900" cy="4119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Lora"/>
                  <a:ea typeface="Lora"/>
                  <a:cs typeface="Lora"/>
                  <a:sym typeface="Lora"/>
                </a:rPr>
                <a:t>10</a:t>
              </a:r>
              <a:endParaRPr sz="1200">
                <a:solidFill>
                  <a:schemeClr val="accent1"/>
                </a:solidFill>
                <a:latin typeface="Lora"/>
                <a:ea typeface="Lora"/>
                <a:cs typeface="Lora"/>
                <a:sym typeface="Lora"/>
              </a:endParaRPr>
            </a:p>
          </p:txBody>
        </p:sp>
        <p:sp>
          <p:nvSpPr>
            <p:cNvPr id="1300" name="Google Shape;1300;p138"/>
            <p:cNvSpPr/>
            <p:nvPr/>
          </p:nvSpPr>
          <p:spPr>
            <a:xfrm>
              <a:off x="4445750" y="4061750"/>
              <a:ext cx="411900" cy="4119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Lora"/>
                  <a:ea typeface="Lora"/>
                  <a:cs typeface="Lora"/>
                  <a:sym typeface="Lora"/>
                </a:rPr>
                <a:t>20</a:t>
              </a:r>
              <a:endParaRPr sz="1200">
                <a:solidFill>
                  <a:schemeClr val="accent1"/>
                </a:solidFill>
                <a:latin typeface="Lora"/>
                <a:ea typeface="Lora"/>
                <a:cs typeface="Lora"/>
                <a:sym typeface="Lora"/>
              </a:endParaRPr>
            </a:p>
          </p:txBody>
        </p:sp>
        <p:sp>
          <p:nvSpPr>
            <p:cNvPr id="1301" name="Google Shape;1301;p138"/>
            <p:cNvSpPr/>
            <p:nvPr/>
          </p:nvSpPr>
          <p:spPr>
            <a:xfrm>
              <a:off x="4857650" y="4061750"/>
              <a:ext cx="411900" cy="4119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Lora"/>
                  <a:ea typeface="Lora"/>
                  <a:cs typeface="Lora"/>
                  <a:sym typeface="Lora"/>
                </a:rPr>
                <a:t>30</a:t>
              </a:r>
              <a:endParaRPr sz="1200">
                <a:solidFill>
                  <a:schemeClr val="accent1"/>
                </a:solidFill>
                <a:latin typeface="Lora"/>
                <a:ea typeface="Lora"/>
                <a:cs typeface="Lora"/>
                <a:sym typeface="Lora"/>
              </a:endParaRPr>
            </a:p>
          </p:txBody>
        </p:sp>
        <p:sp>
          <p:nvSpPr>
            <p:cNvPr id="1302" name="Google Shape;1302;p138"/>
            <p:cNvSpPr/>
            <p:nvPr/>
          </p:nvSpPr>
          <p:spPr>
            <a:xfrm>
              <a:off x="5269550" y="4061750"/>
              <a:ext cx="411900" cy="4119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Lora"/>
                  <a:ea typeface="Lora"/>
                  <a:cs typeface="Lora"/>
                  <a:sym typeface="Lora"/>
                </a:rPr>
                <a:t>40</a:t>
              </a:r>
              <a:endParaRPr sz="1200">
                <a:solidFill>
                  <a:schemeClr val="accent1"/>
                </a:solidFill>
                <a:latin typeface="Lora"/>
                <a:ea typeface="Lora"/>
                <a:cs typeface="Lora"/>
                <a:sym typeface="Lora"/>
              </a:endParaRPr>
            </a:p>
          </p:txBody>
        </p:sp>
        <p:sp>
          <p:nvSpPr>
            <p:cNvPr id="1303" name="Google Shape;1303;p138"/>
            <p:cNvSpPr/>
            <p:nvPr/>
          </p:nvSpPr>
          <p:spPr>
            <a:xfrm>
              <a:off x="5681450" y="4061750"/>
              <a:ext cx="411900" cy="4119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Lora"/>
                  <a:ea typeface="Lora"/>
                  <a:cs typeface="Lora"/>
                  <a:sym typeface="Lora"/>
                </a:rPr>
                <a:t>50</a:t>
              </a:r>
              <a:endParaRPr sz="1200">
                <a:solidFill>
                  <a:schemeClr val="accent1"/>
                </a:solidFill>
                <a:latin typeface="Lora"/>
                <a:ea typeface="Lora"/>
                <a:cs typeface="Lora"/>
                <a:sym typeface="Lora"/>
              </a:endParaRPr>
            </a:p>
          </p:txBody>
        </p:sp>
        <p:sp>
          <p:nvSpPr>
            <p:cNvPr id="1304" name="Google Shape;1304;p138"/>
            <p:cNvSpPr/>
            <p:nvPr/>
          </p:nvSpPr>
          <p:spPr>
            <a:xfrm>
              <a:off x="6093363" y="3118450"/>
              <a:ext cx="1933500" cy="41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Lora"/>
                  <a:ea typeface="Lora"/>
                  <a:cs typeface="Lora"/>
                  <a:sym typeface="Lora"/>
                </a:rPr>
                <a:t>callback(accumulator, i)</a:t>
              </a:r>
              <a:endParaRPr sz="1200">
                <a:solidFill>
                  <a:schemeClr val="accent1"/>
                </a:solidFill>
                <a:latin typeface="Lora"/>
                <a:ea typeface="Lora"/>
                <a:cs typeface="Lora"/>
                <a:sym typeface="Lora"/>
              </a:endParaRPr>
            </a:p>
          </p:txBody>
        </p:sp>
        <p:cxnSp>
          <p:nvCxnSpPr>
            <p:cNvPr id="1305" name="Google Shape;1305;p138"/>
            <p:cNvCxnSpPr>
              <a:stCxn id="1299" idx="0"/>
              <a:endCxn id="1304" idx="1"/>
            </p:cNvCxnSpPr>
            <p:nvPr/>
          </p:nvCxnSpPr>
          <p:spPr>
            <a:xfrm rot="-5400000">
              <a:off x="4797950" y="2766200"/>
              <a:ext cx="737400" cy="1853700"/>
            </a:xfrm>
            <a:prstGeom prst="curvedConnector2">
              <a:avLst/>
            </a:prstGeom>
            <a:noFill/>
            <a:ln cap="flat" cmpd="sng" w="9525">
              <a:solidFill>
                <a:schemeClr val="accent1"/>
              </a:solidFill>
              <a:prstDash val="dash"/>
              <a:round/>
              <a:headEnd len="med" w="med" type="none"/>
              <a:tailEnd len="med" w="med" type="triangle"/>
            </a:ln>
          </p:spPr>
        </p:cxnSp>
        <p:cxnSp>
          <p:nvCxnSpPr>
            <p:cNvPr id="1306" name="Google Shape;1306;p138"/>
            <p:cNvCxnSpPr>
              <a:stCxn id="1300" idx="0"/>
              <a:endCxn id="1304" idx="1"/>
            </p:cNvCxnSpPr>
            <p:nvPr/>
          </p:nvCxnSpPr>
          <p:spPr>
            <a:xfrm rot="-5400000">
              <a:off x="5003900" y="2972150"/>
              <a:ext cx="737400" cy="1441800"/>
            </a:xfrm>
            <a:prstGeom prst="curvedConnector2">
              <a:avLst/>
            </a:prstGeom>
            <a:noFill/>
            <a:ln cap="flat" cmpd="sng" w="9525">
              <a:solidFill>
                <a:schemeClr val="accent1"/>
              </a:solidFill>
              <a:prstDash val="dash"/>
              <a:round/>
              <a:headEnd len="med" w="med" type="none"/>
              <a:tailEnd len="med" w="med" type="triangle"/>
            </a:ln>
          </p:spPr>
        </p:cxnSp>
        <p:cxnSp>
          <p:nvCxnSpPr>
            <p:cNvPr id="1307" name="Google Shape;1307;p138"/>
            <p:cNvCxnSpPr>
              <a:stCxn id="1301" idx="0"/>
              <a:endCxn id="1304" idx="1"/>
            </p:cNvCxnSpPr>
            <p:nvPr/>
          </p:nvCxnSpPr>
          <p:spPr>
            <a:xfrm rot="-5400000">
              <a:off x="5209850" y="3178100"/>
              <a:ext cx="737400" cy="1029900"/>
            </a:xfrm>
            <a:prstGeom prst="curvedConnector2">
              <a:avLst/>
            </a:prstGeom>
            <a:noFill/>
            <a:ln cap="flat" cmpd="sng" w="9525">
              <a:solidFill>
                <a:schemeClr val="accent1"/>
              </a:solidFill>
              <a:prstDash val="dash"/>
              <a:round/>
              <a:headEnd len="med" w="med" type="none"/>
              <a:tailEnd len="med" w="med" type="triangle"/>
            </a:ln>
          </p:spPr>
        </p:cxnSp>
        <p:cxnSp>
          <p:nvCxnSpPr>
            <p:cNvPr id="1308" name="Google Shape;1308;p138"/>
            <p:cNvCxnSpPr>
              <a:stCxn id="1302" idx="0"/>
              <a:endCxn id="1304" idx="1"/>
            </p:cNvCxnSpPr>
            <p:nvPr/>
          </p:nvCxnSpPr>
          <p:spPr>
            <a:xfrm rot="-5400000">
              <a:off x="5415800" y="3384050"/>
              <a:ext cx="737400" cy="618000"/>
            </a:xfrm>
            <a:prstGeom prst="curvedConnector2">
              <a:avLst/>
            </a:prstGeom>
            <a:noFill/>
            <a:ln cap="flat" cmpd="sng" w="9525">
              <a:solidFill>
                <a:schemeClr val="accent1"/>
              </a:solidFill>
              <a:prstDash val="dash"/>
              <a:round/>
              <a:headEnd len="med" w="med" type="none"/>
              <a:tailEnd len="med" w="med" type="triangle"/>
            </a:ln>
          </p:spPr>
        </p:cxnSp>
        <p:cxnSp>
          <p:nvCxnSpPr>
            <p:cNvPr id="1309" name="Google Shape;1309;p138"/>
            <p:cNvCxnSpPr>
              <a:stCxn id="1303" idx="0"/>
              <a:endCxn id="1304" idx="1"/>
            </p:cNvCxnSpPr>
            <p:nvPr/>
          </p:nvCxnSpPr>
          <p:spPr>
            <a:xfrm rot="-5400000">
              <a:off x="5621750" y="3590000"/>
              <a:ext cx="737400" cy="206100"/>
            </a:xfrm>
            <a:prstGeom prst="curvedConnector2">
              <a:avLst/>
            </a:prstGeom>
            <a:noFill/>
            <a:ln cap="flat" cmpd="sng" w="9525">
              <a:solidFill>
                <a:schemeClr val="accent1"/>
              </a:solidFill>
              <a:prstDash val="dash"/>
              <a:round/>
              <a:headEnd len="med" w="med" type="none"/>
              <a:tailEnd len="med" w="med" type="triangle"/>
            </a:ln>
          </p:spPr>
        </p:cxnSp>
      </p:grpSp>
      <p:sp>
        <p:nvSpPr>
          <p:cNvPr id="1310" name="Google Shape;1310;p138"/>
          <p:cNvSpPr txBox="1"/>
          <p:nvPr/>
        </p:nvSpPr>
        <p:spPr>
          <a:xfrm>
            <a:off x="3105625" y="1979400"/>
            <a:ext cx="4815600" cy="55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1200">
                <a:solidFill>
                  <a:srgbClr val="233A44"/>
                </a:solidFill>
                <a:latin typeface="Lora"/>
                <a:ea typeface="Lora"/>
                <a:cs typeface="Lora"/>
                <a:sym typeface="Lora"/>
              </a:rPr>
              <a:t>Giá trị tích lũy sau mỗi lần lặp, ban đầu nhận giá trị </a:t>
            </a:r>
            <a:r>
              <a:rPr b="1" lang="vi" sz="1200">
                <a:solidFill>
                  <a:srgbClr val="233A44"/>
                </a:solidFill>
                <a:latin typeface="Lora"/>
                <a:ea typeface="Lora"/>
                <a:cs typeface="Lora"/>
                <a:sym typeface="Lora"/>
              </a:rPr>
              <a:t>[initial]</a:t>
            </a:r>
            <a:r>
              <a:rPr lang="vi" sz="1200">
                <a:solidFill>
                  <a:srgbClr val="233A44"/>
                </a:solidFill>
                <a:latin typeface="Lora"/>
                <a:ea typeface="Lora"/>
                <a:cs typeface="Lora"/>
                <a:sym typeface="Lora"/>
              </a:rPr>
              <a:t> nếu có hoặc giá trị phần tử đầu tiên trong mảng</a:t>
            </a:r>
            <a:endParaRPr sz="1200">
              <a:solidFill>
                <a:srgbClr val="233A44"/>
              </a:solidFill>
              <a:latin typeface="Lora"/>
              <a:ea typeface="Lora"/>
              <a:cs typeface="Lora"/>
              <a:sym typeface="Lora"/>
            </a:endParaRPr>
          </a:p>
        </p:txBody>
      </p:sp>
      <p:cxnSp>
        <p:nvCxnSpPr>
          <p:cNvPr id="1311" name="Google Shape;1311;p138"/>
          <p:cNvCxnSpPr/>
          <p:nvPr/>
        </p:nvCxnSpPr>
        <p:spPr>
          <a:xfrm flipH="1">
            <a:off x="1880800" y="2811250"/>
            <a:ext cx="1137600" cy="474600"/>
          </a:xfrm>
          <a:prstGeom prst="straightConnector1">
            <a:avLst/>
          </a:prstGeom>
          <a:noFill/>
          <a:ln cap="flat" cmpd="sng" w="9525">
            <a:solidFill>
              <a:schemeClr val="accent1"/>
            </a:solidFill>
            <a:prstDash val="dash"/>
            <a:round/>
            <a:headEnd len="med" w="med" type="none"/>
            <a:tailEnd len="med" w="med" type="triangle"/>
          </a:ln>
        </p:spPr>
      </p:cxnSp>
      <p:cxnSp>
        <p:nvCxnSpPr>
          <p:cNvPr id="1312" name="Google Shape;1312;p138"/>
          <p:cNvCxnSpPr/>
          <p:nvPr/>
        </p:nvCxnSpPr>
        <p:spPr>
          <a:xfrm flipH="1">
            <a:off x="3345150" y="2456275"/>
            <a:ext cx="420000" cy="166200"/>
          </a:xfrm>
          <a:prstGeom prst="straightConnector1">
            <a:avLst/>
          </a:prstGeom>
          <a:noFill/>
          <a:ln cap="flat" cmpd="sng" w="9525">
            <a:solidFill>
              <a:schemeClr val="accent1"/>
            </a:solidFill>
            <a:prstDash val="dash"/>
            <a:round/>
            <a:headEnd len="med" w="med" type="none"/>
            <a:tailEnd len="med" w="med" type="triangle"/>
          </a:ln>
        </p:spPr>
      </p:cxnSp>
      <p:pic>
        <p:nvPicPr>
          <p:cNvPr id="1313" name="Google Shape;1313;p138"/>
          <p:cNvPicPr preferRelativeResize="0"/>
          <p:nvPr/>
        </p:nvPicPr>
        <p:blipFill>
          <a:blip r:embed="rId3">
            <a:alphaModFix/>
          </a:blip>
          <a:stretch>
            <a:fillRect/>
          </a:stretch>
        </p:blipFill>
        <p:spPr>
          <a:xfrm>
            <a:off x="6644350" y="4085675"/>
            <a:ext cx="1020525" cy="81075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139"/>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Exercise</a:t>
            </a:r>
            <a:endParaRPr/>
          </a:p>
        </p:txBody>
      </p:sp>
      <p:sp>
        <p:nvSpPr>
          <p:cNvPr id="1319" name="Google Shape;1319;p139"/>
          <p:cNvSpPr txBox="1"/>
          <p:nvPr>
            <p:ph idx="1" type="body"/>
          </p:nvPr>
        </p:nvSpPr>
        <p:spPr>
          <a:xfrm>
            <a:off x="729450" y="1312325"/>
            <a:ext cx="7688700" cy="3584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233A44"/>
              </a:buClr>
              <a:buSzPts val="1300"/>
              <a:buFont typeface="Lora"/>
              <a:buAutoNum type="arabicPeriod"/>
            </a:pPr>
            <a:r>
              <a:rPr lang="vi">
                <a:solidFill>
                  <a:srgbClr val="233A44"/>
                </a:solidFill>
                <a:latin typeface="Lora"/>
                <a:ea typeface="Lora"/>
                <a:cs typeface="Lora"/>
                <a:sym typeface="Lora"/>
              </a:rPr>
              <a:t>Viết hàm </a:t>
            </a:r>
            <a:r>
              <a:rPr b="1" lang="vi">
                <a:solidFill>
                  <a:srgbClr val="233A44"/>
                </a:solidFill>
                <a:latin typeface="Lora"/>
                <a:ea typeface="Lora"/>
                <a:cs typeface="Lora"/>
                <a:sym typeface="Lora"/>
              </a:rPr>
              <a:t>arr._sort(arr, callback)</a:t>
            </a:r>
            <a:r>
              <a:rPr lang="vi">
                <a:solidFill>
                  <a:srgbClr val="233A44"/>
                </a:solidFill>
                <a:latin typeface="Lora"/>
                <a:ea typeface="Lora"/>
                <a:cs typeface="Lora"/>
                <a:sym typeface="Lora"/>
              </a:rPr>
              <a:t> thực thi code giống như hàm </a:t>
            </a:r>
            <a:r>
              <a:rPr b="1" lang="vi">
                <a:solidFill>
                  <a:srgbClr val="233A44"/>
                </a:solidFill>
                <a:latin typeface="Lora"/>
                <a:ea typeface="Lora"/>
                <a:cs typeface="Lora"/>
                <a:sym typeface="Lora"/>
              </a:rPr>
              <a:t>sort()</a:t>
            </a:r>
            <a:endParaRPr>
              <a:solidFill>
                <a:srgbClr val="233A44"/>
              </a:solidFill>
              <a:latin typeface="Lora"/>
              <a:ea typeface="Lora"/>
              <a:cs typeface="Lora"/>
              <a:sym typeface="Lora"/>
            </a:endParaRPr>
          </a:p>
          <a:p>
            <a:pPr indent="-311150" lvl="0" marL="457200" rtl="0" algn="l">
              <a:spcBef>
                <a:spcPts val="0"/>
              </a:spcBef>
              <a:spcAft>
                <a:spcPts val="0"/>
              </a:spcAft>
              <a:buClr>
                <a:srgbClr val="233A44"/>
              </a:buClr>
              <a:buSzPts val="1300"/>
              <a:buFont typeface="Lora"/>
              <a:buAutoNum type="arabicPeriod"/>
            </a:pPr>
            <a:r>
              <a:rPr lang="vi">
                <a:solidFill>
                  <a:srgbClr val="233A44"/>
                </a:solidFill>
                <a:latin typeface="Lora"/>
                <a:ea typeface="Lora"/>
                <a:cs typeface="Lora"/>
                <a:sym typeface="Lora"/>
              </a:rPr>
              <a:t>Viết hàm </a:t>
            </a:r>
            <a:r>
              <a:rPr b="1" lang="vi">
                <a:solidFill>
                  <a:srgbClr val="233A44"/>
                </a:solidFill>
                <a:latin typeface="Lora"/>
                <a:ea typeface="Lora"/>
                <a:cs typeface="Lora"/>
                <a:sym typeface="Lora"/>
              </a:rPr>
              <a:t>arr._forEach(arr, callback)</a:t>
            </a:r>
            <a:r>
              <a:rPr lang="vi">
                <a:solidFill>
                  <a:srgbClr val="233A44"/>
                </a:solidFill>
                <a:latin typeface="Lora"/>
                <a:ea typeface="Lora"/>
                <a:cs typeface="Lora"/>
                <a:sym typeface="Lora"/>
              </a:rPr>
              <a:t> thực thi code giống như hàm </a:t>
            </a:r>
            <a:r>
              <a:rPr b="1" lang="vi">
                <a:solidFill>
                  <a:srgbClr val="233A44"/>
                </a:solidFill>
                <a:latin typeface="Lora"/>
                <a:ea typeface="Lora"/>
                <a:cs typeface="Lora"/>
                <a:sym typeface="Lora"/>
              </a:rPr>
              <a:t>forEach()</a:t>
            </a:r>
            <a:endParaRPr>
              <a:solidFill>
                <a:srgbClr val="233A44"/>
              </a:solidFill>
              <a:latin typeface="Lora"/>
              <a:ea typeface="Lora"/>
              <a:cs typeface="Lora"/>
              <a:sym typeface="Lora"/>
            </a:endParaRPr>
          </a:p>
          <a:p>
            <a:pPr indent="-311150" lvl="0" marL="457200" rtl="0" algn="l">
              <a:spcBef>
                <a:spcPts val="0"/>
              </a:spcBef>
              <a:spcAft>
                <a:spcPts val="0"/>
              </a:spcAft>
              <a:buClr>
                <a:srgbClr val="233A44"/>
              </a:buClr>
              <a:buSzPts val="1300"/>
              <a:buFont typeface="Lora"/>
              <a:buAutoNum type="arabicPeriod"/>
            </a:pPr>
            <a:r>
              <a:rPr lang="vi">
                <a:solidFill>
                  <a:srgbClr val="233A44"/>
                </a:solidFill>
                <a:latin typeface="Lora"/>
                <a:ea typeface="Lora"/>
                <a:cs typeface="Lora"/>
                <a:sym typeface="Lora"/>
              </a:rPr>
              <a:t>Viết hàm </a:t>
            </a:r>
            <a:r>
              <a:rPr b="1" lang="vi">
                <a:solidFill>
                  <a:srgbClr val="233A44"/>
                </a:solidFill>
                <a:latin typeface="Lora"/>
                <a:ea typeface="Lora"/>
                <a:cs typeface="Lora"/>
                <a:sym typeface="Lora"/>
              </a:rPr>
              <a:t>arr._filter(arr, callback)</a:t>
            </a:r>
            <a:r>
              <a:rPr lang="vi">
                <a:solidFill>
                  <a:srgbClr val="233A44"/>
                </a:solidFill>
                <a:latin typeface="Lora"/>
                <a:ea typeface="Lora"/>
                <a:cs typeface="Lora"/>
                <a:sym typeface="Lora"/>
              </a:rPr>
              <a:t> thực thi code giống như hàm </a:t>
            </a:r>
            <a:r>
              <a:rPr b="1" lang="vi">
                <a:solidFill>
                  <a:srgbClr val="233A44"/>
                </a:solidFill>
                <a:latin typeface="Lora"/>
                <a:ea typeface="Lora"/>
                <a:cs typeface="Lora"/>
                <a:sym typeface="Lora"/>
              </a:rPr>
              <a:t>filter()</a:t>
            </a:r>
            <a:endParaRPr>
              <a:solidFill>
                <a:srgbClr val="233A44"/>
              </a:solidFill>
              <a:latin typeface="Lora"/>
              <a:ea typeface="Lora"/>
              <a:cs typeface="Lora"/>
              <a:sym typeface="Lora"/>
            </a:endParaRPr>
          </a:p>
          <a:p>
            <a:pPr indent="-311150" lvl="0" marL="457200" rtl="0" algn="l">
              <a:spcBef>
                <a:spcPts val="0"/>
              </a:spcBef>
              <a:spcAft>
                <a:spcPts val="0"/>
              </a:spcAft>
              <a:buClr>
                <a:srgbClr val="233A44"/>
              </a:buClr>
              <a:buSzPts val="1300"/>
              <a:buFont typeface="Lora"/>
              <a:buAutoNum type="arabicPeriod"/>
            </a:pPr>
            <a:r>
              <a:rPr lang="vi">
                <a:solidFill>
                  <a:srgbClr val="233A44"/>
                </a:solidFill>
                <a:latin typeface="Lora"/>
                <a:ea typeface="Lora"/>
                <a:cs typeface="Lora"/>
                <a:sym typeface="Lora"/>
              </a:rPr>
              <a:t>Viết hàm </a:t>
            </a:r>
            <a:r>
              <a:rPr b="1" lang="vi">
                <a:solidFill>
                  <a:srgbClr val="233A44"/>
                </a:solidFill>
                <a:latin typeface="Lora"/>
                <a:ea typeface="Lora"/>
                <a:cs typeface="Lora"/>
                <a:sym typeface="Lora"/>
              </a:rPr>
              <a:t>arr._map(arr, callback)</a:t>
            </a:r>
            <a:r>
              <a:rPr lang="vi">
                <a:solidFill>
                  <a:srgbClr val="233A44"/>
                </a:solidFill>
                <a:latin typeface="Lora"/>
                <a:ea typeface="Lora"/>
                <a:cs typeface="Lora"/>
                <a:sym typeface="Lora"/>
              </a:rPr>
              <a:t> thực thi code giống như hàm </a:t>
            </a:r>
            <a:r>
              <a:rPr b="1" lang="vi">
                <a:solidFill>
                  <a:srgbClr val="233A44"/>
                </a:solidFill>
                <a:latin typeface="Lora"/>
                <a:ea typeface="Lora"/>
                <a:cs typeface="Lora"/>
                <a:sym typeface="Lora"/>
              </a:rPr>
              <a:t>map()</a:t>
            </a:r>
            <a:endParaRPr b="1">
              <a:solidFill>
                <a:srgbClr val="233A44"/>
              </a:solidFill>
              <a:latin typeface="Lora"/>
              <a:ea typeface="Lora"/>
              <a:cs typeface="Lora"/>
              <a:sym typeface="Lora"/>
            </a:endParaRPr>
          </a:p>
          <a:p>
            <a:pPr indent="-311150" lvl="0" marL="457200" rtl="0" algn="l">
              <a:spcBef>
                <a:spcPts val="0"/>
              </a:spcBef>
              <a:spcAft>
                <a:spcPts val="0"/>
              </a:spcAft>
              <a:buClr>
                <a:srgbClr val="233A44"/>
              </a:buClr>
              <a:buSzPts val="1300"/>
              <a:buFont typeface="Lora"/>
              <a:buAutoNum type="arabicPeriod"/>
            </a:pPr>
            <a:r>
              <a:rPr lang="vi">
                <a:solidFill>
                  <a:srgbClr val="233A44"/>
                </a:solidFill>
                <a:latin typeface="Lora"/>
                <a:ea typeface="Lora"/>
                <a:cs typeface="Lora"/>
                <a:sym typeface="Lora"/>
              </a:rPr>
              <a:t>Viết hàm </a:t>
            </a:r>
            <a:r>
              <a:rPr b="1" lang="vi">
                <a:solidFill>
                  <a:srgbClr val="233A44"/>
                </a:solidFill>
                <a:latin typeface="Lora"/>
                <a:ea typeface="Lora"/>
                <a:cs typeface="Lora"/>
                <a:sym typeface="Lora"/>
              </a:rPr>
              <a:t>arr._reduce(arr, callback)</a:t>
            </a:r>
            <a:r>
              <a:rPr lang="vi">
                <a:solidFill>
                  <a:srgbClr val="233A44"/>
                </a:solidFill>
                <a:latin typeface="Lora"/>
                <a:ea typeface="Lora"/>
                <a:cs typeface="Lora"/>
                <a:sym typeface="Lora"/>
              </a:rPr>
              <a:t> thực thi code giống như hàm </a:t>
            </a:r>
            <a:r>
              <a:rPr b="1" lang="vi">
                <a:solidFill>
                  <a:srgbClr val="233A44"/>
                </a:solidFill>
                <a:latin typeface="Lora"/>
                <a:ea typeface="Lora"/>
                <a:cs typeface="Lora"/>
                <a:sym typeface="Lora"/>
              </a:rPr>
              <a:t>reduce()</a:t>
            </a:r>
            <a:endParaRPr>
              <a:solidFill>
                <a:srgbClr val="233A44"/>
              </a:solidFill>
              <a:latin typeface="Lora"/>
              <a:ea typeface="Lora"/>
              <a:cs typeface="Lora"/>
              <a:sym typeface="Lora"/>
            </a:endParaRPr>
          </a:p>
        </p:txBody>
      </p:sp>
      <p:pic>
        <p:nvPicPr>
          <p:cNvPr id="1320" name="Google Shape;1320;p139"/>
          <p:cNvPicPr preferRelativeResize="0"/>
          <p:nvPr/>
        </p:nvPicPr>
        <p:blipFill>
          <a:blip r:embed="rId3">
            <a:alphaModFix/>
          </a:blip>
          <a:stretch>
            <a:fillRect/>
          </a:stretch>
        </p:blipFill>
        <p:spPr>
          <a:xfrm>
            <a:off x="3617000" y="2913400"/>
            <a:ext cx="1913600" cy="1739625"/>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sp>
        <p:nvSpPr>
          <p:cNvPr id="1325" name="Google Shape;1325;p140"/>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Homework</a:t>
            </a:r>
            <a:endParaRPr/>
          </a:p>
        </p:txBody>
      </p:sp>
      <p:sp>
        <p:nvSpPr>
          <p:cNvPr id="1326" name="Google Shape;1326;p140"/>
          <p:cNvSpPr txBox="1"/>
          <p:nvPr>
            <p:ph idx="1" type="body"/>
          </p:nvPr>
        </p:nvSpPr>
        <p:spPr>
          <a:xfrm>
            <a:off x="729450" y="1312325"/>
            <a:ext cx="7688700" cy="3584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accent1"/>
              </a:buClr>
              <a:buSzPts val="1300"/>
              <a:buFont typeface="Lora"/>
              <a:buAutoNum type="arabicPeriod"/>
            </a:pPr>
            <a:r>
              <a:rPr lang="vi">
                <a:latin typeface="Lora"/>
                <a:ea typeface="Lora"/>
                <a:cs typeface="Lora"/>
                <a:sym typeface="Lora"/>
              </a:rPr>
              <a:t>Cho một mảng số, viết hàm tính trung bình cộng tất cả phần tử trong mảng</a:t>
            </a:r>
            <a:endParaRPr>
              <a:latin typeface="Lora"/>
              <a:ea typeface="Lora"/>
              <a:cs typeface="Lora"/>
              <a:sym typeface="Lora"/>
            </a:endParaRPr>
          </a:p>
          <a:p>
            <a:pPr indent="-311150" lvl="0" marL="457200" rtl="0" algn="l">
              <a:spcBef>
                <a:spcPts val="0"/>
              </a:spcBef>
              <a:spcAft>
                <a:spcPts val="0"/>
              </a:spcAft>
              <a:buClr>
                <a:schemeClr val="accent1"/>
              </a:buClr>
              <a:buSzPts val="1300"/>
              <a:buFont typeface="Lora"/>
              <a:buAutoNum type="arabicPeriod"/>
            </a:pPr>
            <a:r>
              <a:rPr lang="vi">
                <a:latin typeface="Lora"/>
                <a:ea typeface="Lora"/>
                <a:cs typeface="Lora"/>
                <a:sym typeface="Lora"/>
              </a:rPr>
              <a:t>Cho một mảng số, viết hàm tìm index của một số trong mảng</a:t>
            </a:r>
            <a:endParaRPr>
              <a:latin typeface="Lora"/>
              <a:ea typeface="Lora"/>
              <a:cs typeface="Lora"/>
              <a:sym typeface="Lora"/>
            </a:endParaRPr>
          </a:p>
          <a:p>
            <a:pPr indent="-311150" lvl="0" marL="457200" rtl="0" algn="l">
              <a:spcBef>
                <a:spcPts val="0"/>
              </a:spcBef>
              <a:spcAft>
                <a:spcPts val="0"/>
              </a:spcAft>
              <a:buClr>
                <a:schemeClr val="accent1"/>
              </a:buClr>
              <a:buSzPts val="1300"/>
              <a:buFont typeface="Lora"/>
              <a:buAutoNum type="arabicPeriod"/>
            </a:pPr>
            <a:r>
              <a:rPr lang="vi">
                <a:latin typeface="Lora"/>
                <a:ea typeface="Lora"/>
                <a:cs typeface="Lora"/>
                <a:sym typeface="Lora"/>
              </a:rPr>
              <a:t>Viết hàm sao chép một mảng số</a:t>
            </a:r>
            <a:endParaRPr>
              <a:latin typeface="Lora"/>
              <a:ea typeface="Lora"/>
              <a:cs typeface="Lora"/>
              <a:sym typeface="Lora"/>
            </a:endParaRPr>
          </a:p>
          <a:p>
            <a:pPr indent="-311150" lvl="0" marL="457200" rtl="0" algn="l">
              <a:spcBef>
                <a:spcPts val="0"/>
              </a:spcBef>
              <a:spcAft>
                <a:spcPts val="0"/>
              </a:spcAft>
              <a:buClr>
                <a:schemeClr val="accent1"/>
              </a:buClr>
              <a:buSzPts val="1300"/>
              <a:buFont typeface="Lora"/>
              <a:buAutoNum type="arabicPeriod"/>
            </a:pPr>
            <a:r>
              <a:rPr lang="vi">
                <a:latin typeface="Lora"/>
                <a:ea typeface="Lora"/>
                <a:cs typeface="Lora"/>
                <a:sym typeface="Lora"/>
              </a:rPr>
              <a:t>Cho một mảng số, viết hàm tìm giá trị lớn nhất trong mảng</a:t>
            </a:r>
            <a:endParaRPr>
              <a:latin typeface="Lora"/>
              <a:ea typeface="Lora"/>
              <a:cs typeface="Lora"/>
              <a:sym typeface="Lora"/>
            </a:endParaRPr>
          </a:p>
          <a:p>
            <a:pPr indent="-311150" lvl="0" marL="457200" rtl="0" algn="l">
              <a:spcBef>
                <a:spcPts val="0"/>
              </a:spcBef>
              <a:spcAft>
                <a:spcPts val="0"/>
              </a:spcAft>
              <a:buClr>
                <a:schemeClr val="accent1"/>
              </a:buClr>
              <a:buSzPts val="1300"/>
              <a:buFont typeface="Lora"/>
              <a:buAutoNum type="arabicPeriod"/>
            </a:pPr>
            <a:r>
              <a:rPr lang="vi">
                <a:latin typeface="Lora"/>
                <a:ea typeface="Lora"/>
                <a:cs typeface="Lora"/>
                <a:sym typeface="Lora"/>
              </a:rPr>
              <a:t>Viết hàm đổi chỗ vị trí 2 phần tử trong mảng</a:t>
            </a:r>
            <a:endParaRPr>
              <a:latin typeface="Lora"/>
              <a:ea typeface="Lora"/>
              <a:cs typeface="Lora"/>
              <a:sym typeface="Lora"/>
            </a:endParaRPr>
          </a:p>
          <a:p>
            <a:pPr indent="-311150" lvl="0" marL="457200" rtl="0" algn="l">
              <a:spcBef>
                <a:spcPts val="0"/>
              </a:spcBef>
              <a:spcAft>
                <a:spcPts val="0"/>
              </a:spcAft>
              <a:buClr>
                <a:schemeClr val="accent1"/>
              </a:buClr>
              <a:buSzPts val="1300"/>
              <a:buFont typeface="Lora"/>
              <a:buAutoNum type="arabicPeriod"/>
            </a:pPr>
            <a:r>
              <a:rPr lang="vi">
                <a:latin typeface="Lora"/>
                <a:ea typeface="Lora"/>
                <a:cs typeface="Lora"/>
                <a:sym typeface="Lora"/>
              </a:rPr>
              <a:t>Cho một mảng số đã được sắp xếp tăng dần, viết hàm tìm số lớn thứ 2 trong mảng</a:t>
            </a:r>
            <a:endParaRPr>
              <a:latin typeface="Lora"/>
              <a:ea typeface="Lora"/>
              <a:cs typeface="Lora"/>
              <a:sym typeface="Lora"/>
            </a:endParaRPr>
          </a:p>
          <a:p>
            <a:pPr indent="-311150" lvl="0" marL="457200" rtl="0" algn="l">
              <a:spcBef>
                <a:spcPts val="0"/>
              </a:spcBef>
              <a:spcAft>
                <a:spcPts val="0"/>
              </a:spcAft>
              <a:buClr>
                <a:schemeClr val="accent1"/>
              </a:buClr>
              <a:buSzPts val="1300"/>
              <a:buFont typeface="Lora"/>
              <a:buAutoNum type="arabicPeriod"/>
            </a:pPr>
            <a:r>
              <a:rPr lang="vi">
                <a:latin typeface="Lora"/>
                <a:ea typeface="Lora"/>
                <a:cs typeface="Lora"/>
                <a:sym typeface="Lora"/>
              </a:rPr>
              <a:t>Viết hàm chuyển đổi một chuỗi thành dạng capitalize. VD “hello world” =&gt; “Hello World”</a:t>
            </a:r>
            <a:endParaRPr>
              <a:latin typeface="Lora"/>
              <a:ea typeface="Lora"/>
              <a:cs typeface="Lora"/>
              <a:sym typeface="Lora"/>
            </a:endParaRPr>
          </a:p>
          <a:p>
            <a:pPr indent="-311150" lvl="0" marL="457200" rtl="0" algn="l">
              <a:spcBef>
                <a:spcPts val="0"/>
              </a:spcBef>
              <a:spcAft>
                <a:spcPts val="0"/>
              </a:spcAft>
              <a:buClr>
                <a:schemeClr val="accent1"/>
              </a:buClr>
              <a:buSzPts val="1300"/>
              <a:buFont typeface="Lora"/>
              <a:buAutoNum type="arabicPeriod"/>
            </a:pPr>
            <a:r>
              <a:rPr lang="vi">
                <a:latin typeface="Lora"/>
                <a:ea typeface="Lora"/>
                <a:cs typeface="Lora"/>
                <a:sym typeface="Lora"/>
              </a:rPr>
              <a:t>Viết hàm tìm số lần xuất hiện lớn nhất của một phần tử trong mảng</a:t>
            </a:r>
            <a:endParaRPr>
              <a:latin typeface="Lora"/>
              <a:ea typeface="Lora"/>
              <a:cs typeface="Lora"/>
              <a:sym typeface="Lora"/>
            </a:endParaRPr>
          </a:p>
          <a:p>
            <a:pPr indent="-311150" lvl="0" marL="457200" rtl="0" algn="l">
              <a:spcBef>
                <a:spcPts val="0"/>
              </a:spcBef>
              <a:spcAft>
                <a:spcPts val="0"/>
              </a:spcAft>
              <a:buClr>
                <a:schemeClr val="accent1"/>
              </a:buClr>
              <a:buSzPts val="1300"/>
              <a:buFont typeface="Lora"/>
              <a:buAutoNum type="arabicPeriod"/>
            </a:pPr>
            <a:r>
              <a:rPr lang="vi">
                <a:latin typeface="Lora"/>
                <a:ea typeface="Lora"/>
                <a:cs typeface="Lora"/>
                <a:sym typeface="Lora"/>
              </a:rPr>
              <a:t>Viết hàm cắt chuỗi thành một mảng có độ dài chỉ định. VD “Hello”, 2 =&gt; [“He”, “ll”, “o”]</a:t>
            </a:r>
            <a:endParaRPr>
              <a:latin typeface="Lora"/>
              <a:ea typeface="Lora"/>
              <a:cs typeface="Lora"/>
              <a:sym typeface="Lora"/>
            </a:endParaRPr>
          </a:p>
          <a:p>
            <a:pPr indent="-311150" lvl="0" marL="457200" rtl="0" algn="l">
              <a:spcBef>
                <a:spcPts val="0"/>
              </a:spcBef>
              <a:spcAft>
                <a:spcPts val="0"/>
              </a:spcAft>
              <a:buClr>
                <a:schemeClr val="accent1"/>
              </a:buClr>
              <a:buSzPts val="1300"/>
              <a:buFont typeface="Lora"/>
              <a:buAutoNum type="arabicPeriod"/>
            </a:pPr>
            <a:r>
              <a:rPr lang="vi">
                <a:latin typeface="Lora"/>
                <a:ea typeface="Lora"/>
                <a:cs typeface="Lora"/>
                <a:sym typeface="Lora"/>
              </a:rPr>
              <a:t>Viết hàm tách chuỗi thành một mảng các chuỗi con. VD “dog” =&gt; [“d”, “do”, “dog”, “og”, “g”]</a:t>
            </a:r>
            <a:endParaRPr>
              <a:latin typeface="Lora"/>
              <a:ea typeface="Lora"/>
              <a:cs typeface="Lora"/>
              <a:sym typeface="Lora"/>
            </a:endParaRPr>
          </a:p>
          <a:p>
            <a:pPr indent="-311150" lvl="0" marL="457200" rtl="0" algn="l">
              <a:spcBef>
                <a:spcPts val="0"/>
              </a:spcBef>
              <a:spcAft>
                <a:spcPts val="0"/>
              </a:spcAft>
              <a:buClr>
                <a:schemeClr val="accent1"/>
              </a:buClr>
              <a:buSzPts val="1300"/>
              <a:buFont typeface="Lora"/>
              <a:buAutoNum type="arabicPeriod"/>
            </a:pPr>
            <a:r>
              <a:rPr lang="vi">
                <a:latin typeface="Lora"/>
                <a:ea typeface="Lora"/>
                <a:cs typeface="Lora"/>
                <a:sym typeface="Lora"/>
              </a:rPr>
              <a:t>Cho một mảng số, viết hàm loại bỏ số trùng lặp trong mảng. VD [1,2,2,3] =&gt; [1,2,3]</a:t>
            </a:r>
            <a:endParaRPr>
              <a:latin typeface="Lora"/>
              <a:ea typeface="Lora"/>
              <a:cs typeface="Lora"/>
              <a:sym typeface="Lora"/>
            </a:endParaRPr>
          </a:p>
          <a:p>
            <a:pPr indent="-311150" lvl="0" marL="457200" rtl="0" algn="l">
              <a:spcBef>
                <a:spcPts val="0"/>
              </a:spcBef>
              <a:spcAft>
                <a:spcPts val="0"/>
              </a:spcAft>
              <a:buClr>
                <a:schemeClr val="accent1"/>
              </a:buClr>
              <a:buSzPts val="1300"/>
              <a:buFont typeface="Lora"/>
              <a:buAutoNum type="arabicPeriod"/>
            </a:pPr>
            <a:r>
              <a:rPr lang="vi">
                <a:latin typeface="Lora"/>
                <a:ea typeface="Lora"/>
                <a:cs typeface="Lora"/>
                <a:sym typeface="Lora"/>
              </a:rPr>
              <a:t>Viết hàm trả về một mảng lưu dãy số Fibonacci từ 0 -&gt; n. VD 8 =&gt; [0, 1, 1, 2, 3, 5, 8, 13]</a:t>
            </a:r>
            <a:endParaRPr>
              <a:latin typeface="Lora"/>
              <a:ea typeface="Lora"/>
              <a:cs typeface="Lora"/>
              <a:sym typeface="Lora"/>
            </a:endParaRPr>
          </a:p>
          <a:p>
            <a:pPr indent="-311150" lvl="0" marL="457200" rtl="0" algn="l">
              <a:spcBef>
                <a:spcPts val="0"/>
              </a:spcBef>
              <a:spcAft>
                <a:spcPts val="0"/>
              </a:spcAft>
              <a:buClr>
                <a:schemeClr val="accent1"/>
              </a:buClr>
              <a:buSzPts val="1300"/>
              <a:buFont typeface="Lora"/>
              <a:buAutoNum type="arabicPeriod"/>
            </a:pPr>
            <a:r>
              <a:rPr lang="vi">
                <a:latin typeface="Lora"/>
                <a:ea typeface="Lora"/>
                <a:cs typeface="Lora"/>
                <a:sym typeface="Lora"/>
              </a:rPr>
              <a:t>Viết hàm trả về một mảng các số trùng nhau trong 2 mảng. VD [1,2,3], [2,3,4] =&gt; [2,3]</a:t>
            </a:r>
            <a:endParaRPr>
              <a:latin typeface="Lora"/>
              <a:ea typeface="Lora"/>
              <a:cs typeface="Lora"/>
              <a:sym typeface="Lora"/>
            </a:endParaRPr>
          </a:p>
          <a:p>
            <a:pPr indent="-311150" lvl="0" marL="457200" rtl="0" algn="l">
              <a:spcBef>
                <a:spcPts val="0"/>
              </a:spcBef>
              <a:spcAft>
                <a:spcPts val="0"/>
              </a:spcAft>
              <a:buClr>
                <a:schemeClr val="accent1"/>
              </a:buClr>
              <a:buSzPts val="1300"/>
              <a:buFont typeface="Lora"/>
              <a:buAutoNum type="arabicPeriod"/>
            </a:pPr>
            <a:r>
              <a:rPr lang="vi">
                <a:latin typeface="Lora"/>
                <a:ea typeface="Lora"/>
                <a:cs typeface="Lora"/>
                <a:sym typeface="Lora"/>
              </a:rPr>
              <a:t>Viết hàm trả về một mảng các số không trùng nhau trong 2 mảng. VD [1,2,3], [2,3,4] =&gt; [1,4]</a:t>
            </a:r>
            <a:endParaRPr>
              <a:latin typeface="Lora"/>
              <a:ea typeface="Lora"/>
              <a:cs typeface="Lora"/>
              <a:sym typeface="Lora"/>
            </a:endParaRPr>
          </a:p>
          <a:p>
            <a:pPr indent="-311150" lvl="0" marL="457200" rtl="0" algn="l">
              <a:spcBef>
                <a:spcPts val="0"/>
              </a:spcBef>
              <a:spcAft>
                <a:spcPts val="0"/>
              </a:spcAft>
              <a:buClr>
                <a:schemeClr val="accent1"/>
              </a:buClr>
              <a:buSzPts val="1300"/>
              <a:buFont typeface="Lora"/>
              <a:buAutoNum type="arabicPeriod"/>
            </a:pPr>
            <a:r>
              <a:rPr lang="vi">
                <a:latin typeface="Lora"/>
                <a:ea typeface="Lora"/>
                <a:cs typeface="Lora"/>
                <a:sym typeface="Lora"/>
              </a:rPr>
              <a:t>Viết hàm loại bỏ các giá trị “false” khỏi mảng. VD [null, 1, 0, NaN, “”] =&gt; [1]</a:t>
            </a:r>
            <a:endParaRPr>
              <a:latin typeface="Lora"/>
              <a:ea typeface="Lora"/>
              <a:cs typeface="Lora"/>
              <a:sym typeface="Lora"/>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0" name="Shape 1330"/>
        <p:cNvGrpSpPr/>
        <p:nvPr/>
      </p:nvGrpSpPr>
      <p:grpSpPr>
        <a:xfrm>
          <a:off x="0" y="0"/>
          <a:ext cx="0" cy="0"/>
          <a:chOff x="0" y="0"/>
          <a:chExt cx="0" cy="0"/>
        </a:xfrm>
      </p:grpSpPr>
      <p:sp>
        <p:nvSpPr>
          <p:cNvPr id="1331" name="Google Shape;1331;p141"/>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Homework</a:t>
            </a:r>
            <a:endParaRPr/>
          </a:p>
        </p:txBody>
      </p:sp>
      <p:sp>
        <p:nvSpPr>
          <p:cNvPr id="1332" name="Google Shape;1332;p141"/>
          <p:cNvSpPr txBox="1"/>
          <p:nvPr>
            <p:ph idx="1" type="body"/>
          </p:nvPr>
        </p:nvSpPr>
        <p:spPr>
          <a:xfrm>
            <a:off x="729450" y="1312325"/>
            <a:ext cx="7688700" cy="3584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accent1"/>
              </a:buClr>
              <a:buSzPts val="1300"/>
              <a:buFont typeface="Lora"/>
              <a:buAutoNum type="arabicPeriod"/>
            </a:pPr>
            <a:r>
              <a:rPr lang="vi">
                <a:latin typeface="Lora"/>
                <a:ea typeface="Lora"/>
                <a:cs typeface="Lora"/>
                <a:sym typeface="Lora"/>
              </a:rPr>
              <a:t>Viết hàm sắp xếp một mảng số nguyên</a:t>
            </a:r>
            <a:endParaRPr>
              <a:latin typeface="Lora"/>
              <a:ea typeface="Lora"/>
              <a:cs typeface="Lora"/>
              <a:sym typeface="Lora"/>
            </a:endParaRPr>
          </a:p>
          <a:p>
            <a:pPr indent="-311150" lvl="0" marL="457200" rtl="0" algn="l">
              <a:spcBef>
                <a:spcPts val="0"/>
              </a:spcBef>
              <a:spcAft>
                <a:spcPts val="0"/>
              </a:spcAft>
              <a:buClr>
                <a:schemeClr val="accent1"/>
              </a:buClr>
              <a:buSzPts val="1300"/>
              <a:buFont typeface="Lora"/>
              <a:buAutoNum type="arabicPeriod"/>
            </a:pPr>
            <a:r>
              <a:rPr lang="vi">
                <a:latin typeface="Lora"/>
                <a:ea typeface="Lora"/>
                <a:cs typeface="Lora"/>
                <a:sym typeface="Lora"/>
              </a:rPr>
              <a:t>Viết hàm sắp xếp một mảng “string”</a:t>
            </a:r>
            <a:endParaRPr>
              <a:latin typeface="Lora"/>
              <a:ea typeface="Lora"/>
              <a:cs typeface="Lora"/>
              <a:sym typeface="Lora"/>
            </a:endParaRPr>
          </a:p>
          <a:p>
            <a:pPr indent="-311150" lvl="0" marL="457200" rtl="0" algn="l">
              <a:spcBef>
                <a:spcPts val="0"/>
              </a:spcBef>
              <a:spcAft>
                <a:spcPts val="0"/>
              </a:spcAft>
              <a:buClr>
                <a:schemeClr val="accent1"/>
              </a:buClr>
              <a:buSzPts val="1300"/>
              <a:buFont typeface="Lora"/>
              <a:buAutoNum type="arabicPeriod"/>
            </a:pPr>
            <a:r>
              <a:rPr lang="vi">
                <a:latin typeface="Lora"/>
                <a:ea typeface="Lora"/>
                <a:cs typeface="Lora"/>
                <a:sym typeface="Lora"/>
              </a:rPr>
              <a:t>Cho một mảng object user [{name: “Ba”, age: 28}, {name: “Bon”, age: 3}, …] Viết hàm sắp xếp mảng user tăng dần theo age</a:t>
            </a:r>
            <a:endParaRPr>
              <a:latin typeface="Lora"/>
              <a:ea typeface="Lora"/>
              <a:cs typeface="Lora"/>
              <a:sym typeface="Lora"/>
            </a:endParaRPr>
          </a:p>
          <a:p>
            <a:pPr indent="-311150" lvl="0" marL="457200" rtl="0" algn="l">
              <a:spcBef>
                <a:spcPts val="0"/>
              </a:spcBef>
              <a:spcAft>
                <a:spcPts val="0"/>
              </a:spcAft>
              <a:buClr>
                <a:schemeClr val="accent1"/>
              </a:buClr>
              <a:buSzPts val="1300"/>
              <a:buFont typeface="Lora"/>
              <a:buAutoNum type="arabicPeriod"/>
            </a:pPr>
            <a:r>
              <a:rPr lang="vi">
                <a:latin typeface="Lora"/>
                <a:ea typeface="Lora"/>
                <a:cs typeface="Lora"/>
                <a:sym typeface="Lora"/>
              </a:rPr>
              <a:t>Tương tự, viết hàm sắp xếp mảng user theo name.length</a:t>
            </a:r>
            <a:endParaRPr>
              <a:latin typeface="Lora"/>
              <a:ea typeface="Lora"/>
              <a:cs typeface="Lora"/>
              <a:sym typeface="Lora"/>
            </a:endParaRPr>
          </a:p>
          <a:p>
            <a:pPr indent="-311150" lvl="0" marL="457200" rtl="0" algn="l">
              <a:spcBef>
                <a:spcPts val="0"/>
              </a:spcBef>
              <a:spcAft>
                <a:spcPts val="0"/>
              </a:spcAft>
              <a:buClr>
                <a:schemeClr val="accent1"/>
              </a:buClr>
              <a:buSzPts val="1300"/>
              <a:buFont typeface="Lora"/>
              <a:buAutoNum type="arabicPeriod"/>
            </a:pPr>
            <a:r>
              <a:rPr lang="vi">
                <a:latin typeface="Lora"/>
                <a:ea typeface="Lora"/>
                <a:cs typeface="Lora"/>
                <a:sym typeface="Lora"/>
              </a:rPr>
              <a:t>Viết hàm sắp xếp mảng user theo name</a:t>
            </a:r>
            <a:endParaRPr>
              <a:latin typeface="Lora"/>
              <a:ea typeface="Lora"/>
              <a:cs typeface="Lora"/>
              <a:sym typeface="Lora"/>
            </a:endParaRPr>
          </a:p>
          <a:p>
            <a:pPr indent="-311150" lvl="0" marL="457200" rtl="0" algn="l">
              <a:spcBef>
                <a:spcPts val="0"/>
              </a:spcBef>
              <a:spcAft>
                <a:spcPts val="0"/>
              </a:spcAft>
              <a:buClr>
                <a:schemeClr val="accent1"/>
              </a:buClr>
              <a:buSzPts val="1300"/>
              <a:buFont typeface="Lora"/>
              <a:buAutoNum type="arabicPeriod"/>
            </a:pPr>
            <a:r>
              <a:rPr lang="vi">
                <a:latin typeface="Lora"/>
                <a:ea typeface="Lora"/>
                <a:cs typeface="Lora"/>
                <a:sym typeface="Lora"/>
              </a:rPr>
              <a:t>Cho một mảng số, và một số n, tìm trong mảng vị trí 2 phần tử có tổng bằng n, kết quả trả về là một mảng lưu vị trí 2 phần tử, hoặc mảng rỗng nếu không tìm thấy</a:t>
            </a:r>
            <a:endParaRPr>
              <a:latin typeface="Lora"/>
              <a:ea typeface="Lora"/>
              <a:cs typeface="Lora"/>
              <a:sym typeface="Lora"/>
            </a:endParaRPr>
          </a:p>
          <a:p>
            <a:pPr indent="-311150" lvl="0" marL="457200" rtl="0" algn="l">
              <a:spcBef>
                <a:spcPts val="0"/>
              </a:spcBef>
              <a:spcAft>
                <a:spcPts val="0"/>
              </a:spcAft>
              <a:buClr>
                <a:schemeClr val="accent1"/>
              </a:buClr>
              <a:buSzPts val="1300"/>
              <a:buFont typeface="Lora"/>
              <a:buAutoNum type="arabicPeriod"/>
            </a:pPr>
            <a:r>
              <a:rPr lang="vi">
                <a:latin typeface="Lora"/>
                <a:ea typeface="Lora"/>
                <a:cs typeface="Lora"/>
                <a:sym typeface="Lora"/>
              </a:rPr>
              <a:t>Viết hàm lấy một phần tử ngẫu nhiên trong mảng</a:t>
            </a:r>
            <a:endParaRPr>
              <a:latin typeface="Lora"/>
              <a:ea typeface="Lora"/>
              <a:cs typeface="Lora"/>
              <a:sym typeface="Lora"/>
            </a:endParaRPr>
          </a:p>
          <a:p>
            <a:pPr indent="-311150" lvl="0" marL="457200" rtl="0" algn="l">
              <a:spcBef>
                <a:spcPts val="0"/>
              </a:spcBef>
              <a:spcAft>
                <a:spcPts val="0"/>
              </a:spcAft>
              <a:buClr>
                <a:schemeClr val="accent1"/>
              </a:buClr>
              <a:buSzPts val="1300"/>
              <a:buFont typeface="Lora"/>
              <a:buAutoNum type="arabicPeriod"/>
            </a:pPr>
            <a:r>
              <a:rPr lang="vi">
                <a:latin typeface="Lora"/>
                <a:ea typeface="Lora"/>
                <a:cs typeface="Lora"/>
                <a:sym typeface="Lora"/>
              </a:rPr>
              <a:t>Viết hàm sắp xếp mảng với vị trí ngẫu nhiên (xáo trộn mảng)</a:t>
            </a:r>
            <a:endParaRPr>
              <a:latin typeface="Lora"/>
              <a:ea typeface="Lora"/>
              <a:cs typeface="Lora"/>
              <a:sym typeface="Lora"/>
            </a:endParaRPr>
          </a:p>
          <a:p>
            <a:pPr indent="-311150" lvl="0" marL="457200" rtl="0" algn="l">
              <a:spcBef>
                <a:spcPts val="0"/>
              </a:spcBef>
              <a:spcAft>
                <a:spcPts val="0"/>
              </a:spcAft>
              <a:buClr>
                <a:schemeClr val="accent1"/>
              </a:buClr>
              <a:buSzPts val="1300"/>
              <a:buFont typeface="Lora"/>
              <a:buAutoNum type="arabicPeriod"/>
            </a:pPr>
            <a:r>
              <a:rPr lang="vi">
                <a:latin typeface="Lora"/>
                <a:ea typeface="Lora"/>
                <a:cs typeface="Lora"/>
                <a:sym typeface="Lora"/>
              </a:rPr>
              <a:t>Viết hàm biến một một mảng 2 chiều thành mảng 1 chiều.</a:t>
            </a:r>
            <a:endParaRPr>
              <a:latin typeface="Lora"/>
              <a:ea typeface="Lora"/>
              <a:cs typeface="Lora"/>
              <a:sym typeface="Lora"/>
            </a:endParaRPr>
          </a:p>
          <a:p>
            <a:pPr indent="0" lvl="0" marL="457200" rtl="0" algn="l">
              <a:spcBef>
                <a:spcPts val="1600"/>
              </a:spcBef>
              <a:spcAft>
                <a:spcPts val="0"/>
              </a:spcAft>
              <a:buNone/>
            </a:pPr>
            <a:r>
              <a:rPr lang="vi">
                <a:latin typeface="Lora"/>
                <a:ea typeface="Lora"/>
                <a:cs typeface="Lora"/>
                <a:sym typeface="Lora"/>
              </a:rPr>
              <a:t>VD [[1,2,3],[3,4,5] =&gt; [1,2,3,3,4,5]</a:t>
            </a:r>
            <a:endParaRPr>
              <a:latin typeface="Lora"/>
              <a:ea typeface="Lora"/>
              <a:cs typeface="Lora"/>
              <a:sym typeface="Lora"/>
            </a:endParaRPr>
          </a:p>
          <a:p>
            <a:pPr indent="-311150" lvl="0" marL="457200" rtl="0" algn="l">
              <a:spcBef>
                <a:spcPts val="1600"/>
              </a:spcBef>
              <a:spcAft>
                <a:spcPts val="0"/>
              </a:spcAft>
              <a:buClr>
                <a:schemeClr val="accent1"/>
              </a:buClr>
              <a:buSzPts val="1300"/>
              <a:buFont typeface="Lora"/>
              <a:buAutoNum type="arabicPeriod"/>
            </a:pPr>
            <a:r>
              <a:rPr lang="vi">
                <a:latin typeface="Lora"/>
                <a:ea typeface="Lora"/>
                <a:cs typeface="Lora"/>
                <a:sym typeface="Lora"/>
              </a:rPr>
              <a:t>Viết hàm biến một mảng nhiều chiều (3 hoặc nhiều hơn) thành mảng một chiều</a:t>
            </a:r>
            <a:endParaRPr>
              <a:latin typeface="Lora"/>
              <a:ea typeface="Lora"/>
              <a:cs typeface="Lora"/>
              <a:sym typeface="Lor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5"/>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Variables Naming Rules &amp; Conventions</a:t>
            </a:r>
            <a:endParaRPr/>
          </a:p>
        </p:txBody>
      </p:sp>
      <p:sp>
        <p:nvSpPr>
          <p:cNvPr id="186" name="Google Shape;186;p25"/>
          <p:cNvSpPr txBox="1"/>
          <p:nvPr>
            <p:ph idx="1" type="body"/>
          </p:nvPr>
        </p:nvSpPr>
        <p:spPr>
          <a:xfrm>
            <a:off x="729450" y="1312325"/>
            <a:ext cx="7688700" cy="3584100"/>
          </a:xfrm>
          <a:prstGeom prst="rect">
            <a:avLst/>
          </a:prstGeom>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rPr b="1" lang="vi">
                <a:solidFill>
                  <a:srgbClr val="233A44"/>
                </a:solidFill>
                <a:latin typeface="Lora"/>
                <a:ea typeface="Lora"/>
                <a:cs typeface="Lora"/>
                <a:sym typeface="Lora"/>
              </a:rPr>
              <a:t>Các quy tắc đặt tên biến</a:t>
            </a:r>
            <a:endParaRPr>
              <a:solidFill>
                <a:srgbClr val="233A44"/>
              </a:solidFill>
              <a:latin typeface="Lora"/>
              <a:ea typeface="Lora"/>
              <a:cs typeface="Lora"/>
              <a:sym typeface="Lora"/>
            </a:endParaRPr>
          </a:p>
          <a:p>
            <a:pPr indent="-311150" lvl="0" marL="457200" rtl="0" algn="l">
              <a:lnSpc>
                <a:spcPct val="150000"/>
              </a:lnSpc>
              <a:spcBef>
                <a:spcPts val="1000"/>
              </a:spcBef>
              <a:spcAft>
                <a:spcPts val="0"/>
              </a:spcAft>
              <a:buClr>
                <a:srgbClr val="233A44"/>
              </a:buClr>
              <a:buSzPts val="1300"/>
              <a:buFont typeface="Calibri"/>
              <a:buChar char="-"/>
            </a:pPr>
            <a:r>
              <a:rPr lang="vi">
                <a:solidFill>
                  <a:srgbClr val="233A44"/>
                </a:solidFill>
                <a:latin typeface="Lora"/>
                <a:ea typeface="Lora"/>
                <a:cs typeface="Lora"/>
                <a:sym typeface="Lora"/>
              </a:rPr>
              <a:t>Tên biến </a:t>
            </a:r>
            <a:r>
              <a:rPr b="1" lang="vi">
                <a:solidFill>
                  <a:srgbClr val="233A44"/>
                </a:solidFill>
                <a:latin typeface="Lora"/>
                <a:ea typeface="Lora"/>
                <a:cs typeface="Lora"/>
                <a:sym typeface="Lora"/>
              </a:rPr>
              <a:t>chỉ được chứa</a:t>
            </a:r>
            <a:r>
              <a:rPr lang="vi">
                <a:solidFill>
                  <a:srgbClr val="233A44"/>
                </a:solidFill>
                <a:latin typeface="Lora"/>
                <a:ea typeface="Lora"/>
                <a:cs typeface="Lora"/>
                <a:sym typeface="Lora"/>
              </a:rPr>
              <a:t> </a:t>
            </a:r>
            <a:r>
              <a:rPr i="1" lang="vi">
                <a:solidFill>
                  <a:srgbClr val="233A44"/>
                </a:solidFill>
                <a:latin typeface="Lora"/>
                <a:ea typeface="Lora"/>
                <a:cs typeface="Lora"/>
                <a:sym typeface="Lora"/>
              </a:rPr>
              <a:t>ký tự, số, </a:t>
            </a:r>
            <a:r>
              <a:rPr lang="vi">
                <a:solidFill>
                  <a:srgbClr val="233A44"/>
                </a:solidFill>
                <a:latin typeface="Lora"/>
                <a:ea typeface="Lora"/>
                <a:cs typeface="Lora"/>
                <a:sym typeface="Lora"/>
              </a:rPr>
              <a:t>hoặc ký tự đặc biệt </a:t>
            </a:r>
            <a:r>
              <a:rPr i="1" lang="vi">
                <a:solidFill>
                  <a:srgbClr val="233A44"/>
                </a:solidFill>
                <a:latin typeface="Lora"/>
                <a:ea typeface="Lora"/>
                <a:cs typeface="Lora"/>
                <a:sym typeface="Lora"/>
              </a:rPr>
              <a:t>$ </a:t>
            </a:r>
            <a:r>
              <a:rPr lang="vi">
                <a:solidFill>
                  <a:srgbClr val="233A44"/>
                </a:solidFill>
                <a:latin typeface="Lora"/>
                <a:ea typeface="Lora"/>
                <a:cs typeface="Lora"/>
                <a:sym typeface="Lora"/>
              </a:rPr>
              <a:t>và </a:t>
            </a:r>
            <a:r>
              <a:rPr i="1" lang="vi">
                <a:solidFill>
                  <a:srgbClr val="233A44"/>
                </a:solidFill>
                <a:latin typeface="Lora"/>
                <a:ea typeface="Lora"/>
                <a:cs typeface="Lora"/>
                <a:sym typeface="Lora"/>
              </a:rPr>
              <a:t>_</a:t>
            </a:r>
            <a:endParaRPr i="1">
              <a:solidFill>
                <a:srgbClr val="233A44"/>
              </a:solidFill>
              <a:latin typeface="Lora"/>
              <a:ea typeface="Lora"/>
              <a:cs typeface="Lora"/>
              <a:sym typeface="Lora"/>
            </a:endParaRPr>
          </a:p>
          <a:p>
            <a:pPr indent="-311150" lvl="0" marL="457200" rtl="0" algn="l">
              <a:lnSpc>
                <a:spcPct val="150000"/>
              </a:lnSpc>
              <a:spcBef>
                <a:spcPts val="1000"/>
              </a:spcBef>
              <a:spcAft>
                <a:spcPts val="0"/>
              </a:spcAft>
              <a:buClr>
                <a:srgbClr val="233A44"/>
              </a:buClr>
              <a:buSzPts val="1300"/>
              <a:buFont typeface="Calibri"/>
              <a:buChar char="-"/>
            </a:pPr>
            <a:r>
              <a:rPr lang="vi">
                <a:solidFill>
                  <a:srgbClr val="233A44"/>
                </a:solidFill>
                <a:latin typeface="Lora"/>
                <a:ea typeface="Lora"/>
                <a:cs typeface="Lora"/>
                <a:sym typeface="Lora"/>
              </a:rPr>
              <a:t>Tên biến </a:t>
            </a:r>
            <a:r>
              <a:rPr b="1" lang="vi">
                <a:solidFill>
                  <a:srgbClr val="233A44"/>
                </a:solidFill>
                <a:latin typeface="Lora"/>
                <a:ea typeface="Lora"/>
                <a:cs typeface="Lora"/>
                <a:sym typeface="Lora"/>
              </a:rPr>
              <a:t>không được</a:t>
            </a:r>
            <a:r>
              <a:rPr lang="vi">
                <a:solidFill>
                  <a:srgbClr val="233A44"/>
                </a:solidFill>
                <a:latin typeface="Lora"/>
                <a:ea typeface="Lora"/>
                <a:cs typeface="Lora"/>
                <a:sym typeface="Lora"/>
              </a:rPr>
              <a:t> bắt đầu bằng </a:t>
            </a:r>
            <a:r>
              <a:rPr i="1" lang="vi">
                <a:solidFill>
                  <a:srgbClr val="233A44"/>
                </a:solidFill>
                <a:latin typeface="Lora"/>
                <a:ea typeface="Lora"/>
                <a:cs typeface="Lora"/>
                <a:sym typeface="Lora"/>
              </a:rPr>
              <a:t>một số</a:t>
            </a:r>
            <a:endParaRPr i="1">
              <a:solidFill>
                <a:srgbClr val="233A44"/>
              </a:solidFill>
              <a:latin typeface="Lora"/>
              <a:ea typeface="Lora"/>
              <a:cs typeface="Lora"/>
              <a:sym typeface="Lora"/>
            </a:endParaRPr>
          </a:p>
          <a:p>
            <a:pPr indent="-311150" lvl="0" marL="457200" rtl="0" algn="l">
              <a:lnSpc>
                <a:spcPct val="150000"/>
              </a:lnSpc>
              <a:spcBef>
                <a:spcPts val="1000"/>
              </a:spcBef>
              <a:spcAft>
                <a:spcPts val="0"/>
              </a:spcAft>
              <a:buClr>
                <a:srgbClr val="233A44"/>
              </a:buClr>
              <a:buSzPts val="1300"/>
              <a:buFont typeface="Calibri"/>
              <a:buChar char="-"/>
            </a:pPr>
            <a:r>
              <a:rPr lang="vi">
                <a:solidFill>
                  <a:srgbClr val="233A44"/>
                </a:solidFill>
                <a:latin typeface="Lora"/>
                <a:ea typeface="Lora"/>
                <a:cs typeface="Lora"/>
                <a:sym typeface="Lora"/>
              </a:rPr>
              <a:t>Tên biến </a:t>
            </a:r>
            <a:r>
              <a:rPr b="1" lang="vi">
                <a:solidFill>
                  <a:srgbClr val="233A44"/>
                </a:solidFill>
                <a:latin typeface="Lora"/>
                <a:ea typeface="Lora"/>
                <a:cs typeface="Lora"/>
                <a:sym typeface="Lora"/>
              </a:rPr>
              <a:t>có phân biệt</a:t>
            </a:r>
            <a:r>
              <a:rPr lang="vi">
                <a:solidFill>
                  <a:srgbClr val="233A44"/>
                </a:solidFill>
                <a:latin typeface="Lora"/>
                <a:ea typeface="Lora"/>
                <a:cs typeface="Lora"/>
                <a:sym typeface="Lora"/>
              </a:rPr>
              <a:t> </a:t>
            </a:r>
            <a:r>
              <a:rPr i="1" lang="vi">
                <a:solidFill>
                  <a:srgbClr val="233A44"/>
                </a:solidFill>
                <a:latin typeface="Lora"/>
                <a:ea typeface="Lora"/>
                <a:cs typeface="Lora"/>
                <a:sym typeface="Lora"/>
              </a:rPr>
              <a:t>chữ hoa, chữ thường</a:t>
            </a:r>
            <a:endParaRPr>
              <a:solidFill>
                <a:srgbClr val="233A44"/>
              </a:solidFill>
              <a:latin typeface="Lora"/>
              <a:ea typeface="Lora"/>
              <a:cs typeface="Lora"/>
              <a:sym typeface="Lora"/>
            </a:endParaRPr>
          </a:p>
          <a:p>
            <a:pPr indent="-311150" lvl="0" marL="457200" rtl="0" algn="l">
              <a:lnSpc>
                <a:spcPct val="150000"/>
              </a:lnSpc>
              <a:spcBef>
                <a:spcPts val="1000"/>
              </a:spcBef>
              <a:spcAft>
                <a:spcPts val="0"/>
              </a:spcAft>
              <a:buClr>
                <a:srgbClr val="233A44"/>
              </a:buClr>
              <a:buSzPts val="1300"/>
              <a:buFont typeface="Calibri"/>
              <a:buChar char="-"/>
            </a:pPr>
            <a:r>
              <a:rPr lang="vi">
                <a:solidFill>
                  <a:srgbClr val="233A44"/>
                </a:solidFill>
                <a:latin typeface="Lora"/>
                <a:ea typeface="Lora"/>
                <a:cs typeface="Lora"/>
                <a:sym typeface="Lora"/>
              </a:rPr>
              <a:t>Tên biến </a:t>
            </a:r>
            <a:r>
              <a:rPr b="1" lang="vi">
                <a:solidFill>
                  <a:srgbClr val="233A44"/>
                </a:solidFill>
                <a:latin typeface="Lora"/>
                <a:ea typeface="Lora"/>
                <a:cs typeface="Lora"/>
                <a:sym typeface="Lora"/>
              </a:rPr>
              <a:t>không được</a:t>
            </a:r>
            <a:r>
              <a:rPr lang="vi">
                <a:solidFill>
                  <a:srgbClr val="233A44"/>
                </a:solidFill>
                <a:latin typeface="Lora"/>
                <a:ea typeface="Lora"/>
                <a:cs typeface="Lora"/>
                <a:sym typeface="Lora"/>
              </a:rPr>
              <a:t> trùng với </a:t>
            </a:r>
            <a:r>
              <a:rPr i="1" lang="vi">
                <a:solidFill>
                  <a:srgbClr val="233A44"/>
                </a:solidFill>
                <a:latin typeface="Lora"/>
                <a:ea typeface="Lora"/>
                <a:cs typeface="Lora"/>
                <a:sym typeface="Lora"/>
              </a:rPr>
              <a:t>từ khóa</a:t>
            </a:r>
            <a:r>
              <a:rPr lang="vi">
                <a:solidFill>
                  <a:srgbClr val="233A44"/>
                </a:solidFill>
                <a:latin typeface="Lora"/>
                <a:ea typeface="Lora"/>
                <a:cs typeface="Lora"/>
                <a:sym typeface="Lora"/>
              </a:rPr>
              <a:t> của JavaScript</a:t>
            </a:r>
            <a:endParaRPr>
              <a:solidFill>
                <a:srgbClr val="233A44"/>
              </a:solidFill>
              <a:latin typeface="Lora"/>
              <a:ea typeface="Lora"/>
              <a:cs typeface="Lora"/>
              <a:sym typeface="Lora"/>
            </a:endParaRPr>
          </a:p>
          <a:p>
            <a:pPr indent="0" lvl="0" marL="0" rtl="0" algn="l">
              <a:lnSpc>
                <a:spcPct val="150000"/>
              </a:lnSpc>
              <a:spcBef>
                <a:spcPts val="1000"/>
              </a:spcBef>
              <a:spcAft>
                <a:spcPts val="0"/>
              </a:spcAft>
              <a:buNone/>
            </a:pPr>
            <a:r>
              <a:rPr b="1" lang="vi">
                <a:solidFill>
                  <a:srgbClr val="233A44"/>
                </a:solidFill>
                <a:latin typeface="Lora"/>
                <a:ea typeface="Lora"/>
                <a:cs typeface="Lora"/>
                <a:sym typeface="Lora"/>
              </a:rPr>
              <a:t>Các quy ước đặt tên biến</a:t>
            </a:r>
            <a:endParaRPr b="1">
              <a:solidFill>
                <a:srgbClr val="233A44"/>
              </a:solidFill>
              <a:latin typeface="Lora"/>
              <a:ea typeface="Lora"/>
              <a:cs typeface="Lora"/>
              <a:sym typeface="Lora"/>
            </a:endParaRPr>
          </a:p>
          <a:p>
            <a:pPr indent="-311150" lvl="0" marL="457200" rtl="0" algn="l">
              <a:lnSpc>
                <a:spcPct val="150000"/>
              </a:lnSpc>
              <a:spcBef>
                <a:spcPts val="1000"/>
              </a:spcBef>
              <a:spcAft>
                <a:spcPts val="0"/>
              </a:spcAft>
              <a:buClr>
                <a:srgbClr val="233A44"/>
              </a:buClr>
              <a:buSzPts val="1300"/>
              <a:buFont typeface="Lora"/>
              <a:buChar char="-"/>
            </a:pPr>
            <a:r>
              <a:rPr lang="vi">
                <a:solidFill>
                  <a:srgbClr val="233A44"/>
                </a:solidFill>
                <a:latin typeface="Lora"/>
                <a:ea typeface="Lora"/>
                <a:cs typeface="Lora"/>
                <a:sym typeface="Lora"/>
              </a:rPr>
              <a:t>JavaScript sử dụng phong cách </a:t>
            </a:r>
            <a:r>
              <a:rPr b="1" lang="vi">
                <a:solidFill>
                  <a:srgbClr val="233A44"/>
                </a:solidFill>
                <a:latin typeface="Lora"/>
                <a:ea typeface="Lora"/>
                <a:cs typeface="Lora"/>
                <a:sym typeface="Lora"/>
              </a:rPr>
              <a:t>camelCase</a:t>
            </a:r>
            <a:r>
              <a:rPr lang="vi">
                <a:solidFill>
                  <a:srgbClr val="233A44"/>
                </a:solidFill>
                <a:latin typeface="Lora"/>
                <a:ea typeface="Lora"/>
                <a:cs typeface="Lora"/>
                <a:sym typeface="Lora"/>
              </a:rPr>
              <a:t> cho tên biến, hoặc phương thức</a:t>
            </a:r>
            <a:endParaRPr>
              <a:solidFill>
                <a:srgbClr val="233A44"/>
              </a:solidFill>
              <a:latin typeface="Lora"/>
              <a:ea typeface="Lora"/>
              <a:cs typeface="Lora"/>
              <a:sym typeface="Lora"/>
            </a:endParaRPr>
          </a:p>
          <a:p>
            <a:pPr indent="-311150" lvl="0" marL="457200" rtl="0" algn="l">
              <a:lnSpc>
                <a:spcPct val="150000"/>
              </a:lnSpc>
              <a:spcBef>
                <a:spcPts val="0"/>
              </a:spcBef>
              <a:spcAft>
                <a:spcPts val="0"/>
              </a:spcAft>
              <a:buClr>
                <a:srgbClr val="233A44"/>
              </a:buClr>
              <a:buSzPts val="1300"/>
              <a:buFont typeface="Lora"/>
              <a:buChar char="-"/>
            </a:pPr>
            <a:r>
              <a:rPr lang="vi">
                <a:solidFill>
                  <a:srgbClr val="233A44"/>
                </a:solidFill>
                <a:latin typeface="Lora"/>
                <a:ea typeface="Lora"/>
                <a:cs typeface="Lora"/>
                <a:sym typeface="Lora"/>
              </a:rPr>
              <a:t>Với hằng số mà giá trị được xác định ngay từ đầu, sử dụng </a:t>
            </a:r>
            <a:r>
              <a:rPr b="1" lang="vi">
                <a:solidFill>
                  <a:srgbClr val="233A44"/>
                </a:solidFill>
                <a:latin typeface="Lora"/>
                <a:ea typeface="Lora"/>
                <a:cs typeface="Lora"/>
                <a:sym typeface="Lora"/>
              </a:rPr>
              <a:t>UPPERCASE</a:t>
            </a:r>
            <a:endParaRPr b="1">
              <a:latin typeface="Lora"/>
              <a:ea typeface="Lora"/>
              <a:cs typeface="Lora"/>
              <a:sym typeface="Lora"/>
            </a:endParaRPr>
          </a:p>
        </p:txBody>
      </p:sp>
      <p:cxnSp>
        <p:nvCxnSpPr>
          <p:cNvPr id="187" name="Google Shape;187;p25"/>
          <p:cNvCxnSpPr/>
          <p:nvPr/>
        </p:nvCxnSpPr>
        <p:spPr>
          <a:xfrm flipH="1">
            <a:off x="4247675" y="3224950"/>
            <a:ext cx="2635200" cy="843600"/>
          </a:xfrm>
          <a:prstGeom prst="straightConnector1">
            <a:avLst/>
          </a:prstGeom>
          <a:noFill/>
          <a:ln cap="flat" cmpd="sng" w="9525">
            <a:solidFill>
              <a:srgbClr val="BF9000"/>
            </a:solidFill>
            <a:prstDash val="dash"/>
            <a:round/>
            <a:headEnd len="med" w="med" type="none"/>
            <a:tailEnd len="med" w="med" type="triangle"/>
          </a:ln>
        </p:spPr>
      </p:cxn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6" name="Shape 1336"/>
        <p:cNvGrpSpPr/>
        <p:nvPr/>
      </p:nvGrpSpPr>
      <p:grpSpPr>
        <a:xfrm>
          <a:off x="0" y="0"/>
          <a:ext cx="0" cy="0"/>
          <a:chOff x="0" y="0"/>
          <a:chExt cx="0" cy="0"/>
        </a:xfrm>
      </p:grpSpPr>
      <p:sp>
        <p:nvSpPr>
          <p:cNvPr id="1337" name="Google Shape;1337;p142"/>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Homework</a:t>
            </a:r>
            <a:endParaRPr/>
          </a:p>
        </p:txBody>
      </p:sp>
      <p:sp>
        <p:nvSpPr>
          <p:cNvPr id="1338" name="Google Shape;1338;p142"/>
          <p:cNvSpPr txBox="1"/>
          <p:nvPr>
            <p:ph idx="1" type="body"/>
          </p:nvPr>
        </p:nvSpPr>
        <p:spPr>
          <a:xfrm>
            <a:off x="729450" y="1312325"/>
            <a:ext cx="7688700" cy="3584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accent1"/>
              </a:buClr>
              <a:buSzPts val="1300"/>
              <a:buFont typeface="Lora"/>
              <a:buAutoNum type="arabicPeriod"/>
            </a:pPr>
            <a:r>
              <a:rPr lang="vi">
                <a:latin typeface="Lora"/>
                <a:ea typeface="Lora"/>
                <a:cs typeface="Lora"/>
                <a:sym typeface="Lora"/>
              </a:rPr>
              <a:t>Viết hàm biến đổi các phần tử của mảng số nguyên thành bình phương của chính nó</a:t>
            </a:r>
            <a:endParaRPr>
              <a:latin typeface="Lora"/>
              <a:ea typeface="Lora"/>
              <a:cs typeface="Lora"/>
              <a:sym typeface="Lora"/>
            </a:endParaRPr>
          </a:p>
          <a:p>
            <a:pPr indent="-311150" lvl="0" marL="457200" rtl="0" algn="l">
              <a:spcBef>
                <a:spcPts val="0"/>
              </a:spcBef>
              <a:spcAft>
                <a:spcPts val="0"/>
              </a:spcAft>
              <a:buClr>
                <a:schemeClr val="accent1"/>
              </a:buClr>
              <a:buSzPts val="1300"/>
              <a:buFont typeface="Lora"/>
              <a:buAutoNum type="arabicPeriod"/>
            </a:pPr>
            <a:r>
              <a:rPr lang="vi">
                <a:latin typeface="Lora"/>
                <a:ea typeface="Lora"/>
                <a:cs typeface="Lora"/>
                <a:sym typeface="Lora"/>
              </a:rPr>
              <a:t>Viết hàm biến đổi các phần tử của mảng chuỗi thành dạng uppercase()</a:t>
            </a:r>
            <a:endParaRPr>
              <a:latin typeface="Lora"/>
              <a:ea typeface="Lora"/>
              <a:cs typeface="Lora"/>
              <a:sym typeface="Lora"/>
            </a:endParaRPr>
          </a:p>
          <a:p>
            <a:pPr indent="-311150" lvl="0" marL="457200" rtl="0" algn="l">
              <a:spcBef>
                <a:spcPts val="0"/>
              </a:spcBef>
              <a:spcAft>
                <a:spcPts val="0"/>
              </a:spcAft>
              <a:buClr>
                <a:schemeClr val="accent1"/>
              </a:buClr>
              <a:buSzPts val="1300"/>
              <a:buFont typeface="Lora"/>
              <a:buAutoNum type="arabicPeriod"/>
            </a:pPr>
            <a:r>
              <a:rPr lang="vi">
                <a:latin typeface="Lora"/>
                <a:ea typeface="Lora"/>
                <a:cs typeface="Lora"/>
                <a:sym typeface="Lora"/>
              </a:rPr>
              <a:t>Viết hàm lọc ra các phần tử có kiểu “number” trong một mảng hỗn hợp</a:t>
            </a:r>
            <a:endParaRPr>
              <a:latin typeface="Lora"/>
              <a:ea typeface="Lora"/>
              <a:cs typeface="Lora"/>
              <a:sym typeface="Lora"/>
            </a:endParaRPr>
          </a:p>
          <a:p>
            <a:pPr indent="-311150" lvl="0" marL="457200" rtl="0" algn="l">
              <a:spcBef>
                <a:spcPts val="0"/>
              </a:spcBef>
              <a:spcAft>
                <a:spcPts val="0"/>
              </a:spcAft>
              <a:buClr>
                <a:schemeClr val="accent1"/>
              </a:buClr>
              <a:buSzPts val="1300"/>
              <a:buFont typeface="Lora"/>
              <a:buAutoNum type="arabicPeriod"/>
            </a:pPr>
            <a:r>
              <a:rPr lang="vi">
                <a:latin typeface="Lora"/>
                <a:ea typeface="Lora"/>
                <a:cs typeface="Lora"/>
                <a:sym typeface="Lora"/>
              </a:rPr>
              <a:t>Tạo một mảng object với các thông tin name, age, …</a:t>
            </a:r>
            <a:endParaRPr>
              <a:latin typeface="Lora"/>
              <a:ea typeface="Lora"/>
              <a:cs typeface="Lora"/>
              <a:sym typeface="Lora"/>
            </a:endParaRPr>
          </a:p>
          <a:p>
            <a:pPr indent="-311150" lvl="0" marL="457200" rtl="0" algn="l">
              <a:spcBef>
                <a:spcPts val="0"/>
              </a:spcBef>
              <a:spcAft>
                <a:spcPts val="0"/>
              </a:spcAft>
              <a:buClr>
                <a:schemeClr val="accent1"/>
              </a:buClr>
              <a:buSzPts val="1300"/>
              <a:buFont typeface="Lora"/>
              <a:buAutoNum type="arabicPeriod"/>
            </a:pPr>
            <a:r>
              <a:rPr lang="vi">
                <a:latin typeface="Lora"/>
                <a:ea typeface="Lora"/>
                <a:cs typeface="Lora"/>
                <a:sym typeface="Lora"/>
              </a:rPr>
              <a:t>Viết hàm lọc ra các object với age &gt; 20</a:t>
            </a:r>
            <a:endParaRPr>
              <a:latin typeface="Lora"/>
              <a:ea typeface="Lora"/>
              <a:cs typeface="Lora"/>
              <a:sym typeface="Lora"/>
            </a:endParaRPr>
          </a:p>
          <a:p>
            <a:pPr indent="-311150" lvl="0" marL="457200" rtl="0" algn="l">
              <a:spcBef>
                <a:spcPts val="0"/>
              </a:spcBef>
              <a:spcAft>
                <a:spcPts val="0"/>
              </a:spcAft>
              <a:buClr>
                <a:schemeClr val="accent1"/>
              </a:buClr>
              <a:buSzPts val="1300"/>
              <a:buFont typeface="Lora"/>
              <a:buAutoNum type="arabicPeriod"/>
            </a:pPr>
            <a:r>
              <a:rPr lang="vi">
                <a:latin typeface="Lora"/>
                <a:ea typeface="Lora"/>
                <a:cs typeface="Lora"/>
                <a:sym typeface="Lora"/>
              </a:rPr>
              <a:t>Viết hàm chuyển đổi name của object thành dạng capitalize</a:t>
            </a:r>
            <a:endParaRPr>
              <a:latin typeface="Lora"/>
              <a:ea typeface="Lora"/>
              <a:cs typeface="Lora"/>
              <a:sym typeface="Lora"/>
            </a:endParaRPr>
          </a:p>
          <a:p>
            <a:pPr indent="-311150" lvl="0" marL="457200" rtl="0" algn="l">
              <a:spcBef>
                <a:spcPts val="0"/>
              </a:spcBef>
              <a:spcAft>
                <a:spcPts val="0"/>
              </a:spcAft>
              <a:buClr>
                <a:schemeClr val="accent1"/>
              </a:buClr>
              <a:buSzPts val="1300"/>
              <a:buFont typeface="Lora"/>
              <a:buAutoNum type="arabicPeriod"/>
            </a:pPr>
            <a:r>
              <a:rPr lang="vi">
                <a:latin typeface="Lora"/>
                <a:ea typeface="Lora"/>
                <a:cs typeface="Lora"/>
                <a:sym typeface="Lora"/>
              </a:rPr>
              <a:t>Viết hàm chuyển đổi name của object thành dạng viết tắt. VD “Ba Nguyen” =&gt; “Ba N.”</a:t>
            </a:r>
            <a:endParaRPr>
              <a:latin typeface="Lora"/>
              <a:ea typeface="Lora"/>
              <a:cs typeface="Lora"/>
              <a:sym typeface="Lora"/>
            </a:endParaRPr>
          </a:p>
          <a:p>
            <a:pPr indent="-311150" lvl="0" marL="457200" rtl="0" algn="l">
              <a:spcBef>
                <a:spcPts val="0"/>
              </a:spcBef>
              <a:spcAft>
                <a:spcPts val="0"/>
              </a:spcAft>
              <a:buClr>
                <a:schemeClr val="accent1"/>
              </a:buClr>
              <a:buSzPts val="1300"/>
              <a:buFont typeface="Lora"/>
              <a:buAutoNum type="arabicPeriod"/>
            </a:pPr>
            <a:r>
              <a:rPr lang="vi">
                <a:latin typeface="Lora"/>
                <a:ea typeface="Lora"/>
                <a:cs typeface="Lora"/>
                <a:sym typeface="Lora"/>
              </a:rPr>
              <a:t>Viết hàm để chuyển mảng object thành một mảng chỉ chứa name.</a:t>
            </a:r>
            <a:endParaRPr>
              <a:latin typeface="Lora"/>
              <a:ea typeface="Lora"/>
              <a:cs typeface="Lora"/>
              <a:sym typeface="Lora"/>
            </a:endParaRPr>
          </a:p>
          <a:p>
            <a:pPr indent="0" lvl="0" marL="457200" rtl="0" algn="l">
              <a:spcBef>
                <a:spcPts val="1600"/>
              </a:spcBef>
              <a:spcAft>
                <a:spcPts val="1600"/>
              </a:spcAft>
              <a:buNone/>
            </a:pPr>
            <a:r>
              <a:rPr lang="vi">
                <a:latin typeface="Lora"/>
                <a:ea typeface="Lora"/>
                <a:cs typeface="Lora"/>
                <a:sym typeface="Lora"/>
              </a:rPr>
              <a:t>VD [{name: “Ba”, age: 28}, {name: “Béo Ú”, age: 82}] =&gt; [“Ba”, “Béo Ú”]</a:t>
            </a:r>
            <a:endParaRPr>
              <a:latin typeface="Lora"/>
              <a:ea typeface="Lora"/>
              <a:cs typeface="Lora"/>
              <a:sym typeface="Lora"/>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143"/>
          <p:cNvSpPr txBox="1"/>
          <p:nvPr>
            <p:ph idx="1" type="body"/>
          </p:nvPr>
        </p:nvSpPr>
        <p:spPr>
          <a:xfrm>
            <a:off x="729450" y="1312325"/>
            <a:ext cx="7686900" cy="3584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vi">
                <a:latin typeface="Lora"/>
                <a:ea typeface="Lora"/>
                <a:cs typeface="Lora"/>
                <a:sym typeface="Lora"/>
              </a:rPr>
              <a:t>Đối tượng </a:t>
            </a:r>
            <a:r>
              <a:rPr b="1" lang="vi">
                <a:latin typeface="Lora"/>
                <a:ea typeface="Lora"/>
                <a:cs typeface="Lora"/>
                <a:sym typeface="Lora"/>
              </a:rPr>
              <a:t>Date</a:t>
            </a:r>
            <a:r>
              <a:rPr lang="vi">
                <a:latin typeface="Lora"/>
                <a:ea typeface="Lora"/>
                <a:cs typeface="Lora"/>
                <a:sym typeface="Lora"/>
              </a:rPr>
              <a:t> trong JavaScript cung cấp các phương thức xử lý dữ liệu về thời gian</a:t>
            </a:r>
            <a:endParaRPr>
              <a:latin typeface="Lora"/>
              <a:ea typeface="Lora"/>
              <a:cs typeface="Lora"/>
              <a:sym typeface="Lora"/>
            </a:endParaRPr>
          </a:p>
          <a:p>
            <a:pPr indent="0" lvl="0" marL="0" rtl="0" algn="l">
              <a:spcBef>
                <a:spcPts val="1600"/>
              </a:spcBef>
              <a:spcAft>
                <a:spcPts val="0"/>
              </a:spcAft>
              <a:buNone/>
            </a:pPr>
            <a:r>
              <a:rPr lang="vi">
                <a:latin typeface="Lora"/>
                <a:ea typeface="Lora"/>
                <a:cs typeface="Lora"/>
                <a:sym typeface="Lora"/>
              </a:rPr>
              <a:t>Khởi tạo một object </a:t>
            </a:r>
            <a:r>
              <a:rPr b="1" lang="vi">
                <a:latin typeface="Lora"/>
                <a:ea typeface="Lora"/>
                <a:cs typeface="Lora"/>
                <a:sym typeface="Lora"/>
              </a:rPr>
              <a:t>Date</a:t>
            </a:r>
            <a:endParaRPr b="1">
              <a:latin typeface="Lora"/>
              <a:ea typeface="Lora"/>
              <a:cs typeface="Lora"/>
              <a:sym typeface="Lora"/>
            </a:endParaRPr>
          </a:p>
          <a:p>
            <a:pPr indent="0" lvl="0" marL="0" rtl="0" algn="l">
              <a:lnSpc>
                <a:spcPct val="135714"/>
              </a:lnSpc>
              <a:spcBef>
                <a:spcPts val="1600"/>
              </a:spcBef>
              <a:spcAft>
                <a:spcPts val="0"/>
              </a:spcAft>
              <a:buNone/>
            </a:pPr>
            <a:r>
              <a:rPr lang="vi" sz="1200">
                <a:solidFill>
                  <a:srgbClr val="859900"/>
                </a:solidFill>
                <a:latin typeface="Fira Code"/>
                <a:ea typeface="Fira Code"/>
                <a:cs typeface="Fira Code"/>
                <a:sym typeface="Fira Code"/>
              </a:rPr>
              <a:t>new</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Date</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current date time</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859900"/>
                </a:solidFill>
                <a:latin typeface="Fira Code"/>
                <a:ea typeface="Fira Code"/>
                <a:cs typeface="Fira Code"/>
                <a:sym typeface="Fira Code"/>
              </a:rPr>
              <a:t>new</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Date</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millisecond</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from 1970-01-01 00:00:00:000</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859900"/>
                </a:solidFill>
                <a:latin typeface="Fira Code"/>
                <a:ea typeface="Fira Code"/>
                <a:cs typeface="Fira Code"/>
                <a:sym typeface="Fira Code"/>
              </a:rPr>
              <a:t>new</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Date</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string</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parse string to date “YYYY-MM-DD”</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859900"/>
                </a:solidFill>
                <a:latin typeface="Fira Code"/>
                <a:ea typeface="Fira Code"/>
                <a:cs typeface="Fira Code"/>
                <a:sym typeface="Fira Code"/>
              </a:rPr>
              <a:t>new</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Date</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year</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month</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date</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hours</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minutes</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seconds</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ms</a:t>
            </a:r>
            <a:r>
              <a:rPr lang="vi" sz="1200">
                <a:solidFill>
                  <a:srgbClr val="BBBBBB"/>
                </a:solidFill>
                <a:latin typeface="Fira Code"/>
                <a:ea typeface="Fira Code"/>
                <a:cs typeface="Fira Code"/>
                <a:sym typeface="Fira Code"/>
              </a:rPr>
              <a:t>);</a:t>
            </a:r>
            <a:endParaRPr>
              <a:latin typeface="Fira Code"/>
              <a:ea typeface="Fira Code"/>
              <a:cs typeface="Fira Code"/>
              <a:sym typeface="Fira Code"/>
            </a:endParaRPr>
          </a:p>
          <a:p>
            <a:pPr indent="0" lvl="0" marL="0" rtl="0" algn="l">
              <a:spcBef>
                <a:spcPts val="1000"/>
              </a:spcBef>
              <a:spcAft>
                <a:spcPts val="0"/>
              </a:spcAft>
              <a:buNone/>
            </a:pPr>
            <a:r>
              <a:rPr lang="vi">
                <a:latin typeface="Lora"/>
                <a:ea typeface="Lora"/>
                <a:cs typeface="Lora"/>
                <a:sym typeface="Lora"/>
              </a:rPr>
              <a:t>Nếu một giá trị vượt quá phạm vi, </a:t>
            </a:r>
            <a:r>
              <a:rPr b="1" lang="vi">
                <a:latin typeface="Lora"/>
                <a:ea typeface="Lora"/>
                <a:cs typeface="Lora"/>
                <a:sym typeface="Lora"/>
              </a:rPr>
              <a:t>Date</a:t>
            </a:r>
            <a:r>
              <a:rPr lang="vi">
                <a:latin typeface="Lora"/>
                <a:ea typeface="Lora"/>
                <a:cs typeface="Lora"/>
                <a:sym typeface="Lora"/>
              </a:rPr>
              <a:t> có thể tự động tính toán và phân phối phần vượt quá cho những thành phần khác VD: </a:t>
            </a:r>
            <a:r>
              <a:rPr lang="vi">
                <a:solidFill>
                  <a:srgbClr val="859900"/>
                </a:solidFill>
                <a:latin typeface="Fira Code"/>
                <a:ea typeface="Fira Code"/>
                <a:cs typeface="Fira Code"/>
                <a:sym typeface="Fira Code"/>
              </a:rPr>
              <a:t>new</a:t>
            </a:r>
            <a:r>
              <a:rPr lang="vi">
                <a:solidFill>
                  <a:srgbClr val="BBBBBB"/>
                </a:solidFill>
                <a:latin typeface="Fira Code"/>
                <a:ea typeface="Fira Code"/>
                <a:cs typeface="Fira Code"/>
                <a:sym typeface="Fira Code"/>
              </a:rPr>
              <a:t> </a:t>
            </a:r>
            <a:r>
              <a:rPr lang="vi">
                <a:solidFill>
                  <a:srgbClr val="859900"/>
                </a:solidFill>
                <a:latin typeface="Fira Code"/>
                <a:ea typeface="Fira Code"/>
                <a:cs typeface="Fira Code"/>
                <a:sym typeface="Fira Code"/>
              </a:rPr>
              <a:t>Date</a:t>
            </a:r>
            <a:r>
              <a:rPr lang="vi">
                <a:solidFill>
                  <a:srgbClr val="BBBBBB"/>
                </a:solidFill>
                <a:latin typeface="Fira Code"/>
                <a:ea typeface="Fira Code"/>
                <a:cs typeface="Fira Code"/>
                <a:sym typeface="Fira Code"/>
              </a:rPr>
              <a:t>(</a:t>
            </a:r>
            <a:r>
              <a:rPr lang="vi">
                <a:solidFill>
                  <a:srgbClr val="2AA198"/>
                </a:solidFill>
                <a:latin typeface="Fira Code"/>
                <a:ea typeface="Fira Code"/>
                <a:cs typeface="Fira Code"/>
                <a:sym typeface="Fira Code"/>
              </a:rPr>
              <a:t>"2020-02-30"</a:t>
            </a:r>
            <a:r>
              <a:rPr lang="vi">
                <a:solidFill>
                  <a:srgbClr val="BBBBBB"/>
                </a:solidFill>
                <a:latin typeface="Fira Code"/>
                <a:ea typeface="Fira Code"/>
                <a:cs typeface="Fira Code"/>
                <a:sym typeface="Fira Code"/>
              </a:rPr>
              <a:t>); </a:t>
            </a:r>
            <a:r>
              <a:rPr i="1" lang="vi">
                <a:solidFill>
                  <a:srgbClr val="657B83"/>
                </a:solidFill>
                <a:latin typeface="Fira Code"/>
                <a:ea typeface="Fira Code"/>
                <a:cs typeface="Fira Code"/>
                <a:sym typeface="Fira Code"/>
              </a:rPr>
              <a:t>// "2020-03-01"</a:t>
            </a:r>
            <a:endParaRPr>
              <a:latin typeface="Fira Code"/>
              <a:ea typeface="Fira Code"/>
              <a:cs typeface="Fira Code"/>
              <a:sym typeface="Fira Code"/>
            </a:endParaRPr>
          </a:p>
          <a:p>
            <a:pPr indent="0" lvl="0" marL="0" rtl="0" algn="l">
              <a:lnSpc>
                <a:spcPct val="135714"/>
              </a:lnSpc>
              <a:spcBef>
                <a:spcPts val="1600"/>
              </a:spcBef>
              <a:spcAft>
                <a:spcPts val="0"/>
              </a:spcAft>
              <a:buNone/>
            </a:pPr>
            <a:r>
              <a:t/>
            </a:r>
            <a:endParaRPr sz="1200">
              <a:solidFill>
                <a:srgbClr val="233A44"/>
              </a:solidFill>
              <a:latin typeface="Lora Regular"/>
              <a:ea typeface="Lora Regular"/>
              <a:cs typeface="Lora Regular"/>
              <a:sym typeface="Lora Regular"/>
            </a:endParaRPr>
          </a:p>
        </p:txBody>
      </p:sp>
      <p:sp>
        <p:nvSpPr>
          <p:cNvPr id="1344" name="Google Shape;1344;p143"/>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Datetime</a:t>
            </a:r>
            <a:r>
              <a:rPr lang="vi"/>
              <a:t> Methods</a:t>
            </a:r>
            <a:endParaRPr/>
          </a:p>
        </p:txBody>
      </p:sp>
      <p:sp>
        <p:nvSpPr>
          <p:cNvPr id="1345" name="Google Shape;1345;p143"/>
          <p:cNvSpPr/>
          <p:nvPr/>
        </p:nvSpPr>
        <p:spPr>
          <a:xfrm>
            <a:off x="1630225" y="3091050"/>
            <a:ext cx="1032600" cy="307200"/>
          </a:xfrm>
          <a:prstGeom prst="rect">
            <a:avLst/>
          </a:prstGeom>
          <a:no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144"/>
          <p:cNvSpPr txBox="1"/>
          <p:nvPr>
            <p:ph idx="1" type="body"/>
          </p:nvPr>
        </p:nvSpPr>
        <p:spPr>
          <a:xfrm>
            <a:off x="729450" y="1312325"/>
            <a:ext cx="7686900" cy="358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latin typeface="Lora"/>
                <a:ea typeface="Lora"/>
                <a:cs typeface="Lora"/>
                <a:sym typeface="Lora"/>
              </a:rPr>
              <a:t>Một số phương thức thường dùng của </a:t>
            </a:r>
            <a:r>
              <a:rPr b="1" lang="vi">
                <a:latin typeface="Lora"/>
                <a:ea typeface="Lora"/>
                <a:cs typeface="Lora"/>
                <a:sym typeface="Lora"/>
              </a:rPr>
              <a:t>Date</a:t>
            </a:r>
            <a:r>
              <a:rPr lang="vi">
                <a:latin typeface="Lora"/>
                <a:ea typeface="Lora"/>
                <a:cs typeface="Lora"/>
                <a:sym typeface="Lora"/>
              </a:rPr>
              <a:t>:</a:t>
            </a:r>
            <a:endParaRPr>
              <a:latin typeface="Lora"/>
              <a:ea typeface="Lora"/>
              <a:cs typeface="Lora"/>
              <a:sym typeface="Lora"/>
            </a:endParaRPr>
          </a:p>
          <a:p>
            <a:pPr indent="0" lvl="0" marL="0" rtl="0" algn="l">
              <a:lnSpc>
                <a:spcPct val="135714"/>
              </a:lnSpc>
              <a:spcBef>
                <a:spcPts val="1600"/>
              </a:spcBef>
              <a:spcAft>
                <a:spcPts val="0"/>
              </a:spcAft>
              <a:buNone/>
            </a:pPr>
            <a:r>
              <a:rPr lang="vi" sz="1200">
                <a:solidFill>
                  <a:srgbClr val="268BD2"/>
                </a:solidFill>
                <a:latin typeface="Fira Code"/>
                <a:ea typeface="Fira Code"/>
                <a:cs typeface="Fira Code"/>
                <a:sym typeface="Fira Code"/>
              </a:rPr>
              <a:t>getFullYear</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2020          		</a:t>
            </a:r>
            <a:r>
              <a:rPr lang="vi" sz="1200">
                <a:solidFill>
                  <a:srgbClr val="268BD2"/>
                </a:solidFill>
                <a:latin typeface="Fira Code"/>
                <a:ea typeface="Fira Code"/>
                <a:cs typeface="Fira Code"/>
                <a:sym typeface="Fira Code"/>
              </a:rPr>
              <a:t>getDay</a:t>
            </a:r>
            <a:r>
              <a:rPr lang="vi" sz="1200">
                <a:solidFill>
                  <a:srgbClr val="BBBBBB"/>
                </a:solidFill>
                <a:latin typeface="Fira Code"/>
                <a:ea typeface="Fira Code"/>
                <a:cs typeface="Fira Code"/>
                <a:sym typeface="Fira Code"/>
              </a:rPr>
              <a:t>();</a:t>
            </a:r>
            <a:r>
              <a:rPr i="1" lang="vi" sz="1200">
                <a:solidFill>
                  <a:srgbClr val="657B83"/>
                </a:solidFill>
                <a:latin typeface="Fira Code"/>
                <a:ea typeface="Fira Code"/>
                <a:cs typeface="Fira Code"/>
                <a:sym typeface="Fira Code"/>
              </a:rPr>
              <a:t> // 0 (sunday) -&gt; 6 (saturday)</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getMonth</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0 -&gt; 11          		</a:t>
            </a:r>
            <a:r>
              <a:rPr lang="vi" sz="1200">
                <a:solidFill>
                  <a:srgbClr val="268BD2"/>
                </a:solidFill>
                <a:latin typeface="Fira Code"/>
                <a:ea typeface="Fira Code"/>
                <a:cs typeface="Fira Code"/>
                <a:sym typeface="Fira Code"/>
              </a:rPr>
              <a:t>getTime</a:t>
            </a:r>
            <a:r>
              <a:rPr lang="vi" sz="1200">
                <a:solidFill>
                  <a:srgbClr val="BBBBBB"/>
                </a:solidFill>
                <a:latin typeface="Fira Code"/>
                <a:ea typeface="Fira Code"/>
                <a:cs typeface="Fira Code"/>
                <a:sym typeface="Fira Code"/>
              </a:rPr>
              <a:t>();</a:t>
            </a:r>
            <a:r>
              <a:rPr i="1" lang="vi" sz="1200">
                <a:solidFill>
                  <a:srgbClr val="657B83"/>
                </a:solidFill>
                <a:latin typeface="Fira Code"/>
                <a:ea typeface="Fira Code"/>
                <a:cs typeface="Fira Code"/>
                <a:sym typeface="Fira Code"/>
              </a:rPr>
              <a:t> // timestamp</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getDate</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1 -&gt; 31           		</a:t>
            </a:r>
            <a:r>
              <a:rPr lang="vi" sz="1200">
                <a:solidFill>
                  <a:srgbClr val="268BD2"/>
                </a:solidFill>
                <a:latin typeface="Fira Code"/>
                <a:ea typeface="Fira Code"/>
                <a:cs typeface="Fira Code"/>
                <a:sym typeface="Fira Code"/>
              </a:rPr>
              <a:t>getTimezoneOffset</a:t>
            </a:r>
            <a:r>
              <a:rPr lang="vi" sz="1200">
                <a:solidFill>
                  <a:srgbClr val="BBBBBB"/>
                </a:solidFill>
                <a:latin typeface="Fira Code"/>
                <a:ea typeface="Fira Code"/>
                <a:cs typeface="Fira Code"/>
                <a:sym typeface="Fira Code"/>
              </a:rPr>
              <a:t>();</a:t>
            </a:r>
            <a:r>
              <a:rPr i="1" lang="vi" sz="1200">
                <a:solidFill>
                  <a:srgbClr val="657B83"/>
                </a:solidFill>
                <a:latin typeface="Fira Code"/>
                <a:ea typeface="Fira Code"/>
                <a:cs typeface="Fira Code"/>
                <a:sym typeface="Fira Code"/>
              </a:rPr>
              <a:t> // UTC+7 =&gt; -420</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getHours</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toLocaleString</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“vi-VN”</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getMinutes</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toLocaleTimeString</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“vi-VN”</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getSeconds</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toLocaleDateString</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“vi-VN”</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getMilliseconds</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Date</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now</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current timestamp</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setFullYear</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year</a:t>
            </a:r>
            <a:r>
              <a:rPr lang="vi" sz="1200">
                <a:solidFill>
                  <a:srgbClr val="BBBBBB"/>
                </a:solidFill>
                <a:latin typeface="Fira Code"/>
                <a:ea typeface="Fira Code"/>
                <a:cs typeface="Fira Code"/>
                <a:sym typeface="Fira Code"/>
              </a:rPr>
              <a:t> [, </a:t>
            </a:r>
            <a:r>
              <a:rPr lang="vi" sz="1200">
                <a:solidFill>
                  <a:srgbClr val="268BD2"/>
                </a:solidFill>
                <a:latin typeface="Fira Code"/>
                <a:ea typeface="Fira Code"/>
                <a:cs typeface="Fira Code"/>
                <a:sym typeface="Fira Code"/>
              </a:rPr>
              <a:t>month</a:t>
            </a:r>
            <a:r>
              <a:rPr lang="vi" sz="1200">
                <a:solidFill>
                  <a:srgbClr val="BBBBBB"/>
                </a:solidFill>
                <a:latin typeface="Fira Code"/>
                <a:ea typeface="Fira Code"/>
                <a:cs typeface="Fira Code"/>
                <a:sym typeface="Fira Code"/>
              </a:rPr>
              <a:t>] [, </a:t>
            </a:r>
            <a:r>
              <a:rPr lang="vi" sz="1200">
                <a:solidFill>
                  <a:srgbClr val="268BD2"/>
                </a:solidFill>
                <a:latin typeface="Fira Code"/>
                <a:ea typeface="Fira Code"/>
                <a:cs typeface="Fira Code"/>
                <a:sym typeface="Fira Code"/>
              </a:rPr>
              <a:t>date</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s</a:t>
            </a:r>
            <a:r>
              <a:rPr lang="vi" sz="1200">
                <a:solidFill>
                  <a:srgbClr val="268BD2"/>
                </a:solidFill>
                <a:latin typeface="Fira Code"/>
                <a:ea typeface="Fira Code"/>
                <a:cs typeface="Fira Code"/>
                <a:sym typeface="Fira Code"/>
              </a:rPr>
              <a:t>etMonth</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month</a:t>
            </a:r>
            <a:r>
              <a:rPr lang="vi" sz="1200">
                <a:solidFill>
                  <a:srgbClr val="BBBBBB"/>
                </a:solidFill>
                <a:latin typeface="Fira Code"/>
                <a:ea typeface="Fira Code"/>
                <a:cs typeface="Fira Code"/>
                <a:sym typeface="Fira Code"/>
              </a:rPr>
              <a:t> [, </a:t>
            </a:r>
            <a:r>
              <a:rPr lang="vi" sz="1200">
                <a:solidFill>
                  <a:srgbClr val="268BD2"/>
                </a:solidFill>
                <a:latin typeface="Fira Code"/>
                <a:ea typeface="Fira Code"/>
                <a:cs typeface="Fira Code"/>
                <a:sym typeface="Fira Code"/>
              </a:rPr>
              <a:t>date</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setHours</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hour</a:t>
            </a:r>
            <a:r>
              <a:rPr lang="vi" sz="1200">
                <a:solidFill>
                  <a:srgbClr val="BBBBBB"/>
                </a:solidFill>
                <a:latin typeface="Fira Code"/>
                <a:ea typeface="Fira Code"/>
                <a:cs typeface="Fira Code"/>
                <a:sym typeface="Fira Code"/>
              </a:rPr>
              <a:t> [, </a:t>
            </a:r>
            <a:r>
              <a:rPr lang="vi" sz="1200">
                <a:solidFill>
                  <a:srgbClr val="268BD2"/>
                </a:solidFill>
                <a:latin typeface="Fira Code"/>
                <a:ea typeface="Fira Code"/>
                <a:cs typeface="Fira Code"/>
                <a:sym typeface="Fira Code"/>
              </a:rPr>
              <a:t>min</a:t>
            </a:r>
            <a:r>
              <a:rPr lang="vi" sz="1200">
                <a:solidFill>
                  <a:srgbClr val="BBBBBB"/>
                </a:solidFill>
                <a:latin typeface="Fira Code"/>
                <a:ea typeface="Fira Code"/>
                <a:cs typeface="Fira Code"/>
                <a:sym typeface="Fira Code"/>
              </a:rPr>
              <a:t>] [, </a:t>
            </a:r>
            <a:r>
              <a:rPr lang="vi" sz="1200">
                <a:solidFill>
                  <a:srgbClr val="268BD2"/>
                </a:solidFill>
                <a:latin typeface="Fira Code"/>
                <a:ea typeface="Fira Code"/>
                <a:cs typeface="Fira Code"/>
                <a:sym typeface="Fira Code"/>
              </a:rPr>
              <a:t>sec</a:t>
            </a:r>
            <a:r>
              <a:rPr lang="vi" sz="1200">
                <a:solidFill>
                  <a:srgbClr val="BBBBBB"/>
                </a:solidFill>
                <a:latin typeface="Fira Code"/>
                <a:ea typeface="Fira Code"/>
                <a:cs typeface="Fira Code"/>
                <a:sym typeface="Fira Code"/>
              </a:rPr>
              <a:t>] [, </a:t>
            </a:r>
            <a:r>
              <a:rPr lang="vi" sz="1200">
                <a:solidFill>
                  <a:srgbClr val="268BD2"/>
                </a:solidFill>
                <a:latin typeface="Fira Code"/>
                <a:ea typeface="Fira Code"/>
                <a:cs typeface="Fira Code"/>
                <a:sym typeface="Fira Code"/>
              </a:rPr>
              <a:t>ms</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setDate</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date</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setMinutes</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min</a:t>
            </a:r>
            <a:r>
              <a:rPr lang="vi" sz="1200">
                <a:solidFill>
                  <a:srgbClr val="BBBBBB"/>
                </a:solidFill>
                <a:latin typeface="Fira Code"/>
                <a:ea typeface="Fira Code"/>
                <a:cs typeface="Fira Code"/>
                <a:sym typeface="Fira Code"/>
              </a:rPr>
              <a:t> [, </a:t>
            </a:r>
            <a:r>
              <a:rPr lang="vi" sz="1200">
                <a:solidFill>
                  <a:srgbClr val="268BD2"/>
                </a:solidFill>
                <a:latin typeface="Fira Code"/>
                <a:ea typeface="Fira Code"/>
                <a:cs typeface="Fira Code"/>
                <a:sym typeface="Fira Code"/>
              </a:rPr>
              <a:t>sec</a:t>
            </a:r>
            <a:r>
              <a:rPr lang="vi" sz="1200">
                <a:solidFill>
                  <a:srgbClr val="BBBBBB"/>
                </a:solidFill>
                <a:latin typeface="Fira Code"/>
                <a:ea typeface="Fira Code"/>
                <a:cs typeface="Fira Code"/>
                <a:sym typeface="Fira Code"/>
              </a:rPr>
              <a:t>] [, </a:t>
            </a:r>
            <a:r>
              <a:rPr lang="vi" sz="1200">
                <a:solidFill>
                  <a:srgbClr val="268BD2"/>
                </a:solidFill>
                <a:latin typeface="Fira Code"/>
                <a:ea typeface="Fira Code"/>
                <a:cs typeface="Fira Code"/>
                <a:sym typeface="Fira Code"/>
              </a:rPr>
              <a:t>ms</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setSeconds</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sec</a:t>
            </a:r>
            <a:r>
              <a:rPr lang="vi" sz="1200">
                <a:solidFill>
                  <a:srgbClr val="BBBBBB"/>
                </a:solidFill>
                <a:latin typeface="Fira Code"/>
                <a:ea typeface="Fira Code"/>
                <a:cs typeface="Fira Code"/>
                <a:sym typeface="Fira Code"/>
              </a:rPr>
              <a:t> [, </a:t>
            </a:r>
            <a:r>
              <a:rPr lang="vi" sz="1200">
                <a:solidFill>
                  <a:srgbClr val="268BD2"/>
                </a:solidFill>
                <a:latin typeface="Fira Code"/>
                <a:ea typeface="Fira Code"/>
                <a:cs typeface="Fira Code"/>
                <a:sym typeface="Fira Code"/>
              </a:rPr>
              <a:t>ms</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setMilliseconds</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ms</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setTime</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ms</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spcBef>
                <a:spcPts val="1000"/>
              </a:spcBef>
              <a:spcAft>
                <a:spcPts val="1600"/>
              </a:spcAft>
              <a:buNone/>
            </a:pPr>
            <a:r>
              <a:rPr lang="vi">
                <a:latin typeface="Lora"/>
                <a:ea typeface="Lora"/>
                <a:cs typeface="Lora"/>
                <a:sym typeface="Lora"/>
              </a:rPr>
              <a:t>💡 So sánh mốc thời gian: </a:t>
            </a:r>
            <a:r>
              <a:rPr lang="vi">
                <a:solidFill>
                  <a:srgbClr val="268BD2"/>
                </a:solidFill>
                <a:latin typeface="Fira Code"/>
                <a:ea typeface="Fira Code"/>
                <a:cs typeface="Fira Code"/>
                <a:sym typeface="Fira Code"/>
              </a:rPr>
              <a:t>date1</a:t>
            </a:r>
            <a:r>
              <a:rPr lang="vi">
                <a:solidFill>
                  <a:srgbClr val="BBBBBB"/>
                </a:solidFill>
                <a:latin typeface="Fira Code"/>
                <a:ea typeface="Fira Code"/>
                <a:cs typeface="Fira Code"/>
                <a:sym typeface="Fira Code"/>
              </a:rPr>
              <a:t>.</a:t>
            </a:r>
            <a:r>
              <a:rPr lang="vi">
                <a:solidFill>
                  <a:srgbClr val="268BD2"/>
                </a:solidFill>
                <a:latin typeface="Fira Code"/>
                <a:ea typeface="Fira Code"/>
                <a:cs typeface="Fira Code"/>
                <a:sym typeface="Fira Code"/>
              </a:rPr>
              <a:t>getTime</a:t>
            </a:r>
            <a:r>
              <a:rPr lang="vi">
                <a:solidFill>
                  <a:srgbClr val="BBBBBB"/>
                </a:solidFill>
                <a:latin typeface="Fira Code"/>
                <a:ea typeface="Fira Code"/>
                <a:cs typeface="Fira Code"/>
                <a:sym typeface="Fira Code"/>
              </a:rPr>
              <a:t>() </a:t>
            </a:r>
            <a:r>
              <a:rPr lang="vi">
                <a:solidFill>
                  <a:srgbClr val="859900"/>
                </a:solidFill>
                <a:latin typeface="Fira Code"/>
                <a:ea typeface="Fira Code"/>
                <a:cs typeface="Fira Code"/>
                <a:sym typeface="Fira Code"/>
              </a:rPr>
              <a:t>-</a:t>
            </a:r>
            <a:r>
              <a:rPr lang="vi">
                <a:solidFill>
                  <a:srgbClr val="BBBBBB"/>
                </a:solidFill>
                <a:latin typeface="Fira Code"/>
                <a:ea typeface="Fira Code"/>
                <a:cs typeface="Fira Code"/>
                <a:sym typeface="Fira Code"/>
              </a:rPr>
              <a:t> </a:t>
            </a:r>
            <a:r>
              <a:rPr lang="vi">
                <a:solidFill>
                  <a:srgbClr val="268BD2"/>
                </a:solidFill>
                <a:latin typeface="Fira Code"/>
                <a:ea typeface="Fira Code"/>
                <a:cs typeface="Fira Code"/>
                <a:sym typeface="Fira Code"/>
              </a:rPr>
              <a:t>date2</a:t>
            </a:r>
            <a:r>
              <a:rPr lang="vi">
                <a:solidFill>
                  <a:srgbClr val="BBBBBB"/>
                </a:solidFill>
                <a:latin typeface="Fira Code"/>
                <a:ea typeface="Fira Code"/>
                <a:cs typeface="Fira Code"/>
                <a:sym typeface="Fira Code"/>
              </a:rPr>
              <a:t>.</a:t>
            </a:r>
            <a:r>
              <a:rPr lang="vi">
                <a:solidFill>
                  <a:srgbClr val="268BD2"/>
                </a:solidFill>
                <a:latin typeface="Fira Code"/>
                <a:ea typeface="Fira Code"/>
                <a:cs typeface="Fira Code"/>
                <a:sym typeface="Fira Code"/>
              </a:rPr>
              <a:t>getTime</a:t>
            </a:r>
            <a:r>
              <a:rPr lang="vi">
                <a:solidFill>
                  <a:srgbClr val="BBBBBB"/>
                </a:solidFill>
                <a:latin typeface="Fira Code"/>
                <a:ea typeface="Fira Code"/>
                <a:cs typeface="Fira Code"/>
                <a:sym typeface="Fira Code"/>
              </a:rPr>
              <a:t>();</a:t>
            </a:r>
            <a:endParaRPr>
              <a:latin typeface="Fira Code"/>
              <a:ea typeface="Fira Code"/>
              <a:cs typeface="Fira Code"/>
              <a:sym typeface="Fira Code"/>
            </a:endParaRPr>
          </a:p>
        </p:txBody>
      </p:sp>
      <p:sp>
        <p:nvSpPr>
          <p:cNvPr id="1351" name="Google Shape;1351;p144"/>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Datetime Methods</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sp>
        <p:nvSpPr>
          <p:cNvPr id="1356" name="Google Shape;1356;p145"/>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Homework</a:t>
            </a:r>
            <a:endParaRPr/>
          </a:p>
        </p:txBody>
      </p:sp>
      <p:sp>
        <p:nvSpPr>
          <p:cNvPr id="1357" name="Google Shape;1357;p145"/>
          <p:cNvSpPr txBox="1"/>
          <p:nvPr>
            <p:ph idx="1" type="body"/>
          </p:nvPr>
        </p:nvSpPr>
        <p:spPr>
          <a:xfrm>
            <a:off x="729450" y="1312325"/>
            <a:ext cx="7688700" cy="3584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accent1"/>
              </a:buClr>
              <a:buSzPts val="1300"/>
              <a:buFont typeface="Lora"/>
              <a:buAutoNum type="arabicPeriod"/>
            </a:pPr>
            <a:r>
              <a:rPr lang="vi">
                <a:latin typeface="Lora"/>
                <a:ea typeface="Lora"/>
                <a:cs typeface="Lora"/>
                <a:sym typeface="Lora"/>
              </a:rPr>
              <a:t>Viết hàm kiểm tra xem một giá trị có phải giá trị thời gian hợp lệ hay không</a:t>
            </a:r>
            <a:endParaRPr>
              <a:latin typeface="Lora"/>
              <a:ea typeface="Lora"/>
              <a:cs typeface="Lora"/>
              <a:sym typeface="Lora"/>
            </a:endParaRPr>
          </a:p>
          <a:p>
            <a:pPr indent="-311150" lvl="0" marL="457200" rtl="0" algn="l">
              <a:spcBef>
                <a:spcPts val="0"/>
              </a:spcBef>
              <a:spcAft>
                <a:spcPts val="0"/>
              </a:spcAft>
              <a:buClr>
                <a:schemeClr val="accent1"/>
              </a:buClr>
              <a:buSzPts val="1300"/>
              <a:buFont typeface="Lora"/>
              <a:buAutoNum type="arabicPeriod"/>
            </a:pPr>
            <a:r>
              <a:rPr lang="vi">
                <a:latin typeface="Lora"/>
                <a:ea typeface="Lora"/>
                <a:cs typeface="Lora"/>
                <a:sym typeface="Lora"/>
              </a:rPr>
              <a:t>Viết hàm in ra thứ viết tắt, tương ứng với ngày hiện tại. VD “T2”, “T3”, “CN”</a:t>
            </a:r>
            <a:endParaRPr>
              <a:latin typeface="Lora"/>
              <a:ea typeface="Lora"/>
              <a:cs typeface="Lora"/>
              <a:sym typeface="Lora"/>
            </a:endParaRPr>
          </a:p>
          <a:p>
            <a:pPr indent="-311150" lvl="0" marL="457200" rtl="0" algn="l">
              <a:spcBef>
                <a:spcPts val="0"/>
              </a:spcBef>
              <a:spcAft>
                <a:spcPts val="0"/>
              </a:spcAft>
              <a:buClr>
                <a:schemeClr val="accent1"/>
              </a:buClr>
              <a:buSzPts val="1300"/>
              <a:buFont typeface="Lora"/>
              <a:buAutoNum type="arabicPeriod"/>
            </a:pPr>
            <a:r>
              <a:rPr lang="vi">
                <a:latin typeface="Lora"/>
                <a:ea typeface="Lora"/>
                <a:cs typeface="Lora"/>
                <a:sym typeface="Lora"/>
              </a:rPr>
              <a:t>Viết hàm trả về ngày trước ngày hiện tại n ngày</a:t>
            </a:r>
            <a:endParaRPr>
              <a:latin typeface="Lora"/>
              <a:ea typeface="Lora"/>
              <a:cs typeface="Lora"/>
              <a:sym typeface="Lora"/>
            </a:endParaRPr>
          </a:p>
          <a:p>
            <a:pPr indent="-311150" lvl="0" marL="457200" rtl="0" algn="l">
              <a:spcBef>
                <a:spcPts val="0"/>
              </a:spcBef>
              <a:spcAft>
                <a:spcPts val="0"/>
              </a:spcAft>
              <a:buClr>
                <a:schemeClr val="accent1"/>
              </a:buClr>
              <a:buSzPts val="1300"/>
              <a:buFont typeface="Lora"/>
              <a:buAutoNum type="arabicPeriod"/>
            </a:pPr>
            <a:r>
              <a:rPr lang="vi">
                <a:latin typeface="Lora"/>
                <a:ea typeface="Lora"/>
                <a:cs typeface="Lora"/>
                <a:sym typeface="Lora"/>
              </a:rPr>
              <a:t>Viết hàm trả về số ngày trong tháng bất kỳ, năm và tháng là tham số truyền vào</a:t>
            </a:r>
            <a:endParaRPr>
              <a:latin typeface="Lora"/>
              <a:ea typeface="Lora"/>
              <a:cs typeface="Lora"/>
              <a:sym typeface="Lora"/>
            </a:endParaRPr>
          </a:p>
          <a:p>
            <a:pPr indent="-311150" lvl="0" marL="457200" rtl="0" algn="l">
              <a:spcBef>
                <a:spcPts val="0"/>
              </a:spcBef>
              <a:spcAft>
                <a:spcPts val="0"/>
              </a:spcAft>
              <a:buClr>
                <a:schemeClr val="accent1"/>
              </a:buClr>
              <a:buSzPts val="1300"/>
              <a:buFont typeface="Lora"/>
              <a:buAutoNum type="arabicPeriod"/>
            </a:pPr>
            <a:r>
              <a:rPr lang="vi">
                <a:latin typeface="Lora"/>
                <a:ea typeface="Lora"/>
                <a:cs typeface="Lora"/>
                <a:sym typeface="Lora"/>
              </a:rPr>
              <a:t>Viết hàm tính số giây hiện tại trong ngày</a:t>
            </a:r>
            <a:endParaRPr>
              <a:latin typeface="Lora"/>
              <a:ea typeface="Lora"/>
              <a:cs typeface="Lora"/>
              <a:sym typeface="Lora"/>
            </a:endParaRPr>
          </a:p>
          <a:p>
            <a:pPr indent="-311150" lvl="0" marL="457200" rtl="0" algn="l">
              <a:spcBef>
                <a:spcPts val="0"/>
              </a:spcBef>
              <a:spcAft>
                <a:spcPts val="0"/>
              </a:spcAft>
              <a:buClr>
                <a:schemeClr val="accent1"/>
              </a:buClr>
              <a:buSzPts val="1300"/>
              <a:buFont typeface="Lora"/>
              <a:buAutoNum type="arabicPeriod"/>
            </a:pPr>
            <a:r>
              <a:rPr lang="vi">
                <a:latin typeface="Lora"/>
                <a:ea typeface="Lora"/>
                <a:cs typeface="Lora"/>
                <a:sym typeface="Lora"/>
              </a:rPr>
              <a:t>Viết hàm tính số ngày còn lại đến tết dương lịch năm sau</a:t>
            </a:r>
            <a:endParaRPr>
              <a:latin typeface="Lora"/>
              <a:ea typeface="Lora"/>
              <a:cs typeface="Lora"/>
              <a:sym typeface="Lora"/>
            </a:endParaRPr>
          </a:p>
          <a:p>
            <a:pPr indent="-311150" lvl="0" marL="457200" rtl="0" algn="l">
              <a:spcBef>
                <a:spcPts val="0"/>
              </a:spcBef>
              <a:spcAft>
                <a:spcPts val="0"/>
              </a:spcAft>
              <a:buClr>
                <a:schemeClr val="accent1"/>
              </a:buClr>
              <a:buSzPts val="1300"/>
              <a:buFont typeface="Lora"/>
              <a:buAutoNum type="arabicPeriod"/>
            </a:pPr>
            <a:r>
              <a:rPr lang="vi">
                <a:latin typeface="Lora"/>
                <a:ea typeface="Lora"/>
                <a:cs typeface="Lora"/>
                <a:sym typeface="Lora"/>
              </a:rPr>
              <a:t>Viết hàm kiểm tra một ngày có phải cuối tuần hay không, ngày là tham số truyền vào</a:t>
            </a:r>
            <a:endParaRPr>
              <a:latin typeface="Lora"/>
              <a:ea typeface="Lora"/>
              <a:cs typeface="Lora"/>
              <a:sym typeface="Lora"/>
            </a:endParaRPr>
          </a:p>
          <a:p>
            <a:pPr indent="-311150" lvl="0" marL="457200" rtl="0" algn="l">
              <a:spcBef>
                <a:spcPts val="0"/>
              </a:spcBef>
              <a:spcAft>
                <a:spcPts val="0"/>
              </a:spcAft>
              <a:buClr>
                <a:schemeClr val="accent1"/>
              </a:buClr>
              <a:buSzPts val="1300"/>
              <a:buFont typeface="Calibri"/>
              <a:buAutoNum type="arabicPeriod"/>
            </a:pPr>
            <a:r>
              <a:rPr lang="vi">
                <a:latin typeface="Lora"/>
                <a:ea typeface="Lora"/>
                <a:cs typeface="Lora"/>
                <a:sym typeface="Lora"/>
              </a:rPr>
              <a:t>Viết hàm trả về số quý tương ứng với giá trị ngày tháng truyền vào (quý 1 -&gt; 4)</a:t>
            </a:r>
            <a:endParaRPr>
              <a:latin typeface="Lora"/>
              <a:ea typeface="Lora"/>
              <a:cs typeface="Lora"/>
              <a:sym typeface="Lora"/>
            </a:endParaRPr>
          </a:p>
          <a:p>
            <a:pPr indent="-311150" lvl="0" marL="457200" rtl="0" algn="l">
              <a:spcBef>
                <a:spcPts val="0"/>
              </a:spcBef>
              <a:spcAft>
                <a:spcPts val="0"/>
              </a:spcAft>
              <a:buClr>
                <a:schemeClr val="accent1"/>
              </a:buClr>
              <a:buSzPts val="1300"/>
              <a:buFont typeface="Lora"/>
              <a:buAutoNum type="arabicPeriod"/>
            </a:pPr>
            <a:r>
              <a:rPr lang="vi">
                <a:latin typeface="Lora"/>
                <a:ea typeface="Lora"/>
                <a:cs typeface="Lora"/>
                <a:sym typeface="Lora"/>
              </a:rPr>
              <a:t>Viết hàm tính tổng số ngày đã qua trong năm</a:t>
            </a:r>
            <a:endParaRPr>
              <a:latin typeface="Lora"/>
              <a:ea typeface="Lora"/>
              <a:cs typeface="Lora"/>
              <a:sym typeface="Lora"/>
            </a:endParaRPr>
          </a:p>
          <a:p>
            <a:pPr indent="-311150" lvl="0" marL="457200" rtl="0" algn="l">
              <a:spcBef>
                <a:spcPts val="0"/>
              </a:spcBef>
              <a:spcAft>
                <a:spcPts val="0"/>
              </a:spcAft>
              <a:buClr>
                <a:schemeClr val="accent1"/>
              </a:buClr>
              <a:buSzPts val="1300"/>
              <a:buFont typeface="Lora"/>
              <a:buAutoNum type="arabicPeriod"/>
            </a:pPr>
            <a:r>
              <a:rPr lang="vi">
                <a:latin typeface="Lora"/>
                <a:ea typeface="Lora"/>
                <a:cs typeface="Lora"/>
                <a:sym typeface="Lora"/>
              </a:rPr>
              <a:t>Viết hàm tính tuổi theo ngày tháng truyền vào</a:t>
            </a:r>
            <a:endParaRPr>
              <a:latin typeface="Lora"/>
              <a:ea typeface="Lora"/>
              <a:cs typeface="Lora"/>
              <a:sym typeface="Lora"/>
            </a:endParaRPr>
          </a:p>
          <a:p>
            <a:pPr indent="-311150" lvl="0" marL="457200" rtl="0" algn="l">
              <a:spcBef>
                <a:spcPts val="0"/>
              </a:spcBef>
              <a:spcAft>
                <a:spcPts val="0"/>
              </a:spcAft>
              <a:buClr>
                <a:schemeClr val="accent1"/>
              </a:buClr>
              <a:buSzPts val="1300"/>
              <a:buFont typeface="Lora"/>
              <a:buAutoNum type="arabicPeriod"/>
            </a:pPr>
            <a:r>
              <a:rPr lang="vi">
                <a:latin typeface="Lora"/>
                <a:ea typeface="Lora"/>
                <a:cs typeface="Lora"/>
                <a:sym typeface="Lora"/>
              </a:rPr>
              <a:t>Viết hàm trả về chuỗi ngày tháng hiện tại có dạng “10:01:30 CN 20/01/2020”</a:t>
            </a:r>
            <a:endParaRPr>
              <a:latin typeface="Lora"/>
              <a:ea typeface="Lora"/>
              <a:cs typeface="Lora"/>
              <a:sym typeface="Lora"/>
            </a:endParaRPr>
          </a:p>
          <a:p>
            <a:pPr indent="-311150" lvl="0" marL="457200" rtl="0" algn="l">
              <a:spcBef>
                <a:spcPts val="0"/>
              </a:spcBef>
              <a:spcAft>
                <a:spcPts val="0"/>
              </a:spcAft>
              <a:buClr>
                <a:schemeClr val="accent1"/>
              </a:buClr>
              <a:buSzPts val="1300"/>
              <a:buFont typeface="Lora"/>
              <a:buAutoNum type="arabicPeriod"/>
            </a:pPr>
            <a:r>
              <a:rPr lang="vi">
                <a:latin typeface="Lora"/>
                <a:ea typeface="Lora"/>
                <a:cs typeface="Lora"/>
                <a:sym typeface="Lora"/>
              </a:rPr>
              <a:t>Viết hàm trả về thời gian chênh lệnh giữa 2 quốc gia, giá trị trả về dạng “01h 10m 30s”</a:t>
            </a:r>
            <a:endParaRPr>
              <a:latin typeface="Lora"/>
              <a:ea typeface="Lora"/>
              <a:cs typeface="Lora"/>
              <a:sym typeface="Lora"/>
            </a:endParaRPr>
          </a:p>
          <a:p>
            <a:pPr indent="-311150" lvl="0" marL="457200" rtl="0" algn="l">
              <a:spcBef>
                <a:spcPts val="0"/>
              </a:spcBef>
              <a:spcAft>
                <a:spcPts val="0"/>
              </a:spcAft>
              <a:buClr>
                <a:schemeClr val="accent1"/>
              </a:buClr>
              <a:buSzPts val="1300"/>
              <a:buFont typeface="Lora"/>
              <a:buAutoNum type="arabicPeriod"/>
            </a:pPr>
            <a:r>
              <a:rPr lang="vi">
                <a:latin typeface="Lora"/>
                <a:ea typeface="Lora"/>
                <a:cs typeface="Lora"/>
                <a:sym typeface="Lora"/>
              </a:rPr>
              <a:t>Viết hàm trả về ngày sau ngày hiện tại n ngày</a:t>
            </a:r>
            <a:endParaRPr>
              <a:latin typeface="Lora"/>
              <a:ea typeface="Lora"/>
              <a:cs typeface="Lora"/>
              <a:sym typeface="Lora"/>
            </a:endParaRPr>
          </a:p>
          <a:p>
            <a:pPr indent="-311150" lvl="0" marL="457200" rtl="0" algn="l">
              <a:spcBef>
                <a:spcPts val="0"/>
              </a:spcBef>
              <a:spcAft>
                <a:spcPts val="0"/>
              </a:spcAft>
              <a:buClr>
                <a:schemeClr val="accent1"/>
              </a:buClr>
              <a:buSzPts val="1300"/>
              <a:buFont typeface="Lora"/>
              <a:buAutoNum type="arabicPeriod"/>
            </a:pPr>
            <a:r>
              <a:rPr lang="vi">
                <a:latin typeface="Lora"/>
                <a:ea typeface="Lora"/>
                <a:cs typeface="Lora"/>
                <a:sym typeface="Lora"/>
              </a:rPr>
              <a:t>Viết hàm trả về số giờ chênh lệnh giữa 2 ngày</a:t>
            </a:r>
            <a:endParaRPr>
              <a:latin typeface="Lora"/>
              <a:ea typeface="Lora"/>
              <a:cs typeface="Lora"/>
              <a:sym typeface="Lora"/>
            </a:endParaRPr>
          </a:p>
          <a:p>
            <a:pPr indent="-311150" lvl="0" marL="457200" rtl="0" algn="l">
              <a:spcBef>
                <a:spcPts val="0"/>
              </a:spcBef>
              <a:spcAft>
                <a:spcPts val="0"/>
              </a:spcAft>
              <a:buClr>
                <a:schemeClr val="accent1"/>
              </a:buClr>
              <a:buSzPts val="1300"/>
              <a:buFont typeface="Lora"/>
              <a:buAutoNum type="arabicPeriod"/>
            </a:pPr>
            <a:r>
              <a:rPr lang="vi">
                <a:latin typeface="Lora"/>
                <a:ea typeface="Lora"/>
                <a:cs typeface="Lora"/>
                <a:sym typeface="Lora"/>
              </a:rPr>
              <a:t>Viết hàm trả về ngày tương ứng với ngày đầu tuần</a:t>
            </a:r>
            <a:endParaRPr>
              <a:latin typeface="Lora"/>
              <a:ea typeface="Lora"/>
              <a:cs typeface="Lora"/>
              <a:sym typeface="Lora"/>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sp>
        <p:nvSpPr>
          <p:cNvPr id="1362" name="Google Shape;1362;p146"/>
          <p:cNvSpPr txBox="1"/>
          <p:nvPr>
            <p:ph idx="1" type="body"/>
          </p:nvPr>
        </p:nvSpPr>
        <p:spPr>
          <a:xfrm>
            <a:off x="729450" y="1312325"/>
            <a:ext cx="7686900" cy="3584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b="1" lang="vi">
                <a:latin typeface="Lora"/>
                <a:ea typeface="Lora"/>
                <a:cs typeface="Lora"/>
                <a:sym typeface="Lora"/>
              </a:rPr>
              <a:t>JSON</a:t>
            </a:r>
            <a:r>
              <a:rPr lang="vi">
                <a:latin typeface="Lora"/>
                <a:ea typeface="Lora"/>
                <a:cs typeface="Lora"/>
                <a:sym typeface="Lora"/>
              </a:rPr>
              <a:t> (JavaScript Object Notation) là một định dạng chung mô tả các đối tượng, server và client thường trao đổi dữ liệu dưới dạng </a:t>
            </a:r>
            <a:r>
              <a:rPr b="1" lang="vi">
                <a:latin typeface="Lora"/>
                <a:ea typeface="Lora"/>
                <a:cs typeface="Lora"/>
                <a:sym typeface="Lora"/>
              </a:rPr>
              <a:t>JSON</a:t>
            </a:r>
            <a:r>
              <a:rPr lang="vi">
                <a:latin typeface="Lora"/>
                <a:ea typeface="Lora"/>
                <a:cs typeface="Lora"/>
                <a:sym typeface="Lora"/>
              </a:rPr>
              <a:t>. </a:t>
            </a:r>
            <a:endParaRPr>
              <a:latin typeface="Lora"/>
              <a:ea typeface="Lora"/>
              <a:cs typeface="Lora"/>
              <a:sym typeface="Lora"/>
            </a:endParaRPr>
          </a:p>
          <a:p>
            <a:pPr indent="0" lvl="0" marL="0" rtl="0" algn="l">
              <a:lnSpc>
                <a:spcPct val="135714"/>
              </a:lnSpc>
              <a:spcBef>
                <a:spcPts val="1600"/>
              </a:spcBef>
              <a:spcAft>
                <a:spcPts val="0"/>
              </a:spcAft>
              <a:buNone/>
            </a:pPr>
            <a:r>
              <a:rPr b="1" lang="vi">
                <a:latin typeface="Lora"/>
                <a:ea typeface="Lora"/>
                <a:cs typeface="Lora"/>
                <a:sym typeface="Lora"/>
              </a:rPr>
              <a:t>JSON.stringify(obj)</a:t>
            </a:r>
            <a:r>
              <a:rPr lang="vi">
                <a:latin typeface="Lora"/>
                <a:ea typeface="Lora"/>
                <a:cs typeface="Lora"/>
                <a:sym typeface="Lora"/>
              </a:rPr>
              <a:t> nhận vào một đối tượng và chuyển đổi nó thành chuỗi được gọi là </a:t>
            </a:r>
            <a:r>
              <a:rPr i="1" lang="vi">
                <a:latin typeface="Lora"/>
                <a:ea typeface="Lora"/>
                <a:cs typeface="Lora"/>
                <a:sym typeface="Lora"/>
              </a:rPr>
              <a:t>chuỗi mã hóa JSON</a:t>
            </a:r>
            <a:r>
              <a:rPr b="1" i="1" lang="vi">
                <a:latin typeface="Lora"/>
                <a:ea typeface="Lora"/>
                <a:cs typeface="Lora"/>
                <a:sym typeface="Lora"/>
              </a:rPr>
              <a:t>.</a:t>
            </a:r>
            <a:r>
              <a:rPr lang="vi">
                <a:latin typeface="Lora"/>
                <a:ea typeface="Lora"/>
                <a:cs typeface="Lora"/>
                <a:sym typeface="Lora"/>
              </a:rPr>
              <a:t>  </a:t>
            </a:r>
            <a:r>
              <a:rPr b="1" lang="vi">
                <a:latin typeface="Lora"/>
                <a:ea typeface="Lora"/>
                <a:cs typeface="Lora"/>
                <a:sym typeface="Lora"/>
              </a:rPr>
              <a:t>JSON.parse(str)</a:t>
            </a:r>
            <a:r>
              <a:rPr lang="vi">
                <a:latin typeface="Lora"/>
                <a:ea typeface="Lora"/>
                <a:cs typeface="Lora"/>
                <a:sym typeface="Lora"/>
              </a:rPr>
              <a:t> nhận vào một </a:t>
            </a:r>
            <a:r>
              <a:rPr i="1" lang="vi">
                <a:latin typeface="Lora"/>
                <a:ea typeface="Lora"/>
                <a:cs typeface="Lora"/>
                <a:sym typeface="Lora"/>
              </a:rPr>
              <a:t>chuỗi mã hóa JSON </a:t>
            </a:r>
            <a:r>
              <a:rPr lang="vi">
                <a:latin typeface="Lora"/>
                <a:ea typeface="Lora"/>
                <a:cs typeface="Lora"/>
                <a:sym typeface="Lora"/>
              </a:rPr>
              <a:t>và chuyển đổi nó thành đối tượng JavaScript thông thường</a:t>
            </a:r>
            <a:endParaRPr i="1" sz="1200">
              <a:solidFill>
                <a:srgbClr val="657B83"/>
              </a:solidFill>
              <a:latin typeface="Lora Regular"/>
              <a:ea typeface="Lora Regular"/>
              <a:cs typeface="Lora Regular"/>
              <a:sym typeface="Lora Regular"/>
            </a:endParaRPr>
          </a:p>
          <a:p>
            <a:pPr indent="0" lvl="0" marL="0" rtl="0" algn="l">
              <a:lnSpc>
                <a:spcPct val="135714"/>
              </a:lnSpc>
              <a:spcBef>
                <a:spcPts val="0"/>
              </a:spcBef>
              <a:spcAft>
                <a:spcPts val="0"/>
              </a:spcAft>
              <a:buNone/>
            </a:pPr>
            <a:r>
              <a:t/>
            </a:r>
            <a:endParaRPr>
              <a:latin typeface="Lora"/>
              <a:ea typeface="Lora"/>
              <a:cs typeface="Lora"/>
              <a:sym typeface="Lora"/>
            </a:endParaRPr>
          </a:p>
          <a:p>
            <a:pPr indent="0" lvl="0" marL="0" rtl="0" algn="l">
              <a:lnSpc>
                <a:spcPct val="135714"/>
              </a:lnSpc>
              <a:spcBef>
                <a:spcPts val="0"/>
              </a:spcBef>
              <a:spcAft>
                <a:spcPts val="0"/>
              </a:spcAft>
              <a:buNone/>
            </a:pPr>
            <a:r>
              <a:t/>
            </a:r>
            <a:endParaRPr>
              <a:latin typeface="Lora"/>
              <a:ea typeface="Lora"/>
              <a:cs typeface="Lora"/>
              <a:sym typeface="Lora"/>
            </a:endParaRPr>
          </a:p>
        </p:txBody>
      </p:sp>
      <p:sp>
        <p:nvSpPr>
          <p:cNvPr id="1363" name="Google Shape;1363;p146"/>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JSON Methods</a:t>
            </a:r>
            <a:endParaRPr/>
          </a:p>
        </p:txBody>
      </p:sp>
      <p:sp>
        <p:nvSpPr>
          <p:cNvPr id="1364" name="Google Shape;1364;p146"/>
          <p:cNvSpPr txBox="1"/>
          <p:nvPr/>
        </p:nvSpPr>
        <p:spPr>
          <a:xfrm>
            <a:off x="729450" y="3021900"/>
            <a:ext cx="3842400" cy="18747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user</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name</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"Ba"</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age</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28</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JSON</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stringify</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user</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i="1" lang="vi" sz="1200">
                <a:solidFill>
                  <a:srgbClr val="657B83"/>
                </a:solidFill>
                <a:latin typeface="Fira Code"/>
                <a:ea typeface="Fira Code"/>
                <a:cs typeface="Fira Code"/>
                <a:sym typeface="Fira Code"/>
              </a:rPr>
              <a:t>// "{"name":"Ba","age":28}"</a:t>
            </a:r>
            <a:endParaRPr>
              <a:latin typeface="Fira Code"/>
              <a:ea typeface="Fira Code"/>
              <a:cs typeface="Fira Code"/>
              <a:sym typeface="Fira Code"/>
            </a:endParaRPr>
          </a:p>
        </p:txBody>
      </p:sp>
      <p:sp>
        <p:nvSpPr>
          <p:cNvPr id="1365" name="Google Shape;1365;p146"/>
          <p:cNvSpPr txBox="1"/>
          <p:nvPr/>
        </p:nvSpPr>
        <p:spPr>
          <a:xfrm>
            <a:off x="4572000" y="3021900"/>
            <a:ext cx="3842400" cy="18747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str</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 "name": "Ba", "age": 28 }'</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JSON</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parse</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str</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i="1" lang="vi" sz="1200">
                <a:solidFill>
                  <a:srgbClr val="657B83"/>
                </a:solidFill>
                <a:latin typeface="Fira Code"/>
                <a:ea typeface="Fira Code"/>
                <a:cs typeface="Fira Code"/>
                <a:sym typeface="Fira Code"/>
              </a:rPr>
              <a:t>// { name: "Ba", age: 28}</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93A1A1"/>
              </a:solidFill>
              <a:latin typeface="Fira Code"/>
              <a:ea typeface="Fira Code"/>
              <a:cs typeface="Fira Code"/>
              <a:sym typeface="Fira Code"/>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147"/>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Scheduling</a:t>
            </a:r>
            <a:endParaRPr/>
          </a:p>
        </p:txBody>
      </p:sp>
      <p:sp>
        <p:nvSpPr>
          <p:cNvPr id="1371" name="Google Shape;1371;p147"/>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latin typeface="Lora"/>
                <a:ea typeface="Lora"/>
                <a:cs typeface="Lora"/>
                <a:sym typeface="Lora"/>
              </a:rPr>
              <a:t>Ba Nguyễn</a:t>
            </a:r>
            <a:endParaRPr>
              <a:latin typeface="Lora"/>
              <a:ea typeface="Lora"/>
              <a:cs typeface="Lora"/>
              <a:sym typeface="Lora"/>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p148"/>
          <p:cNvSpPr txBox="1"/>
          <p:nvPr>
            <p:ph idx="1" type="body"/>
          </p:nvPr>
        </p:nvSpPr>
        <p:spPr>
          <a:xfrm>
            <a:off x="729450" y="1312325"/>
            <a:ext cx="7686900" cy="3584100"/>
          </a:xfrm>
          <a:prstGeom prst="rect">
            <a:avLst/>
          </a:prstGeom>
        </p:spPr>
        <p:txBody>
          <a:bodyPr anchorCtr="0" anchor="t" bIns="91425" lIns="91425" spcFirstLastPara="1" rIns="91425" wrap="square" tIns="91425">
            <a:noAutofit/>
          </a:bodyPr>
          <a:lstStyle/>
          <a:p>
            <a:pPr indent="0" lvl="0" marL="0" rtl="0" algn="l">
              <a:lnSpc>
                <a:spcPct val="135714"/>
              </a:lnSpc>
              <a:spcBef>
                <a:spcPts val="1000"/>
              </a:spcBef>
              <a:spcAft>
                <a:spcPts val="0"/>
              </a:spcAft>
              <a:buNone/>
            </a:pPr>
            <a:r>
              <a:rPr b="1" lang="vi">
                <a:latin typeface="Lora"/>
                <a:ea typeface="Lora"/>
                <a:cs typeface="Lora"/>
                <a:sym typeface="Lora"/>
              </a:rPr>
              <a:t>setTimeout()</a:t>
            </a:r>
            <a:r>
              <a:rPr lang="vi">
                <a:latin typeface="Lora"/>
                <a:ea typeface="Lora"/>
                <a:cs typeface="Lora"/>
                <a:sym typeface="Lora"/>
              </a:rPr>
              <a:t> cho phép “đặt lịch” cho một hành động nào đó, sẽ được thực thi sau một khoảng thời gian nhất định</a:t>
            </a:r>
            <a:endParaRPr>
              <a:latin typeface="Lora"/>
              <a:ea typeface="Lora"/>
              <a:cs typeface="Lora"/>
              <a:sym typeface="Lora"/>
            </a:endParaRPr>
          </a:p>
          <a:p>
            <a:pPr indent="0" lvl="0" marL="0" rtl="0" algn="l">
              <a:lnSpc>
                <a:spcPct val="135714"/>
              </a:lnSpc>
              <a:spcBef>
                <a:spcPts val="1000"/>
              </a:spcBef>
              <a:spcAft>
                <a:spcPts val="0"/>
              </a:spcAft>
              <a:buNone/>
            </a:pPr>
            <a:r>
              <a:rPr lang="vi">
                <a:latin typeface="Lora"/>
                <a:ea typeface="Lora"/>
                <a:cs typeface="Lora"/>
                <a:sym typeface="Lora"/>
              </a:rPr>
              <a:t>Cú pháp:</a:t>
            </a:r>
            <a:endParaRPr>
              <a:latin typeface="Lora"/>
              <a:ea typeface="Lora"/>
              <a:cs typeface="Lora"/>
              <a:sym typeface="Lora"/>
            </a:endParaRPr>
          </a:p>
          <a:p>
            <a:pPr indent="0" lvl="0" marL="0" rtl="0" algn="l">
              <a:lnSpc>
                <a:spcPct val="135714"/>
              </a:lnSpc>
              <a:spcBef>
                <a:spcPts val="100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timer</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setTimeout</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func</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code</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delay</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args</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clearTimeout</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timer</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1000"/>
              </a:spcBef>
              <a:spcAft>
                <a:spcPts val="0"/>
              </a:spcAft>
              <a:buNone/>
            </a:pPr>
            <a:r>
              <a:rPr lang="vi">
                <a:latin typeface="Lora"/>
                <a:ea typeface="Lora"/>
                <a:cs typeface="Lora"/>
                <a:sym typeface="Lora"/>
              </a:rPr>
              <a:t>Ví dụ</a:t>
            </a:r>
            <a:r>
              <a:rPr lang="vi">
                <a:latin typeface="Lora"/>
                <a:ea typeface="Lora"/>
                <a:cs typeface="Lora"/>
                <a:sym typeface="Lora"/>
              </a:rPr>
              <a:t>:</a:t>
            </a:r>
            <a:endParaRPr b="1" sz="1050">
              <a:solidFill>
                <a:srgbClr val="93A1A1"/>
              </a:solidFill>
              <a:highlight>
                <a:srgbClr val="002B36"/>
              </a:highlight>
              <a:latin typeface="Courier New"/>
              <a:ea typeface="Courier New"/>
              <a:cs typeface="Courier New"/>
              <a:sym typeface="Courier New"/>
            </a:endParaRPr>
          </a:p>
          <a:p>
            <a:pPr indent="0" lvl="0" marL="0" rtl="0" algn="l">
              <a:lnSpc>
                <a:spcPct val="135714"/>
              </a:lnSpc>
              <a:spcBef>
                <a:spcPts val="100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timmer</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setTimeout</a:t>
            </a:r>
            <a:r>
              <a:rPr lang="vi" sz="1200">
                <a:solidFill>
                  <a:srgbClr val="BBBBBB"/>
                </a:solidFill>
                <a:latin typeface="Fira Code"/>
                <a:ea typeface="Fira Code"/>
                <a:cs typeface="Fira Code"/>
                <a:sym typeface="Fira Code"/>
              </a:rPr>
              <a:t>(() </a:t>
            </a:r>
            <a:r>
              <a:rPr lang="vi" sz="1200">
                <a:solidFill>
                  <a:srgbClr val="93A1A1"/>
                </a:solidFill>
                <a:latin typeface="Fira Code"/>
                <a:ea typeface="Fira Code"/>
                <a:cs typeface="Fira Code"/>
                <a:sym typeface="Fira Code"/>
              </a:rPr>
              <a:t>=&gt;</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alert</a:t>
            </a:r>
            <a:r>
              <a:rPr lang="vi" sz="1200">
                <a:solidFill>
                  <a:srgbClr val="BBBBBB"/>
                </a:solidFill>
                <a:latin typeface="Fira Code"/>
                <a:ea typeface="Fira Code"/>
                <a:cs typeface="Fira Code"/>
                <a:sym typeface="Fira Code"/>
              </a:rPr>
              <a:t>(</a:t>
            </a:r>
            <a:r>
              <a:rPr lang="vi" sz="1200">
                <a:solidFill>
                  <a:srgbClr val="2AA198"/>
                </a:solidFill>
                <a:latin typeface="Fira Code"/>
                <a:ea typeface="Fira Code"/>
                <a:cs typeface="Fira Code"/>
                <a:sym typeface="Fira Code"/>
              </a:rPr>
              <a:t>"Hello babe"</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1000</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thông báo alert() sau 1s</a:t>
            </a:r>
            <a:endParaRPr>
              <a:latin typeface="Fira Code"/>
              <a:ea typeface="Fira Code"/>
              <a:cs typeface="Fira Code"/>
              <a:sym typeface="Fira Code"/>
            </a:endParaRPr>
          </a:p>
          <a:p>
            <a:pPr indent="0" lvl="0" marL="0" rtl="0" algn="l">
              <a:lnSpc>
                <a:spcPct val="135714"/>
              </a:lnSpc>
              <a:spcBef>
                <a:spcPts val="0"/>
              </a:spcBef>
              <a:spcAft>
                <a:spcPts val="0"/>
              </a:spcAft>
              <a:buNone/>
            </a:pPr>
            <a:r>
              <a:t/>
            </a:r>
            <a:endParaRPr>
              <a:latin typeface="Lora"/>
              <a:ea typeface="Lora"/>
              <a:cs typeface="Lora"/>
              <a:sym typeface="Lora"/>
            </a:endParaRPr>
          </a:p>
        </p:txBody>
      </p:sp>
      <p:sp>
        <p:nvSpPr>
          <p:cNvPr id="1377" name="Google Shape;1377;p148"/>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setTimeout()</a:t>
            </a:r>
            <a:endParaRPr/>
          </a:p>
        </p:txBody>
      </p:sp>
      <p:sp>
        <p:nvSpPr>
          <p:cNvPr id="1378" name="Google Shape;1378;p148"/>
          <p:cNvSpPr txBox="1"/>
          <p:nvPr/>
        </p:nvSpPr>
        <p:spPr>
          <a:xfrm>
            <a:off x="4713050" y="3468550"/>
            <a:ext cx="3961800" cy="14280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timer</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setTimeout</a:t>
            </a:r>
            <a:r>
              <a:rPr lang="vi" sz="1200">
                <a:solidFill>
                  <a:srgbClr val="BBBBBB"/>
                </a:solidFill>
                <a:latin typeface="Fira Code"/>
                <a:ea typeface="Fira Code"/>
                <a:cs typeface="Fira Code"/>
                <a:sym typeface="Fira Code"/>
              </a:rPr>
              <a:t>(</a:t>
            </a:r>
            <a:r>
              <a:rPr lang="vi" sz="1200">
                <a:solidFill>
                  <a:srgbClr val="93A1A1"/>
                </a:solidFill>
                <a:latin typeface="Fira Code"/>
                <a:ea typeface="Fira Code"/>
                <a:cs typeface="Fira Code"/>
                <a:sym typeface="Fira Code"/>
              </a:rPr>
              <a:t>function</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hi</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alert</a:t>
            </a:r>
            <a:r>
              <a:rPr lang="vi" sz="1200">
                <a:solidFill>
                  <a:srgbClr val="BBBBBB"/>
                </a:solidFill>
                <a:latin typeface="Fira Code"/>
                <a:ea typeface="Fira Code"/>
                <a:cs typeface="Fira Code"/>
                <a:sym typeface="Fira Code"/>
              </a:rPr>
              <a:t>(</a:t>
            </a:r>
            <a:r>
              <a:rPr lang="vi" sz="1200">
                <a:solidFill>
                  <a:srgbClr val="2AA198"/>
                </a:solidFill>
                <a:latin typeface="Fira Code"/>
                <a:ea typeface="Fira Code"/>
                <a:cs typeface="Fira Code"/>
                <a:sym typeface="Fira Code"/>
              </a:rPr>
              <a:t>"Hello babe"</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timer</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setTimeout</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hi</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1000</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1000</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lặp thông báo alert() mỗi 1s</a:t>
            </a:r>
            <a:endParaRPr sz="1200">
              <a:solidFill>
                <a:srgbClr val="BBBBBB"/>
              </a:solidFill>
              <a:latin typeface="Fira Code"/>
              <a:ea typeface="Fira Code"/>
              <a:cs typeface="Fira Code"/>
              <a:sym typeface="Fira Code"/>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149"/>
          <p:cNvSpPr txBox="1"/>
          <p:nvPr>
            <p:ph idx="1" type="body"/>
          </p:nvPr>
        </p:nvSpPr>
        <p:spPr>
          <a:xfrm>
            <a:off x="729450" y="1312325"/>
            <a:ext cx="7686900" cy="3584100"/>
          </a:xfrm>
          <a:prstGeom prst="rect">
            <a:avLst/>
          </a:prstGeom>
        </p:spPr>
        <p:txBody>
          <a:bodyPr anchorCtr="0" anchor="t" bIns="91425" lIns="91425" spcFirstLastPara="1" rIns="91425" wrap="square" tIns="91425">
            <a:noAutofit/>
          </a:bodyPr>
          <a:lstStyle/>
          <a:p>
            <a:pPr indent="0" lvl="0" marL="0" rtl="0" algn="l">
              <a:lnSpc>
                <a:spcPct val="135714"/>
              </a:lnSpc>
              <a:spcBef>
                <a:spcPts val="1000"/>
              </a:spcBef>
              <a:spcAft>
                <a:spcPts val="0"/>
              </a:spcAft>
              <a:buNone/>
            </a:pPr>
            <a:r>
              <a:rPr b="1" lang="vi">
                <a:latin typeface="Lora"/>
                <a:ea typeface="Lora"/>
                <a:cs typeface="Lora"/>
                <a:sym typeface="Lora"/>
              </a:rPr>
              <a:t>setInterval()</a:t>
            </a:r>
            <a:r>
              <a:rPr lang="vi">
                <a:latin typeface="Lora"/>
                <a:ea typeface="Lora"/>
                <a:cs typeface="Lora"/>
                <a:sym typeface="Lora"/>
              </a:rPr>
              <a:t> cho phép “đặt lịch” cho một hành động nào đó, sẽ được thực thi lặp đi lặp lại sau mỗi khoảng thời gian nhất định</a:t>
            </a:r>
            <a:endParaRPr>
              <a:latin typeface="Lora"/>
              <a:ea typeface="Lora"/>
              <a:cs typeface="Lora"/>
              <a:sym typeface="Lora"/>
            </a:endParaRPr>
          </a:p>
          <a:p>
            <a:pPr indent="0" lvl="0" marL="0" rtl="0" algn="l">
              <a:lnSpc>
                <a:spcPct val="135714"/>
              </a:lnSpc>
              <a:spcBef>
                <a:spcPts val="1000"/>
              </a:spcBef>
              <a:spcAft>
                <a:spcPts val="0"/>
              </a:spcAft>
              <a:buNone/>
            </a:pPr>
            <a:r>
              <a:rPr lang="vi">
                <a:latin typeface="Lora"/>
                <a:ea typeface="Lora"/>
                <a:cs typeface="Lora"/>
                <a:sym typeface="Lora"/>
              </a:rPr>
              <a:t>Cú pháp:</a:t>
            </a:r>
            <a:endParaRPr>
              <a:latin typeface="Lora"/>
              <a:ea typeface="Lora"/>
              <a:cs typeface="Lora"/>
              <a:sym typeface="Lora"/>
            </a:endParaRPr>
          </a:p>
          <a:p>
            <a:pPr indent="0" lvl="0" marL="0" rtl="0" algn="l">
              <a:lnSpc>
                <a:spcPct val="135714"/>
              </a:lnSpc>
              <a:spcBef>
                <a:spcPts val="100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timer</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setInterval</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func</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code</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delay</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args</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clearInterval</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timer</a:t>
            </a:r>
            <a:r>
              <a:rPr lang="vi" sz="1200">
                <a:solidFill>
                  <a:srgbClr val="BBBBBB"/>
                </a:solidFill>
                <a:latin typeface="Fira Code"/>
                <a:ea typeface="Fira Code"/>
                <a:cs typeface="Fira Code"/>
                <a:sym typeface="Fira Code"/>
              </a:rPr>
              <a:t>);</a:t>
            </a:r>
            <a:endParaRPr sz="1200">
              <a:solidFill>
                <a:srgbClr val="93A1A1"/>
              </a:solidFill>
              <a:latin typeface="Fira Code"/>
              <a:ea typeface="Fira Code"/>
              <a:cs typeface="Fira Code"/>
              <a:sym typeface="Fira Code"/>
            </a:endParaRPr>
          </a:p>
          <a:p>
            <a:pPr indent="0" lvl="0" marL="0" rtl="0" algn="l">
              <a:lnSpc>
                <a:spcPct val="135714"/>
              </a:lnSpc>
              <a:spcBef>
                <a:spcPts val="1000"/>
              </a:spcBef>
              <a:spcAft>
                <a:spcPts val="0"/>
              </a:spcAft>
              <a:buNone/>
            </a:pPr>
            <a:r>
              <a:rPr lang="vi">
                <a:latin typeface="Lora"/>
                <a:ea typeface="Lora"/>
                <a:cs typeface="Lora"/>
                <a:sym typeface="Lora"/>
              </a:rPr>
              <a:t>Ví dụ:</a:t>
            </a:r>
            <a:endParaRPr b="1" sz="1050">
              <a:solidFill>
                <a:srgbClr val="93A1A1"/>
              </a:solidFill>
              <a:highlight>
                <a:srgbClr val="002B36"/>
              </a:highlight>
              <a:latin typeface="Courier New"/>
              <a:ea typeface="Courier New"/>
              <a:cs typeface="Courier New"/>
              <a:sym typeface="Courier New"/>
            </a:endParaRPr>
          </a:p>
          <a:p>
            <a:pPr indent="0" lvl="0" marL="0" rtl="0" algn="l">
              <a:lnSpc>
                <a:spcPct val="135714"/>
              </a:lnSpc>
              <a:spcBef>
                <a:spcPts val="100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timer</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setInterval</a:t>
            </a:r>
            <a:r>
              <a:rPr lang="vi" sz="1200">
                <a:solidFill>
                  <a:srgbClr val="BBBBBB"/>
                </a:solidFill>
                <a:latin typeface="Fira Code"/>
                <a:ea typeface="Fira Code"/>
                <a:cs typeface="Fira Code"/>
                <a:sym typeface="Fira Code"/>
              </a:rPr>
              <a:t>(() </a:t>
            </a:r>
            <a:r>
              <a:rPr lang="vi" sz="1200">
                <a:solidFill>
                  <a:srgbClr val="93A1A1"/>
                </a:solidFill>
                <a:latin typeface="Fira Code"/>
                <a:ea typeface="Fira Code"/>
                <a:cs typeface="Fira Code"/>
                <a:sym typeface="Fira Code"/>
              </a:rPr>
              <a:t>=&gt;</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console</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log</a:t>
            </a:r>
            <a:r>
              <a:rPr lang="vi" sz="1200">
                <a:solidFill>
                  <a:srgbClr val="BBBBBB"/>
                </a:solidFill>
                <a:latin typeface="Fira Code"/>
                <a:ea typeface="Fira Code"/>
                <a:cs typeface="Fira Code"/>
                <a:sym typeface="Fira Code"/>
              </a:rPr>
              <a:t>(</a:t>
            </a:r>
            <a:r>
              <a:rPr lang="vi" sz="1200">
                <a:solidFill>
                  <a:srgbClr val="2AA198"/>
                </a:solidFill>
                <a:latin typeface="Fira Code"/>
                <a:ea typeface="Fira Code"/>
                <a:cs typeface="Fira Code"/>
                <a:sym typeface="Fira Code"/>
              </a:rPr>
              <a:t>"I love you!"</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1000</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mỗi 1s in ra “I love you!”</a:t>
            </a:r>
            <a:endParaRPr sz="1200">
              <a:solidFill>
                <a:srgbClr val="93A1A1"/>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a:latin typeface="Lora"/>
              <a:ea typeface="Lora"/>
              <a:cs typeface="Lora"/>
              <a:sym typeface="Lora"/>
            </a:endParaRPr>
          </a:p>
        </p:txBody>
      </p:sp>
      <p:sp>
        <p:nvSpPr>
          <p:cNvPr id="1384" name="Google Shape;1384;p149"/>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setInterval()</a:t>
            </a:r>
            <a:endParaRPr/>
          </a:p>
        </p:txBody>
      </p:sp>
      <p:sp>
        <p:nvSpPr>
          <p:cNvPr id="1385" name="Google Shape;1385;p149"/>
          <p:cNvSpPr txBox="1"/>
          <p:nvPr/>
        </p:nvSpPr>
        <p:spPr>
          <a:xfrm>
            <a:off x="5080675" y="3468550"/>
            <a:ext cx="3367800" cy="14280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vi" sz="1200">
                <a:solidFill>
                  <a:srgbClr val="93A1A1"/>
                </a:solidFill>
                <a:latin typeface="Lora Regular"/>
                <a:ea typeface="Lora Regular"/>
                <a:cs typeface="Lora Regular"/>
                <a:sym typeface="Lora Regular"/>
              </a:rPr>
              <a:t>l</a:t>
            </a:r>
            <a:r>
              <a:rPr lang="vi" sz="1200">
                <a:solidFill>
                  <a:srgbClr val="93A1A1"/>
                </a:solidFill>
                <a:latin typeface="Fira Code"/>
                <a:ea typeface="Fira Code"/>
                <a:cs typeface="Fira Code"/>
                <a:sym typeface="Fira Code"/>
              </a:rPr>
              <a:t>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seconds</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1</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timer</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setInterval</a:t>
            </a:r>
            <a:r>
              <a:rPr lang="vi" sz="1200">
                <a:solidFill>
                  <a:srgbClr val="BBBBBB"/>
                </a:solidFill>
                <a:latin typeface="Fira Code"/>
                <a:ea typeface="Fira Code"/>
                <a:cs typeface="Fira Code"/>
                <a:sym typeface="Fira Code"/>
              </a:rPr>
              <a:t>(() </a:t>
            </a:r>
            <a:r>
              <a:rPr lang="vi" sz="1200">
                <a:solidFill>
                  <a:srgbClr val="93A1A1"/>
                </a:solidFill>
                <a:latin typeface="Fira Code"/>
                <a:ea typeface="Fira Code"/>
                <a:cs typeface="Fira Code"/>
                <a:sym typeface="Fira Code"/>
              </a:rPr>
              <a:t>=&gt;</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console</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log</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seconds</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1000</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mỗi 1s in ra seconds</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93A1A1"/>
              </a:solidFill>
              <a:latin typeface="Lora Regular"/>
              <a:ea typeface="Lora Regular"/>
              <a:cs typeface="Lora Regular"/>
              <a:sym typeface="Lora Regul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6"/>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Exercise</a:t>
            </a:r>
            <a:endParaRPr/>
          </a:p>
        </p:txBody>
      </p:sp>
      <p:sp>
        <p:nvSpPr>
          <p:cNvPr id="193" name="Google Shape;193;p26"/>
          <p:cNvSpPr txBox="1"/>
          <p:nvPr>
            <p:ph idx="1" type="body"/>
          </p:nvPr>
        </p:nvSpPr>
        <p:spPr>
          <a:xfrm>
            <a:off x="729450" y="1312325"/>
            <a:ext cx="7688700" cy="3584100"/>
          </a:xfrm>
          <a:prstGeom prst="rect">
            <a:avLst/>
          </a:prstGeom>
        </p:spPr>
        <p:txBody>
          <a:bodyPr anchorCtr="0" anchor="t" bIns="91425" lIns="91425" spcFirstLastPara="1" rIns="91425" wrap="square" tIns="91425">
            <a:noAutofit/>
          </a:bodyPr>
          <a:lstStyle/>
          <a:p>
            <a:pPr indent="0" lvl="0" marL="0" rtl="0" algn="l">
              <a:lnSpc>
                <a:spcPct val="150000"/>
              </a:lnSpc>
              <a:spcBef>
                <a:spcPts val="1000"/>
              </a:spcBef>
              <a:spcAft>
                <a:spcPts val="1000"/>
              </a:spcAft>
              <a:buNone/>
            </a:pPr>
            <a:r>
              <a:rPr lang="vi">
                <a:solidFill>
                  <a:srgbClr val="233A44"/>
                </a:solidFill>
                <a:latin typeface="Lora"/>
                <a:ea typeface="Lora"/>
                <a:cs typeface="Lora"/>
                <a:sym typeface="Lora"/>
              </a:rPr>
              <a:t>Tên biến nào không hợp lệ?</a:t>
            </a:r>
            <a:endParaRPr>
              <a:latin typeface="Lora"/>
              <a:ea typeface="Lora"/>
              <a:cs typeface="Lora"/>
              <a:sym typeface="Lora"/>
            </a:endParaRPr>
          </a:p>
        </p:txBody>
      </p:sp>
      <p:sp>
        <p:nvSpPr>
          <p:cNvPr id="194" name="Google Shape;194;p26"/>
          <p:cNvSpPr txBox="1"/>
          <p:nvPr/>
        </p:nvSpPr>
        <p:spPr>
          <a:xfrm>
            <a:off x="729450" y="1843900"/>
            <a:ext cx="3842400" cy="3052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vi" sz="1200">
                <a:solidFill>
                  <a:srgbClr val="268BD2"/>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3</a:t>
            </a:r>
            <a:r>
              <a:rPr lang="vi" sz="1200">
                <a:solidFill>
                  <a:srgbClr val="268BD2"/>
                </a:solidFill>
                <a:latin typeface="Fira Code"/>
                <a:ea typeface="Fira Code"/>
                <a:cs typeface="Fira Code"/>
                <a:sym typeface="Fira Code"/>
              </a:rPr>
              <a:t>a</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1</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50000"/>
              </a:lnSpc>
              <a:spcBef>
                <a:spcPts val="0"/>
              </a:spcBef>
              <a:spcAft>
                <a:spcPts val="0"/>
              </a:spcAft>
              <a:buNone/>
            </a:pPr>
            <a:r>
              <a:rPr lang="vi" sz="1200">
                <a:solidFill>
                  <a:srgbClr val="268BD2"/>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93A1A1"/>
                </a:solidFill>
                <a:latin typeface="Fira Code"/>
                <a:ea typeface="Fira Code"/>
                <a:cs typeface="Fira Code"/>
                <a:sym typeface="Fira Code"/>
              </a:rPr>
              <a:t>var</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10</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50000"/>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my</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name</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"ahihi"</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50000"/>
              </a:lnSpc>
              <a:spcBef>
                <a:spcPts val="0"/>
              </a:spcBef>
              <a:spcAft>
                <a:spcPts val="0"/>
              </a:spcAft>
              <a:buNone/>
            </a:pPr>
            <a:r>
              <a:rPr lang="vi" sz="1200">
                <a:solidFill>
                  <a:srgbClr val="93A1A1"/>
                </a:solidFill>
                <a:latin typeface="Fira Code"/>
                <a:ea typeface="Fira Code"/>
                <a:cs typeface="Fira Code"/>
                <a:sym typeface="Fira Code"/>
              </a:rPr>
              <a:t>const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lol</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"Leaguage of Legends"</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50000"/>
              </a:lnSpc>
              <a:spcBef>
                <a:spcPts val="0"/>
              </a:spcBef>
              <a:spcAft>
                <a:spcPts val="0"/>
              </a:spcAft>
              <a:buNone/>
            </a:pPr>
            <a:r>
              <a:rPr lang="vi" sz="1200">
                <a:solidFill>
                  <a:srgbClr val="93A1A1"/>
                </a:solidFill>
                <a:latin typeface="Fira Code"/>
                <a:ea typeface="Fira Code"/>
                <a:cs typeface="Fira Code"/>
                <a:sym typeface="Fira Code"/>
              </a:rPr>
              <a:t>const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PI</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3.14</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50000"/>
              </a:lnSpc>
              <a:spcBef>
                <a:spcPts val="0"/>
              </a:spcBef>
              <a:spcAft>
                <a:spcPts val="0"/>
              </a:spcAft>
              <a:buNone/>
            </a:pPr>
            <a:r>
              <a:rPr lang="vi" sz="1200">
                <a:solidFill>
                  <a:srgbClr val="93A1A1"/>
                </a:solidFill>
                <a:latin typeface="Fira Code"/>
                <a:ea typeface="Fira Code"/>
                <a:cs typeface="Fira Code"/>
                <a:sym typeface="Fira Code"/>
              </a:rPr>
              <a:t>var</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__</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50000"/>
              </a:lnSpc>
              <a:spcBef>
                <a:spcPts val="0"/>
              </a:spcBef>
              <a:spcAft>
                <a:spcPts val="0"/>
              </a:spcAft>
              <a:buNone/>
            </a:pPr>
            <a:r>
              <a:rPr lang="vi" sz="1200">
                <a:solidFill>
                  <a:srgbClr val="93A1A1"/>
                </a:solidFill>
                <a:latin typeface="Fira Code"/>
                <a:ea typeface="Fira Code"/>
                <a:cs typeface="Fira Code"/>
                <a:sym typeface="Fira Code"/>
              </a:rPr>
              <a:t>var</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"__"</a:t>
            </a:r>
            <a:r>
              <a:rPr lang="vi" sz="1200">
                <a:solidFill>
                  <a:srgbClr val="BBBBBB"/>
                </a:solidFill>
                <a:latin typeface="Fira Code"/>
                <a:ea typeface="Fira Code"/>
                <a:cs typeface="Fira Code"/>
                <a:sym typeface="Fira Code"/>
              </a:rPr>
              <a:t>;</a:t>
            </a:r>
            <a:endParaRPr>
              <a:latin typeface="Fira Code"/>
              <a:ea typeface="Fira Code"/>
              <a:cs typeface="Fira Code"/>
              <a:sym typeface="Fira Code"/>
            </a:endParaRPr>
          </a:p>
        </p:txBody>
      </p:sp>
      <p:sp>
        <p:nvSpPr>
          <p:cNvPr id="195" name="Google Shape;195;p26"/>
          <p:cNvSpPr txBox="1"/>
          <p:nvPr/>
        </p:nvSpPr>
        <p:spPr>
          <a:xfrm>
            <a:off x="4572000" y="1843900"/>
            <a:ext cx="3842400" cy="30525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x5</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55</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x_X</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"OmG"</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$y__</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1</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const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___</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"GOOD"</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var</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PI</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3.14</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FIRSTNAME</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"Ba"</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const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birthday</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"24.05.1992"</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LAstNaME</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"Nguyễn"</a:t>
            </a:r>
            <a:r>
              <a:rPr lang="vi" sz="1200">
                <a:solidFill>
                  <a:srgbClr val="BBBBBB"/>
                </a:solidFill>
                <a:latin typeface="Fira Code"/>
                <a:ea typeface="Fira Code"/>
                <a:cs typeface="Fira Code"/>
                <a:sym typeface="Fira Code"/>
              </a:rPr>
              <a:t>;</a:t>
            </a:r>
            <a:endParaRPr>
              <a:latin typeface="Fira Code"/>
              <a:ea typeface="Fira Code"/>
              <a:cs typeface="Fira Code"/>
              <a:sym typeface="Fira Cod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7"/>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Data Types</a:t>
            </a:r>
            <a:endParaRPr/>
          </a:p>
        </p:txBody>
      </p:sp>
      <p:sp>
        <p:nvSpPr>
          <p:cNvPr id="201" name="Google Shape;201;p27"/>
          <p:cNvSpPr txBox="1"/>
          <p:nvPr>
            <p:ph idx="1" type="body"/>
          </p:nvPr>
        </p:nvSpPr>
        <p:spPr>
          <a:xfrm>
            <a:off x="729450" y="1312325"/>
            <a:ext cx="7688700" cy="3584100"/>
          </a:xfrm>
          <a:prstGeom prst="rect">
            <a:avLst/>
          </a:prstGeom>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rPr lang="vi">
                <a:latin typeface="Lora"/>
                <a:ea typeface="Lora"/>
                <a:cs typeface="Lora"/>
                <a:sym typeface="Lora"/>
              </a:rPr>
              <a:t>Có 8 kiểu dữ liệu trong JavaScript</a:t>
            </a:r>
            <a:endParaRPr>
              <a:latin typeface="Lora"/>
              <a:ea typeface="Lora"/>
              <a:cs typeface="Lora"/>
              <a:sym typeface="Lora"/>
            </a:endParaRPr>
          </a:p>
          <a:p>
            <a:pPr indent="-311150" lvl="0" marL="457200" rtl="0" algn="l">
              <a:lnSpc>
                <a:spcPct val="150000"/>
              </a:lnSpc>
              <a:spcBef>
                <a:spcPts val="1000"/>
              </a:spcBef>
              <a:spcAft>
                <a:spcPts val="0"/>
              </a:spcAft>
              <a:buSzPts val="1300"/>
              <a:buFont typeface="Lora"/>
              <a:buAutoNum type="arabicPeriod"/>
            </a:pPr>
            <a:r>
              <a:rPr lang="vi">
                <a:latin typeface="Lora"/>
                <a:ea typeface="Lora"/>
                <a:cs typeface="Lora"/>
                <a:sym typeface="Lora"/>
              </a:rPr>
              <a:t>number</a:t>
            </a:r>
            <a:endParaRPr>
              <a:latin typeface="Lora"/>
              <a:ea typeface="Lora"/>
              <a:cs typeface="Lora"/>
              <a:sym typeface="Lora"/>
            </a:endParaRPr>
          </a:p>
          <a:p>
            <a:pPr indent="-311150" lvl="0" marL="457200" rtl="0" algn="l">
              <a:lnSpc>
                <a:spcPct val="150000"/>
              </a:lnSpc>
              <a:spcBef>
                <a:spcPts val="0"/>
              </a:spcBef>
              <a:spcAft>
                <a:spcPts val="0"/>
              </a:spcAft>
              <a:buSzPts val="1300"/>
              <a:buFont typeface="Lora"/>
              <a:buAutoNum type="arabicPeriod"/>
            </a:pPr>
            <a:r>
              <a:rPr lang="vi">
                <a:latin typeface="Lora"/>
                <a:ea typeface="Lora"/>
                <a:cs typeface="Lora"/>
                <a:sym typeface="Lora"/>
              </a:rPr>
              <a:t>bigint</a:t>
            </a:r>
            <a:endParaRPr>
              <a:latin typeface="Lora"/>
              <a:ea typeface="Lora"/>
              <a:cs typeface="Lora"/>
              <a:sym typeface="Lora"/>
            </a:endParaRPr>
          </a:p>
          <a:p>
            <a:pPr indent="-311150" lvl="0" marL="457200" rtl="0" algn="l">
              <a:lnSpc>
                <a:spcPct val="150000"/>
              </a:lnSpc>
              <a:spcBef>
                <a:spcPts val="0"/>
              </a:spcBef>
              <a:spcAft>
                <a:spcPts val="0"/>
              </a:spcAft>
              <a:buSzPts val="1300"/>
              <a:buFont typeface="Lora"/>
              <a:buAutoNum type="arabicPeriod"/>
            </a:pPr>
            <a:r>
              <a:rPr lang="vi">
                <a:latin typeface="Lora"/>
                <a:ea typeface="Lora"/>
                <a:cs typeface="Lora"/>
                <a:sym typeface="Lora"/>
              </a:rPr>
              <a:t>string</a:t>
            </a:r>
            <a:endParaRPr>
              <a:latin typeface="Lora"/>
              <a:ea typeface="Lora"/>
              <a:cs typeface="Lora"/>
              <a:sym typeface="Lora"/>
            </a:endParaRPr>
          </a:p>
          <a:p>
            <a:pPr indent="-311150" lvl="0" marL="457200" rtl="0" algn="l">
              <a:lnSpc>
                <a:spcPct val="150000"/>
              </a:lnSpc>
              <a:spcBef>
                <a:spcPts val="0"/>
              </a:spcBef>
              <a:spcAft>
                <a:spcPts val="0"/>
              </a:spcAft>
              <a:buSzPts val="1300"/>
              <a:buFont typeface="Lora"/>
              <a:buAutoNum type="arabicPeriod"/>
            </a:pPr>
            <a:r>
              <a:rPr lang="vi">
                <a:latin typeface="Lora"/>
                <a:ea typeface="Lora"/>
                <a:cs typeface="Lora"/>
                <a:sym typeface="Lora"/>
              </a:rPr>
              <a:t>boolean</a:t>
            </a:r>
            <a:endParaRPr>
              <a:latin typeface="Lora"/>
              <a:ea typeface="Lora"/>
              <a:cs typeface="Lora"/>
              <a:sym typeface="Lora"/>
            </a:endParaRPr>
          </a:p>
          <a:p>
            <a:pPr indent="-311150" lvl="0" marL="457200" rtl="0" algn="l">
              <a:lnSpc>
                <a:spcPct val="150000"/>
              </a:lnSpc>
              <a:spcBef>
                <a:spcPts val="0"/>
              </a:spcBef>
              <a:spcAft>
                <a:spcPts val="0"/>
              </a:spcAft>
              <a:buSzPts val="1300"/>
              <a:buFont typeface="Lora"/>
              <a:buAutoNum type="arabicPeriod"/>
            </a:pPr>
            <a:r>
              <a:rPr lang="vi">
                <a:latin typeface="Lora"/>
                <a:ea typeface="Lora"/>
                <a:cs typeface="Lora"/>
                <a:sym typeface="Lora"/>
              </a:rPr>
              <a:t>undefined</a:t>
            </a:r>
            <a:endParaRPr>
              <a:latin typeface="Lora"/>
              <a:ea typeface="Lora"/>
              <a:cs typeface="Lora"/>
              <a:sym typeface="Lora"/>
            </a:endParaRPr>
          </a:p>
          <a:p>
            <a:pPr indent="-311150" lvl="0" marL="457200" rtl="0" algn="l">
              <a:lnSpc>
                <a:spcPct val="150000"/>
              </a:lnSpc>
              <a:spcBef>
                <a:spcPts val="0"/>
              </a:spcBef>
              <a:spcAft>
                <a:spcPts val="0"/>
              </a:spcAft>
              <a:buSzPts val="1300"/>
              <a:buFont typeface="Lora"/>
              <a:buAutoNum type="arabicPeriod"/>
            </a:pPr>
            <a:r>
              <a:rPr lang="vi">
                <a:latin typeface="Lora"/>
                <a:ea typeface="Lora"/>
                <a:cs typeface="Lora"/>
                <a:sym typeface="Lora"/>
              </a:rPr>
              <a:t>null</a:t>
            </a:r>
            <a:endParaRPr>
              <a:latin typeface="Lora"/>
              <a:ea typeface="Lora"/>
              <a:cs typeface="Lora"/>
              <a:sym typeface="Lora"/>
            </a:endParaRPr>
          </a:p>
          <a:p>
            <a:pPr indent="-311150" lvl="0" marL="457200" rtl="0" algn="l">
              <a:lnSpc>
                <a:spcPct val="150000"/>
              </a:lnSpc>
              <a:spcBef>
                <a:spcPts val="0"/>
              </a:spcBef>
              <a:spcAft>
                <a:spcPts val="0"/>
              </a:spcAft>
              <a:buSzPts val="1300"/>
              <a:buFont typeface="Lora"/>
              <a:buAutoNum type="arabicPeriod"/>
            </a:pPr>
            <a:r>
              <a:rPr lang="vi">
                <a:latin typeface="Lora"/>
                <a:ea typeface="Lora"/>
                <a:cs typeface="Lora"/>
                <a:sym typeface="Lora"/>
              </a:rPr>
              <a:t>symbol</a:t>
            </a:r>
            <a:endParaRPr>
              <a:latin typeface="Lora"/>
              <a:ea typeface="Lora"/>
              <a:cs typeface="Lora"/>
              <a:sym typeface="Lora"/>
            </a:endParaRPr>
          </a:p>
          <a:p>
            <a:pPr indent="-311150" lvl="0" marL="457200" rtl="0" algn="l">
              <a:lnSpc>
                <a:spcPct val="150000"/>
              </a:lnSpc>
              <a:spcBef>
                <a:spcPts val="0"/>
              </a:spcBef>
              <a:spcAft>
                <a:spcPts val="0"/>
              </a:spcAft>
              <a:buSzPts val="1300"/>
              <a:buFont typeface="Lora"/>
              <a:buAutoNum type="arabicPeriod"/>
            </a:pPr>
            <a:r>
              <a:rPr lang="vi">
                <a:latin typeface="Lora"/>
                <a:ea typeface="Lora"/>
                <a:cs typeface="Lora"/>
                <a:sym typeface="Lora"/>
              </a:rPr>
              <a:t>object</a:t>
            </a:r>
            <a:endParaRPr>
              <a:latin typeface="Lora"/>
              <a:ea typeface="Lora"/>
              <a:cs typeface="Lora"/>
              <a:sym typeface="Lora"/>
            </a:endParaRPr>
          </a:p>
          <a:p>
            <a:pPr indent="0" lvl="0" marL="0" rtl="0" algn="l">
              <a:lnSpc>
                <a:spcPct val="150000"/>
              </a:lnSpc>
              <a:spcBef>
                <a:spcPts val="1000"/>
              </a:spcBef>
              <a:spcAft>
                <a:spcPts val="1000"/>
              </a:spcAft>
              <a:buNone/>
            </a:pPr>
            <a:r>
              <a:rPr b="1" lang="vi">
                <a:solidFill>
                  <a:srgbClr val="BF9000"/>
                </a:solidFill>
                <a:latin typeface="Lora"/>
                <a:ea typeface="Lora"/>
                <a:cs typeface="Lora"/>
                <a:sym typeface="Lora"/>
              </a:rPr>
              <a:t>💡</a:t>
            </a:r>
            <a:r>
              <a:rPr lang="vi">
                <a:latin typeface="Lora"/>
                <a:ea typeface="Lora"/>
                <a:cs typeface="Lora"/>
                <a:sym typeface="Lora"/>
              </a:rPr>
              <a:t> Để kiểm tra kiểu dữ liệu của một biến, sử dụng </a:t>
            </a:r>
            <a:r>
              <a:rPr lang="vi">
                <a:solidFill>
                  <a:srgbClr val="859900"/>
                </a:solidFill>
                <a:latin typeface="Fira Code"/>
                <a:ea typeface="Fira Code"/>
                <a:cs typeface="Fira Code"/>
                <a:sym typeface="Fira Code"/>
              </a:rPr>
              <a:t>typeof</a:t>
            </a:r>
            <a:r>
              <a:rPr lang="vi">
                <a:solidFill>
                  <a:srgbClr val="000000"/>
                </a:solidFill>
                <a:latin typeface="Fira Code"/>
                <a:ea typeface="Fira Code"/>
                <a:cs typeface="Fira Code"/>
                <a:sym typeface="Fira Code"/>
              </a:rPr>
              <a:t>(</a:t>
            </a:r>
            <a:r>
              <a:rPr lang="vi">
                <a:solidFill>
                  <a:srgbClr val="268BD2"/>
                </a:solidFill>
                <a:latin typeface="Fira Code"/>
                <a:ea typeface="Fira Code"/>
                <a:cs typeface="Fira Code"/>
                <a:sym typeface="Fira Code"/>
              </a:rPr>
              <a:t>name</a:t>
            </a:r>
            <a:r>
              <a:rPr lang="vi">
                <a:solidFill>
                  <a:srgbClr val="000000"/>
                </a:solidFill>
                <a:latin typeface="Fira Code"/>
                <a:ea typeface="Fira Code"/>
                <a:cs typeface="Fira Code"/>
                <a:sym typeface="Fira Code"/>
              </a:rPr>
              <a:t>)</a:t>
            </a:r>
            <a:r>
              <a:rPr lang="vi">
                <a:solidFill>
                  <a:srgbClr val="000000"/>
                </a:solidFill>
                <a:latin typeface="Lora Regular"/>
                <a:ea typeface="Lora Regular"/>
                <a:cs typeface="Lora Regular"/>
                <a:sym typeface="Lora Regular"/>
              </a:rPr>
              <a:t> </a:t>
            </a:r>
            <a:r>
              <a:rPr lang="vi">
                <a:latin typeface="Lora Regular"/>
                <a:ea typeface="Lora Regular"/>
                <a:cs typeface="Lora Regular"/>
                <a:sym typeface="Lora Regular"/>
              </a:rPr>
              <a:t>hoặc </a:t>
            </a:r>
            <a:r>
              <a:rPr lang="vi">
                <a:solidFill>
                  <a:srgbClr val="859900"/>
                </a:solidFill>
                <a:latin typeface="Fira Code"/>
                <a:ea typeface="Fira Code"/>
                <a:cs typeface="Fira Code"/>
                <a:sym typeface="Fira Code"/>
              </a:rPr>
              <a:t>typeof</a:t>
            </a:r>
            <a:r>
              <a:rPr lang="vi">
                <a:solidFill>
                  <a:srgbClr val="000000"/>
                </a:solidFill>
                <a:latin typeface="Fira Code"/>
                <a:ea typeface="Fira Code"/>
                <a:cs typeface="Fira Code"/>
                <a:sym typeface="Fira Code"/>
              </a:rPr>
              <a:t> </a:t>
            </a:r>
            <a:r>
              <a:rPr lang="vi">
                <a:solidFill>
                  <a:srgbClr val="268BD2"/>
                </a:solidFill>
                <a:latin typeface="Fira Code"/>
                <a:ea typeface="Fira Code"/>
                <a:cs typeface="Fira Code"/>
                <a:sym typeface="Fira Code"/>
              </a:rPr>
              <a:t>name</a:t>
            </a:r>
            <a:endParaRPr>
              <a:latin typeface="Fira Code"/>
              <a:ea typeface="Fira Code"/>
              <a:cs typeface="Fira Code"/>
              <a:sym typeface="Fira Code"/>
            </a:endParaRPr>
          </a:p>
        </p:txBody>
      </p:sp>
      <p:pic>
        <p:nvPicPr>
          <p:cNvPr id="202" name="Google Shape;202;p27"/>
          <p:cNvPicPr preferRelativeResize="0"/>
          <p:nvPr/>
        </p:nvPicPr>
        <p:blipFill>
          <a:blip r:embed="rId3">
            <a:alphaModFix/>
          </a:blip>
          <a:stretch>
            <a:fillRect/>
          </a:stretch>
        </p:blipFill>
        <p:spPr>
          <a:xfrm flipH="1">
            <a:off x="3724075" y="2445100"/>
            <a:ext cx="1503150" cy="1318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8"/>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Exercise</a:t>
            </a:r>
            <a:endParaRPr/>
          </a:p>
        </p:txBody>
      </p:sp>
      <p:sp>
        <p:nvSpPr>
          <p:cNvPr id="208" name="Google Shape;208;p28"/>
          <p:cNvSpPr txBox="1"/>
          <p:nvPr>
            <p:ph idx="1" type="body"/>
          </p:nvPr>
        </p:nvSpPr>
        <p:spPr>
          <a:xfrm>
            <a:off x="729450" y="1312325"/>
            <a:ext cx="7688700" cy="35841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1000"/>
              </a:spcBef>
              <a:spcAft>
                <a:spcPts val="0"/>
              </a:spcAft>
              <a:buSzPts val="1300"/>
              <a:buFont typeface="Lora"/>
              <a:buAutoNum type="arabicPeriod"/>
            </a:pPr>
            <a:r>
              <a:rPr lang="vi">
                <a:latin typeface="Lora"/>
                <a:ea typeface="Lora"/>
                <a:cs typeface="Lora"/>
                <a:sym typeface="Lora"/>
              </a:rPr>
              <a:t>Sử dụng phương thức </a:t>
            </a:r>
            <a:r>
              <a:rPr lang="vi">
                <a:solidFill>
                  <a:srgbClr val="268BD2"/>
                </a:solidFill>
                <a:latin typeface="Fira Code"/>
                <a:ea typeface="Fira Code"/>
                <a:cs typeface="Fira Code"/>
                <a:sym typeface="Fira Code"/>
              </a:rPr>
              <a:t>alert</a:t>
            </a:r>
            <a:r>
              <a:rPr lang="vi">
                <a:solidFill>
                  <a:srgbClr val="BBBBBB"/>
                </a:solidFill>
                <a:latin typeface="Fira Code"/>
                <a:ea typeface="Fira Code"/>
                <a:cs typeface="Fira Code"/>
                <a:sym typeface="Fira Code"/>
              </a:rPr>
              <a:t>()</a:t>
            </a:r>
            <a:r>
              <a:rPr lang="vi">
                <a:latin typeface="Lora"/>
                <a:ea typeface="Lora"/>
                <a:cs typeface="Lora"/>
                <a:sym typeface="Lora"/>
              </a:rPr>
              <a:t> và </a:t>
            </a:r>
            <a:r>
              <a:rPr lang="vi">
                <a:solidFill>
                  <a:srgbClr val="859900"/>
                </a:solidFill>
                <a:latin typeface="Fira Code"/>
                <a:ea typeface="Fira Code"/>
                <a:cs typeface="Fira Code"/>
                <a:sym typeface="Fira Code"/>
              </a:rPr>
              <a:t>typeof</a:t>
            </a:r>
            <a:r>
              <a:rPr lang="vi">
                <a:solidFill>
                  <a:srgbClr val="000000"/>
                </a:solidFill>
                <a:latin typeface="Fira Code"/>
                <a:ea typeface="Fira Code"/>
                <a:cs typeface="Fira Code"/>
                <a:sym typeface="Fira Code"/>
              </a:rPr>
              <a:t>(</a:t>
            </a:r>
            <a:r>
              <a:rPr lang="vi">
                <a:solidFill>
                  <a:srgbClr val="268BD2"/>
                </a:solidFill>
                <a:latin typeface="Fira Code"/>
                <a:ea typeface="Fira Code"/>
                <a:cs typeface="Fira Code"/>
                <a:sym typeface="Fira Code"/>
              </a:rPr>
              <a:t>name</a:t>
            </a:r>
            <a:r>
              <a:rPr lang="vi">
                <a:solidFill>
                  <a:srgbClr val="000000"/>
                </a:solidFill>
                <a:latin typeface="Fira Code"/>
                <a:ea typeface="Fira Code"/>
                <a:cs typeface="Fira Code"/>
                <a:sym typeface="Fira Code"/>
              </a:rPr>
              <a:t>)</a:t>
            </a:r>
            <a:r>
              <a:rPr b="1" lang="vi">
                <a:solidFill>
                  <a:srgbClr val="000000"/>
                </a:solidFill>
                <a:latin typeface="Open Sans"/>
                <a:ea typeface="Open Sans"/>
                <a:cs typeface="Open Sans"/>
                <a:sym typeface="Open Sans"/>
              </a:rPr>
              <a:t> </a:t>
            </a:r>
            <a:r>
              <a:rPr lang="vi">
                <a:latin typeface="Lora"/>
                <a:ea typeface="Lora"/>
                <a:cs typeface="Lora"/>
                <a:sym typeface="Lora"/>
              </a:rPr>
              <a:t>in ra kiểu giá trị của các biến đã khai báo</a:t>
            </a:r>
            <a:endParaRPr>
              <a:latin typeface="Lora"/>
              <a:ea typeface="Lora"/>
              <a:cs typeface="Lora"/>
              <a:sym typeface="Lora"/>
            </a:endParaRPr>
          </a:p>
          <a:p>
            <a:pPr indent="0" lvl="0" marL="0" rtl="0" algn="l">
              <a:lnSpc>
                <a:spcPct val="150000"/>
              </a:lnSpc>
              <a:spcBef>
                <a:spcPts val="1000"/>
              </a:spcBef>
              <a:spcAft>
                <a:spcPts val="0"/>
              </a:spcAft>
              <a:buNone/>
            </a:pPr>
            <a:r>
              <a:t/>
            </a:r>
            <a:endParaRPr>
              <a:latin typeface="Lora"/>
              <a:ea typeface="Lora"/>
              <a:cs typeface="Lora"/>
              <a:sym typeface="Lora"/>
            </a:endParaRPr>
          </a:p>
          <a:p>
            <a:pPr indent="0" lvl="0" marL="0" rtl="0" algn="l">
              <a:lnSpc>
                <a:spcPct val="150000"/>
              </a:lnSpc>
              <a:spcBef>
                <a:spcPts val="1000"/>
              </a:spcBef>
              <a:spcAft>
                <a:spcPts val="1000"/>
              </a:spcAft>
              <a:buNone/>
            </a:pPr>
            <a:r>
              <a:t/>
            </a:r>
            <a:endParaRPr>
              <a:latin typeface="Lora"/>
              <a:ea typeface="Lora"/>
              <a:cs typeface="Lora"/>
              <a:sym typeface="Lor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9"/>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Numbers</a:t>
            </a:r>
            <a:endParaRPr/>
          </a:p>
        </p:txBody>
      </p:sp>
      <p:sp>
        <p:nvSpPr>
          <p:cNvPr id="214" name="Google Shape;214;p29"/>
          <p:cNvSpPr txBox="1"/>
          <p:nvPr>
            <p:ph idx="1" type="body"/>
          </p:nvPr>
        </p:nvSpPr>
        <p:spPr>
          <a:xfrm>
            <a:off x="729450" y="1312325"/>
            <a:ext cx="7688700" cy="3584100"/>
          </a:xfrm>
          <a:prstGeom prst="rect">
            <a:avLst/>
          </a:prstGeom>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rPr lang="vi">
                <a:latin typeface="Lora"/>
                <a:ea typeface="Lora"/>
                <a:cs typeface="Lora"/>
                <a:sym typeface="Lora"/>
              </a:rPr>
              <a:t>Bao gồm cả số nguyên và số thực, giới hạn -2^53 + 1 đến 2^53 - 1 😛</a:t>
            </a:r>
            <a:endParaRPr>
              <a:latin typeface="Lora"/>
              <a:ea typeface="Lora"/>
              <a:cs typeface="Lora"/>
              <a:sym typeface="Lora"/>
            </a:endParaRPr>
          </a:p>
          <a:p>
            <a:pPr indent="0" lvl="0" marL="0" rtl="0" algn="l">
              <a:lnSpc>
                <a:spcPct val="135714"/>
              </a:lnSpc>
              <a:spcBef>
                <a:spcPts val="100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int</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1</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float</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1.2345</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complex</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1e10</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binary</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0b01</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hex</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0xff</a:t>
            </a:r>
            <a:r>
              <a:rPr lang="vi" sz="1200">
                <a:solidFill>
                  <a:srgbClr val="BBBBBB"/>
                </a:solidFill>
                <a:latin typeface="Fira Code"/>
                <a:ea typeface="Fira Code"/>
                <a:cs typeface="Fira Code"/>
                <a:sym typeface="Fira Code"/>
              </a:rPr>
              <a:t>;</a:t>
            </a:r>
            <a:endParaRPr sz="1200">
              <a:latin typeface="Fira Code"/>
              <a:ea typeface="Fira Code"/>
              <a:cs typeface="Fira Code"/>
              <a:sym typeface="Fira Code"/>
            </a:endParaRPr>
          </a:p>
          <a:p>
            <a:pPr indent="0" lvl="0" marL="0" rtl="0" algn="l">
              <a:lnSpc>
                <a:spcPct val="150000"/>
              </a:lnSpc>
              <a:spcBef>
                <a:spcPts val="1000"/>
              </a:spcBef>
              <a:spcAft>
                <a:spcPts val="0"/>
              </a:spcAft>
              <a:buNone/>
            </a:pPr>
            <a:r>
              <a:rPr lang="vi">
                <a:latin typeface="Lora"/>
                <a:ea typeface="Lora"/>
                <a:cs typeface="Lora"/>
                <a:sym typeface="Lora"/>
              </a:rPr>
              <a:t>Các giá trị đặc biệt trong kiểu </a:t>
            </a:r>
            <a:r>
              <a:rPr b="1" lang="vi">
                <a:latin typeface="Lora"/>
                <a:ea typeface="Lora"/>
                <a:cs typeface="Lora"/>
                <a:sym typeface="Lora"/>
              </a:rPr>
              <a:t>“number”</a:t>
            </a:r>
            <a:endParaRPr b="1">
              <a:latin typeface="Lora"/>
              <a:ea typeface="Lora"/>
              <a:cs typeface="Lora"/>
              <a:sym typeface="Lora"/>
            </a:endParaRPr>
          </a:p>
          <a:p>
            <a:pPr indent="0" lvl="0" marL="0" rtl="0" algn="l">
              <a:lnSpc>
                <a:spcPct val="135714"/>
              </a:lnSpc>
              <a:spcBef>
                <a:spcPts val="1000"/>
              </a:spcBef>
              <a:spcAft>
                <a:spcPts val="0"/>
              </a:spcAft>
              <a:buNone/>
            </a:pPr>
            <a:r>
              <a:rPr lang="vi" sz="1200">
                <a:solidFill>
                  <a:srgbClr val="268BD2"/>
                </a:solidFill>
                <a:latin typeface="Fira Code"/>
                <a:ea typeface="Fira Code"/>
                <a:cs typeface="Fira Code"/>
                <a:sym typeface="Fira Code"/>
              </a:rPr>
              <a:t>Infinity</a:t>
            </a:r>
            <a:r>
              <a:rPr lang="vi" sz="1200">
                <a:solidFill>
                  <a:srgbClr val="BBBBBB"/>
                </a:solidFill>
                <a:latin typeface="Fira Code"/>
                <a:ea typeface="Fira Code"/>
                <a:cs typeface="Fira Code"/>
                <a:sym typeface="Fira Code"/>
              </a:rPr>
              <a:t>;  // 1 / 0</a:t>
            </a:r>
            <a:endParaRPr sz="1200">
              <a:solidFill>
                <a:srgbClr val="268BD2"/>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859900"/>
                </a:solidFill>
                <a:latin typeface="Fira Code"/>
                <a:ea typeface="Fira Code"/>
                <a:cs typeface="Fira Code"/>
                <a:sym typeface="Fira Code"/>
              </a:rPr>
              <a:t>-</a:t>
            </a:r>
            <a:r>
              <a:rPr lang="vi" sz="1200">
                <a:solidFill>
                  <a:srgbClr val="268BD2"/>
                </a:solidFill>
                <a:latin typeface="Fira Code"/>
                <a:ea typeface="Fira Code"/>
                <a:cs typeface="Fira Code"/>
                <a:sym typeface="Fira Code"/>
              </a:rPr>
              <a:t>Infinity</a:t>
            </a:r>
            <a:r>
              <a:rPr lang="vi" sz="1200">
                <a:solidFill>
                  <a:srgbClr val="BBBBBB"/>
                </a:solidFill>
                <a:latin typeface="Fira Code"/>
                <a:ea typeface="Fira Code"/>
                <a:cs typeface="Fira Code"/>
                <a:sym typeface="Fira Code"/>
              </a:rPr>
              <a:t>;  // -1 / 0</a:t>
            </a:r>
            <a:endParaRPr sz="1200">
              <a:solidFill>
                <a:srgbClr val="268BD2"/>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NaN</a:t>
            </a:r>
            <a:r>
              <a:rPr lang="vi" sz="1200">
                <a:solidFill>
                  <a:srgbClr val="BBBBBB"/>
                </a:solidFill>
                <a:latin typeface="Fira Code"/>
                <a:ea typeface="Fira Code"/>
                <a:cs typeface="Fira Code"/>
                <a:sym typeface="Fira Code"/>
              </a:rPr>
              <a:t>;  // Not a Number</a:t>
            </a:r>
            <a:endParaRPr sz="1200">
              <a:latin typeface="Fira Code"/>
              <a:ea typeface="Fira Code"/>
              <a:cs typeface="Fira Code"/>
              <a:sym typeface="Fira Code"/>
            </a:endParaRPr>
          </a:p>
        </p:txBody>
      </p:sp>
      <p:pic>
        <p:nvPicPr>
          <p:cNvPr id="215" name="Google Shape;215;p29"/>
          <p:cNvPicPr preferRelativeResize="0"/>
          <p:nvPr/>
        </p:nvPicPr>
        <p:blipFill>
          <a:blip r:embed="rId3">
            <a:alphaModFix/>
          </a:blip>
          <a:stretch>
            <a:fillRect/>
          </a:stretch>
        </p:blipFill>
        <p:spPr>
          <a:xfrm>
            <a:off x="2985175" y="2007413"/>
            <a:ext cx="1203925" cy="1128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0"/>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Strings</a:t>
            </a:r>
            <a:endParaRPr/>
          </a:p>
        </p:txBody>
      </p:sp>
      <p:sp>
        <p:nvSpPr>
          <p:cNvPr id="221" name="Google Shape;221;p30"/>
          <p:cNvSpPr txBox="1"/>
          <p:nvPr>
            <p:ph idx="1" type="body"/>
          </p:nvPr>
        </p:nvSpPr>
        <p:spPr>
          <a:xfrm>
            <a:off x="729450" y="1312325"/>
            <a:ext cx="7688700" cy="3584100"/>
          </a:xfrm>
          <a:prstGeom prst="rect">
            <a:avLst/>
          </a:prstGeom>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rPr lang="vi">
                <a:latin typeface="Lora"/>
                <a:ea typeface="Lora"/>
                <a:cs typeface="Lora"/>
                <a:sym typeface="Lora"/>
              </a:rPr>
              <a:t>Là một chuỗi ký tự được đặt trong cặp dấu </a:t>
            </a:r>
            <a:r>
              <a:rPr b="1" lang="vi">
                <a:latin typeface="Lora"/>
                <a:ea typeface="Lora"/>
                <a:cs typeface="Lora"/>
                <a:sym typeface="Lora"/>
              </a:rPr>
              <a:t>‘ ’</a:t>
            </a:r>
            <a:r>
              <a:rPr lang="vi">
                <a:latin typeface="Lora"/>
                <a:ea typeface="Lora"/>
                <a:cs typeface="Lora"/>
                <a:sym typeface="Lora"/>
              </a:rPr>
              <a:t>, </a:t>
            </a:r>
            <a:r>
              <a:rPr b="1" lang="vi">
                <a:latin typeface="Lora"/>
                <a:ea typeface="Lora"/>
                <a:cs typeface="Lora"/>
                <a:sym typeface="Lora"/>
              </a:rPr>
              <a:t>“ ”</a:t>
            </a:r>
            <a:r>
              <a:rPr lang="vi">
                <a:latin typeface="Lora"/>
                <a:ea typeface="Lora"/>
                <a:cs typeface="Lora"/>
                <a:sym typeface="Lora"/>
              </a:rPr>
              <a:t> hoặc </a:t>
            </a:r>
            <a:r>
              <a:rPr b="1" lang="vi">
                <a:latin typeface="Lora"/>
                <a:ea typeface="Lora"/>
                <a:cs typeface="Lora"/>
                <a:sym typeface="Lora"/>
              </a:rPr>
              <a:t>`  ` </a:t>
            </a:r>
            <a:endParaRPr b="1">
              <a:latin typeface="Lora"/>
              <a:ea typeface="Lora"/>
              <a:cs typeface="Lora"/>
              <a:sym typeface="Lora"/>
            </a:endParaRPr>
          </a:p>
          <a:p>
            <a:pPr indent="0" lvl="0" marL="0" rtl="0" algn="l">
              <a:lnSpc>
                <a:spcPct val="135714"/>
              </a:lnSpc>
              <a:spcBef>
                <a:spcPts val="100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firstName</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"Ba"</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lastName</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"Nguyễn"</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message</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'I</a:t>
            </a:r>
            <a:r>
              <a:rPr lang="vi" sz="1200">
                <a:solidFill>
                  <a:srgbClr val="CB4B16"/>
                </a:solidFill>
                <a:latin typeface="Fira Code"/>
                <a:ea typeface="Fira Code"/>
                <a:cs typeface="Fira Code"/>
                <a:sym typeface="Fira Code"/>
              </a:rPr>
              <a:t>\'</a:t>
            </a:r>
            <a:r>
              <a:rPr lang="vi" sz="1200">
                <a:solidFill>
                  <a:srgbClr val="2AA198"/>
                </a:solidFill>
                <a:latin typeface="Fira Code"/>
                <a:ea typeface="Fira Code"/>
                <a:cs typeface="Fira Code"/>
                <a:sym typeface="Fira Code"/>
              </a:rPr>
              <a:t>m very "handsome"'</a:t>
            </a:r>
            <a:r>
              <a:rPr lang="vi" sz="1200">
                <a:solidFill>
                  <a:srgbClr val="BBBBBB"/>
                </a:solidFill>
                <a:latin typeface="Fira Code"/>
                <a:ea typeface="Fira Code"/>
                <a:cs typeface="Fira Code"/>
                <a:sym typeface="Fira Code"/>
              </a:rPr>
              <a:t>;  </a:t>
            </a:r>
            <a:r>
              <a:rPr lang="vi" sz="1200">
                <a:latin typeface="Fira Code"/>
                <a:ea typeface="Fira Code"/>
                <a:cs typeface="Fira Code"/>
                <a:sym typeface="Fira Code"/>
              </a:rPr>
              <a:t>// escape string</a:t>
            </a:r>
            <a:endParaRPr sz="1200">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greeting</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`Hi, I'm ${</a:t>
            </a:r>
            <a:r>
              <a:rPr lang="vi" sz="1200">
                <a:solidFill>
                  <a:srgbClr val="268BD2"/>
                </a:solidFill>
                <a:latin typeface="Fira Code"/>
                <a:ea typeface="Fira Code"/>
                <a:cs typeface="Fira Code"/>
                <a:sym typeface="Fira Code"/>
              </a:rPr>
              <a:t>firstName</a:t>
            </a:r>
            <a:r>
              <a:rPr lang="vi" sz="1200">
                <a:solidFill>
                  <a:srgbClr val="2AA198"/>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lastName</a:t>
            </a:r>
            <a:r>
              <a:rPr lang="vi" sz="1200">
                <a:solidFill>
                  <a:srgbClr val="2AA198"/>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 </a:t>
            </a:r>
            <a:r>
              <a:rPr lang="vi" sz="1200">
                <a:latin typeface="Fira Code"/>
                <a:ea typeface="Fira Code"/>
                <a:cs typeface="Fira Code"/>
                <a:sym typeface="Fira Code"/>
              </a:rPr>
              <a:t>template literal</a:t>
            </a:r>
            <a:endParaRPr sz="1200">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BBBBBB"/>
              </a:solidFill>
              <a:latin typeface="Lora Regular"/>
              <a:ea typeface="Lora Regular"/>
              <a:cs typeface="Lora Regular"/>
              <a:sym typeface="Lora Regular"/>
            </a:endParaRPr>
          </a:p>
          <a:p>
            <a:pPr indent="0" lvl="0" marL="0" rtl="0" algn="l">
              <a:lnSpc>
                <a:spcPct val="135714"/>
              </a:lnSpc>
              <a:spcBef>
                <a:spcPts val="0"/>
              </a:spcBef>
              <a:spcAft>
                <a:spcPts val="0"/>
              </a:spcAft>
              <a:buNone/>
            </a:pPr>
            <a:r>
              <a:rPr b="1" lang="vi">
                <a:solidFill>
                  <a:srgbClr val="BF9000"/>
                </a:solidFill>
                <a:latin typeface="Lora"/>
                <a:ea typeface="Lora"/>
                <a:cs typeface="Lora"/>
                <a:sym typeface="Lora"/>
              </a:rPr>
              <a:t>💡</a:t>
            </a:r>
            <a:r>
              <a:rPr lang="vi">
                <a:latin typeface="Lora"/>
                <a:ea typeface="Lora"/>
                <a:cs typeface="Lora"/>
                <a:sym typeface="Lora"/>
              </a:rPr>
              <a:t> Template literal ( </a:t>
            </a:r>
            <a:r>
              <a:rPr b="1" lang="vi">
                <a:latin typeface="Lora"/>
                <a:ea typeface="Lora"/>
                <a:cs typeface="Lora"/>
                <a:sym typeface="Lora"/>
              </a:rPr>
              <a:t>`</a:t>
            </a:r>
            <a:r>
              <a:rPr b="1" lang="vi">
                <a:latin typeface="Lora"/>
                <a:ea typeface="Lora"/>
                <a:cs typeface="Lora"/>
                <a:sym typeface="Lora"/>
              </a:rPr>
              <a:t> </a:t>
            </a:r>
            <a:r>
              <a:rPr lang="vi">
                <a:latin typeface="Lora Regular"/>
                <a:ea typeface="Lora Regular"/>
                <a:cs typeface="Lora Regular"/>
                <a:sym typeface="Lora Regular"/>
              </a:rPr>
              <a:t> </a:t>
            </a:r>
            <a:r>
              <a:rPr b="1" lang="vi">
                <a:latin typeface="Lora"/>
                <a:ea typeface="Lora"/>
                <a:cs typeface="Lora"/>
                <a:sym typeface="Lora"/>
              </a:rPr>
              <a:t> ` </a:t>
            </a:r>
            <a:r>
              <a:rPr lang="vi">
                <a:latin typeface="Lora"/>
                <a:ea typeface="Lora"/>
                <a:cs typeface="Lora"/>
                <a:sym typeface="Lora"/>
              </a:rPr>
              <a:t> ) là cú pháp mới, cho phép “nhúng” giá trị của một biến, biểu thức, hoặc thậm chí một phương thức vào chuỗi sử dụng cú pháp </a:t>
            </a:r>
            <a:r>
              <a:rPr lang="vi">
                <a:solidFill>
                  <a:srgbClr val="2AA198"/>
                </a:solidFill>
                <a:latin typeface="Lora Regular"/>
                <a:ea typeface="Lora Regular"/>
                <a:cs typeface="Lora Regular"/>
                <a:sym typeface="Lora Regular"/>
              </a:rPr>
              <a:t>${ }</a:t>
            </a:r>
            <a:r>
              <a:rPr lang="vi">
                <a:latin typeface="Lora"/>
                <a:ea typeface="Lora"/>
                <a:cs typeface="Lora"/>
                <a:sym typeface="Lora"/>
              </a:rPr>
              <a:t>, thay thế cho cách cổ điển:</a:t>
            </a:r>
            <a:endParaRPr>
              <a:latin typeface="Lora"/>
              <a:ea typeface="Lora"/>
              <a:cs typeface="Lora"/>
              <a:sym typeface="Lora"/>
            </a:endParaRPr>
          </a:p>
          <a:p>
            <a:pPr indent="0" lvl="0" marL="0" rtl="0" algn="l">
              <a:lnSpc>
                <a:spcPct val="135714"/>
              </a:lnSpc>
              <a:spcBef>
                <a:spcPts val="0"/>
              </a:spcBef>
              <a:spcAft>
                <a:spcPts val="0"/>
              </a:spcAft>
              <a:buNone/>
            </a:pPr>
            <a:r>
              <a:t/>
            </a:r>
            <a:endParaRPr>
              <a:latin typeface="Lora"/>
              <a:ea typeface="Lora"/>
              <a:cs typeface="Lora"/>
              <a:sym typeface="Lora"/>
            </a:endParaRPr>
          </a:p>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greeting</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"Hi, I'm "</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firstName</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 "</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lastName</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BBBBBB"/>
              </a:solidFill>
              <a:latin typeface="Lora Regular"/>
              <a:ea typeface="Lora Regular"/>
              <a:cs typeface="Lora Regular"/>
              <a:sym typeface="Lora Regular"/>
            </a:endParaRPr>
          </a:p>
          <a:p>
            <a:pPr indent="0" lvl="0" marL="0" rtl="0" algn="l">
              <a:lnSpc>
                <a:spcPct val="135714"/>
              </a:lnSpc>
              <a:spcBef>
                <a:spcPts val="0"/>
              </a:spcBef>
              <a:spcAft>
                <a:spcPts val="0"/>
              </a:spcAft>
              <a:buNone/>
            </a:pPr>
            <a:r>
              <a:rPr b="1" lang="vi">
                <a:solidFill>
                  <a:srgbClr val="BF9000"/>
                </a:solidFill>
                <a:latin typeface="Lora"/>
                <a:ea typeface="Lora"/>
                <a:cs typeface="Lora"/>
                <a:sym typeface="Lora"/>
              </a:rPr>
              <a:t>💡</a:t>
            </a:r>
            <a:r>
              <a:rPr lang="vi">
                <a:latin typeface="Lora"/>
                <a:ea typeface="Lora"/>
                <a:cs typeface="Lora"/>
                <a:sym typeface="Lora"/>
              </a:rPr>
              <a:t> Một số ký tự cần “escape” trong chuỗi như </a:t>
            </a:r>
            <a:r>
              <a:rPr lang="vi">
                <a:latin typeface="Fira Code"/>
                <a:ea typeface="Fira Code"/>
                <a:cs typeface="Fira Code"/>
                <a:sym typeface="Fira Code"/>
              </a:rPr>
              <a:t>\’ , \” , \\ , \n , ...</a:t>
            </a:r>
            <a:endParaRPr sz="1200">
              <a:solidFill>
                <a:srgbClr val="BBBBBB"/>
              </a:solidFill>
              <a:latin typeface="Fira Code"/>
              <a:ea typeface="Fira Code"/>
              <a:cs typeface="Fira Code"/>
              <a:sym typeface="Fira Cod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1"/>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Booleans, Null, Undefined</a:t>
            </a:r>
            <a:endParaRPr/>
          </a:p>
        </p:txBody>
      </p:sp>
      <p:sp>
        <p:nvSpPr>
          <p:cNvPr id="227" name="Google Shape;227;p31"/>
          <p:cNvSpPr txBox="1"/>
          <p:nvPr>
            <p:ph idx="1" type="body"/>
          </p:nvPr>
        </p:nvSpPr>
        <p:spPr>
          <a:xfrm>
            <a:off x="727657" y="1296374"/>
            <a:ext cx="7688700" cy="3584100"/>
          </a:xfrm>
          <a:prstGeom prst="rect">
            <a:avLst/>
          </a:prstGeom>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rPr lang="vi">
                <a:latin typeface="Lora"/>
                <a:ea typeface="Lora"/>
                <a:cs typeface="Lora"/>
                <a:sym typeface="Lora"/>
              </a:rPr>
              <a:t>Kiểu </a:t>
            </a:r>
            <a:r>
              <a:rPr b="1" lang="vi">
                <a:latin typeface="Lora"/>
                <a:ea typeface="Lora"/>
                <a:cs typeface="Lora"/>
                <a:sym typeface="Lora"/>
              </a:rPr>
              <a:t>“boolean”</a:t>
            </a:r>
            <a:r>
              <a:rPr lang="vi">
                <a:latin typeface="Lora"/>
                <a:ea typeface="Lora"/>
                <a:cs typeface="Lora"/>
                <a:sym typeface="Lora"/>
              </a:rPr>
              <a:t> hay logic chỉ bao gồm hai giá trị </a:t>
            </a:r>
            <a:r>
              <a:rPr b="1" lang="vi">
                <a:latin typeface="Lora"/>
                <a:ea typeface="Lora"/>
                <a:cs typeface="Lora"/>
                <a:sym typeface="Lora"/>
              </a:rPr>
              <a:t>true</a:t>
            </a:r>
            <a:r>
              <a:rPr lang="vi">
                <a:latin typeface="Lora"/>
                <a:ea typeface="Lora"/>
                <a:cs typeface="Lora"/>
                <a:sym typeface="Lora"/>
              </a:rPr>
              <a:t> hoặc </a:t>
            </a:r>
            <a:r>
              <a:rPr b="1" lang="vi">
                <a:latin typeface="Lora"/>
                <a:ea typeface="Lora"/>
                <a:cs typeface="Lora"/>
                <a:sym typeface="Lora"/>
              </a:rPr>
              <a:t>false</a:t>
            </a:r>
            <a:endParaRPr>
              <a:latin typeface="Lora"/>
              <a:ea typeface="Lora"/>
              <a:cs typeface="Lora"/>
              <a:sym typeface="Lora"/>
            </a:endParaRPr>
          </a:p>
          <a:p>
            <a:pPr indent="0" lvl="0" marL="0" rtl="0" algn="l">
              <a:lnSpc>
                <a:spcPct val="135714"/>
              </a:lnSpc>
              <a:spcBef>
                <a:spcPts val="1000"/>
              </a:spcBef>
              <a:spcAft>
                <a:spcPts val="0"/>
              </a:spcAft>
              <a:buNone/>
            </a:pPr>
            <a:r>
              <a:t/>
            </a:r>
            <a:endParaRPr sz="1200">
              <a:solidFill>
                <a:srgbClr val="93A1A1"/>
              </a:solidFill>
              <a:latin typeface="Lora Regular"/>
              <a:ea typeface="Lora Regular"/>
              <a:cs typeface="Lora Regular"/>
              <a:sym typeface="Lora Regular"/>
            </a:endParaRPr>
          </a:p>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isPretty</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B58900"/>
                </a:solidFill>
                <a:latin typeface="Fira Code"/>
                <a:ea typeface="Fira Code"/>
                <a:cs typeface="Fira Code"/>
                <a:sym typeface="Fira Code"/>
              </a:rPr>
              <a:t>true</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isUgly</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B58900"/>
                </a:solidFill>
                <a:latin typeface="Fira Code"/>
                <a:ea typeface="Fira Code"/>
                <a:cs typeface="Fira Code"/>
                <a:sym typeface="Fira Code"/>
              </a:rPr>
              <a:t>false</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50000"/>
              </a:lnSpc>
              <a:spcBef>
                <a:spcPts val="1000"/>
              </a:spcBef>
              <a:spcAft>
                <a:spcPts val="0"/>
              </a:spcAft>
              <a:buNone/>
            </a:pPr>
            <a:r>
              <a:t/>
            </a:r>
            <a:endParaRPr b="1">
              <a:latin typeface="Lora"/>
              <a:ea typeface="Lora"/>
              <a:cs typeface="Lora"/>
              <a:sym typeface="Lora"/>
            </a:endParaRPr>
          </a:p>
          <a:p>
            <a:pPr indent="0" lvl="0" marL="0" rtl="0" algn="l">
              <a:lnSpc>
                <a:spcPct val="150000"/>
              </a:lnSpc>
              <a:spcBef>
                <a:spcPts val="1000"/>
              </a:spcBef>
              <a:spcAft>
                <a:spcPts val="0"/>
              </a:spcAft>
              <a:buNone/>
            </a:pPr>
            <a:r>
              <a:rPr b="1" lang="vi">
                <a:latin typeface="Lora"/>
                <a:ea typeface="Lora"/>
                <a:cs typeface="Lora"/>
                <a:sym typeface="Lora"/>
              </a:rPr>
              <a:t>null</a:t>
            </a:r>
            <a:r>
              <a:rPr lang="vi">
                <a:latin typeface="Lora"/>
                <a:ea typeface="Lora"/>
                <a:cs typeface="Lora"/>
                <a:sym typeface="Lora"/>
              </a:rPr>
              <a:t> và </a:t>
            </a:r>
            <a:r>
              <a:rPr b="1" lang="vi">
                <a:latin typeface="Lora"/>
                <a:ea typeface="Lora"/>
                <a:cs typeface="Lora"/>
                <a:sym typeface="Lora"/>
              </a:rPr>
              <a:t>undefined</a:t>
            </a:r>
            <a:r>
              <a:rPr lang="vi">
                <a:latin typeface="Lora"/>
                <a:ea typeface="Lora"/>
                <a:cs typeface="Lora"/>
                <a:sym typeface="Lora"/>
              </a:rPr>
              <a:t> là 2 giá trị đặc biệt, chúng thuộc về hai kiểu riêng </a:t>
            </a:r>
            <a:r>
              <a:rPr b="1" lang="vi">
                <a:latin typeface="Lora"/>
                <a:ea typeface="Lora"/>
                <a:cs typeface="Lora"/>
                <a:sym typeface="Lora"/>
              </a:rPr>
              <a:t>“null”</a:t>
            </a:r>
            <a:r>
              <a:rPr lang="vi">
                <a:latin typeface="Lora"/>
                <a:ea typeface="Lora"/>
                <a:cs typeface="Lora"/>
                <a:sym typeface="Lora"/>
              </a:rPr>
              <a:t> và </a:t>
            </a:r>
            <a:r>
              <a:rPr b="1" lang="vi">
                <a:latin typeface="Lora"/>
                <a:ea typeface="Lora"/>
                <a:cs typeface="Lora"/>
                <a:sym typeface="Lora"/>
              </a:rPr>
              <a:t>“undefined”</a:t>
            </a:r>
            <a:r>
              <a:rPr lang="vi">
                <a:latin typeface="Lora"/>
                <a:ea typeface="Lora"/>
                <a:cs typeface="Lora"/>
                <a:sym typeface="Lora"/>
              </a:rPr>
              <a:t>, </a:t>
            </a:r>
            <a:r>
              <a:rPr b="1" lang="vi">
                <a:latin typeface="Lora"/>
                <a:ea typeface="Lora"/>
                <a:cs typeface="Lora"/>
                <a:sym typeface="Lora"/>
              </a:rPr>
              <a:t>null</a:t>
            </a:r>
            <a:r>
              <a:rPr lang="vi">
                <a:latin typeface="Lora"/>
                <a:ea typeface="Lora"/>
                <a:cs typeface="Lora"/>
                <a:sym typeface="Lora"/>
              </a:rPr>
              <a:t> có nghĩa là một cái gì đó </a:t>
            </a:r>
            <a:r>
              <a:rPr b="1" lang="vi">
                <a:latin typeface="Lora"/>
                <a:ea typeface="Lora"/>
                <a:cs typeface="Lora"/>
                <a:sym typeface="Lora"/>
              </a:rPr>
              <a:t>không tồn tại</a:t>
            </a:r>
            <a:r>
              <a:rPr lang="vi">
                <a:latin typeface="Lora"/>
                <a:ea typeface="Lora"/>
                <a:cs typeface="Lora"/>
                <a:sym typeface="Lora"/>
              </a:rPr>
              <a:t>, còn </a:t>
            </a:r>
            <a:r>
              <a:rPr b="1" lang="vi">
                <a:latin typeface="Lora"/>
                <a:ea typeface="Lora"/>
                <a:cs typeface="Lora"/>
                <a:sym typeface="Lora"/>
              </a:rPr>
              <a:t>undefined</a:t>
            </a:r>
            <a:r>
              <a:rPr lang="vi">
                <a:latin typeface="Lora"/>
                <a:ea typeface="Lora"/>
                <a:cs typeface="Lora"/>
                <a:sym typeface="Lora"/>
              </a:rPr>
              <a:t> là cái gì đó </a:t>
            </a:r>
            <a:r>
              <a:rPr b="1" lang="vi">
                <a:latin typeface="Lora"/>
                <a:ea typeface="Lora"/>
                <a:cs typeface="Lora"/>
                <a:sym typeface="Lora"/>
              </a:rPr>
              <a:t>có tồn tại</a:t>
            </a:r>
            <a:r>
              <a:rPr lang="vi">
                <a:latin typeface="Lora"/>
                <a:ea typeface="Lora"/>
                <a:cs typeface="Lora"/>
                <a:sym typeface="Lora"/>
              </a:rPr>
              <a:t>, nhưng </a:t>
            </a:r>
            <a:r>
              <a:rPr b="1" lang="vi">
                <a:latin typeface="Lora"/>
                <a:ea typeface="Lora"/>
                <a:cs typeface="Lora"/>
                <a:sym typeface="Lora"/>
              </a:rPr>
              <a:t>giá trị không được xác định</a:t>
            </a:r>
            <a:r>
              <a:rPr lang="vi">
                <a:latin typeface="Lora"/>
                <a:ea typeface="Lora"/>
                <a:cs typeface="Lora"/>
                <a:sym typeface="Lora"/>
              </a:rPr>
              <a:t>.</a:t>
            </a:r>
            <a:endParaRPr>
              <a:latin typeface="Lora"/>
              <a:ea typeface="Lora"/>
              <a:cs typeface="Lora"/>
              <a:sym typeface="Lora"/>
            </a:endParaRPr>
          </a:p>
          <a:p>
            <a:pPr indent="0" lvl="0" marL="0" rtl="0" algn="l">
              <a:lnSpc>
                <a:spcPct val="135714"/>
              </a:lnSpc>
              <a:spcBef>
                <a:spcPts val="1000"/>
              </a:spcBef>
              <a:spcAft>
                <a:spcPts val="0"/>
              </a:spcAft>
              <a:buNone/>
            </a:pPr>
            <a:r>
              <a:rPr b="1" lang="vi">
                <a:solidFill>
                  <a:srgbClr val="BF9000"/>
                </a:solidFill>
                <a:latin typeface="Lora"/>
                <a:ea typeface="Lora"/>
                <a:cs typeface="Lora"/>
                <a:sym typeface="Lora"/>
              </a:rPr>
              <a:t>💡</a:t>
            </a:r>
            <a:r>
              <a:rPr lang="vi">
                <a:latin typeface="Lora"/>
                <a:ea typeface="Lora"/>
                <a:cs typeface="Lora"/>
                <a:sym typeface="Lora"/>
              </a:rPr>
              <a:t> Khi khai báo một biến mà không gán giá trị, biến sẽ có giá trị là </a:t>
            </a:r>
            <a:r>
              <a:rPr b="1" lang="vi">
                <a:latin typeface="Lora"/>
                <a:ea typeface="Lora"/>
                <a:cs typeface="Lora"/>
                <a:sym typeface="Lora"/>
              </a:rPr>
              <a:t>undefined</a:t>
            </a:r>
            <a:endParaRPr>
              <a:latin typeface="Lora"/>
              <a:ea typeface="Lora"/>
              <a:cs typeface="Lora"/>
              <a:sym typeface="Lor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What is JavaScript?</a:t>
            </a:r>
            <a:endParaRPr/>
          </a:p>
        </p:txBody>
      </p:sp>
      <p:sp>
        <p:nvSpPr>
          <p:cNvPr id="94" name="Google Shape;94;p14"/>
          <p:cNvSpPr txBox="1"/>
          <p:nvPr>
            <p:ph idx="1" type="body"/>
          </p:nvPr>
        </p:nvSpPr>
        <p:spPr>
          <a:xfrm>
            <a:off x="729450" y="1312325"/>
            <a:ext cx="7688700" cy="3584100"/>
          </a:xfrm>
          <a:prstGeom prst="rect">
            <a:avLst/>
          </a:prstGeom>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rPr lang="vi">
                <a:latin typeface="Lora"/>
                <a:ea typeface="Lora"/>
                <a:cs typeface="Lora"/>
                <a:sym typeface="Lora"/>
              </a:rPr>
              <a:t>JavaScript là một “ngôn ngữ lập trình kịch bản” (scripting language), ban đầu, nó được tạo ra </a:t>
            </a:r>
            <a:r>
              <a:rPr lang="vi">
                <a:latin typeface="Lora"/>
                <a:ea typeface="Lora"/>
                <a:cs typeface="Lora"/>
                <a:sym typeface="Lora"/>
              </a:rPr>
              <a:t>với mục đích duy nhất - cung cấp tính tương tác cho các trang web.</a:t>
            </a:r>
            <a:endParaRPr>
              <a:latin typeface="Lora"/>
              <a:ea typeface="Lora"/>
              <a:cs typeface="Lora"/>
              <a:sym typeface="Lora"/>
            </a:endParaRPr>
          </a:p>
          <a:p>
            <a:pPr indent="0" lvl="0" marL="0" rtl="0" algn="l">
              <a:lnSpc>
                <a:spcPct val="150000"/>
              </a:lnSpc>
              <a:spcBef>
                <a:spcPts val="1000"/>
              </a:spcBef>
              <a:spcAft>
                <a:spcPts val="0"/>
              </a:spcAft>
              <a:buNone/>
            </a:pPr>
            <a:r>
              <a:rPr lang="vi">
                <a:latin typeface="Lora"/>
                <a:ea typeface="Lora"/>
                <a:cs typeface="Lora"/>
                <a:sym typeface="Lora"/>
              </a:rPr>
              <a:t>Ngày nay, </a:t>
            </a:r>
            <a:r>
              <a:rPr lang="vi">
                <a:latin typeface="Lora"/>
                <a:ea typeface="Lora"/>
                <a:cs typeface="Lora"/>
                <a:sym typeface="Lora"/>
              </a:rPr>
              <a:t>JavaScript là ngôn ngữ phổ biến và có tốc độ phát triển nhanh nhất, nó được sử dụng trong nhiều mục đích và không còn bị giới hạn trong trình duyệt mà có thể sử dụng ở rất nhiều nền tảng / môi trường khác nhau, như máy chủ, điện thoại, ...</a:t>
            </a:r>
            <a:endParaRPr>
              <a:latin typeface="Lora"/>
              <a:ea typeface="Lora"/>
              <a:cs typeface="Lora"/>
              <a:sym typeface="Lora"/>
            </a:endParaRPr>
          </a:p>
          <a:p>
            <a:pPr indent="0" lvl="0" marL="0" rtl="0" algn="l">
              <a:lnSpc>
                <a:spcPct val="150000"/>
              </a:lnSpc>
              <a:spcBef>
                <a:spcPts val="1000"/>
              </a:spcBef>
              <a:spcAft>
                <a:spcPts val="0"/>
              </a:spcAft>
              <a:buNone/>
            </a:pPr>
            <a:r>
              <a:rPr lang="vi">
                <a:latin typeface="Lora"/>
                <a:ea typeface="Lora"/>
                <a:cs typeface="Lora"/>
                <a:sym typeface="Lora"/>
              </a:rPr>
              <a:t>Trong môi trường trình duyệt, các đoạn mã JavaScript có thể được nhúng trong trang HTML và chạy tự động khi trang web được tải</a:t>
            </a:r>
            <a:endParaRPr>
              <a:latin typeface="Lora"/>
              <a:ea typeface="Lora"/>
              <a:cs typeface="Lora"/>
              <a:sym typeface="Lora"/>
            </a:endParaRPr>
          </a:p>
          <a:p>
            <a:pPr indent="0" lvl="0" marL="0" rtl="0" algn="l">
              <a:lnSpc>
                <a:spcPct val="150000"/>
              </a:lnSpc>
              <a:spcBef>
                <a:spcPts val="1000"/>
              </a:spcBef>
              <a:spcAft>
                <a:spcPts val="1000"/>
              </a:spcAft>
              <a:buNone/>
            </a:pPr>
            <a:r>
              <a:t/>
            </a:r>
            <a:endParaRPr>
              <a:latin typeface="Lora"/>
              <a:ea typeface="Lora"/>
              <a:cs typeface="Lora"/>
              <a:sym typeface="Lora"/>
            </a:endParaRPr>
          </a:p>
        </p:txBody>
      </p:sp>
      <p:pic>
        <p:nvPicPr>
          <p:cNvPr id="95" name="Google Shape;95;p14"/>
          <p:cNvPicPr preferRelativeResize="0"/>
          <p:nvPr/>
        </p:nvPicPr>
        <p:blipFill>
          <a:blip r:embed="rId3">
            <a:alphaModFix/>
          </a:blip>
          <a:stretch>
            <a:fillRect/>
          </a:stretch>
        </p:blipFill>
        <p:spPr>
          <a:xfrm>
            <a:off x="3937163" y="3626750"/>
            <a:ext cx="1269675" cy="12696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2"/>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Symbol, Object</a:t>
            </a:r>
            <a:endParaRPr/>
          </a:p>
        </p:txBody>
      </p:sp>
      <p:sp>
        <p:nvSpPr>
          <p:cNvPr id="233" name="Google Shape;233;p32"/>
          <p:cNvSpPr txBox="1"/>
          <p:nvPr>
            <p:ph idx="1" type="body"/>
          </p:nvPr>
        </p:nvSpPr>
        <p:spPr>
          <a:xfrm>
            <a:off x="729450" y="1312325"/>
            <a:ext cx="7688700" cy="3584100"/>
          </a:xfrm>
          <a:prstGeom prst="rect">
            <a:avLst/>
          </a:prstGeom>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rPr b="1" lang="vi">
                <a:latin typeface="Lora"/>
                <a:ea typeface="Lora"/>
                <a:cs typeface="Lora"/>
                <a:sym typeface="Lora"/>
              </a:rPr>
              <a:t>“object”</a:t>
            </a:r>
            <a:r>
              <a:rPr lang="vi">
                <a:latin typeface="Lora"/>
                <a:ea typeface="Lora"/>
                <a:cs typeface="Lora"/>
                <a:sym typeface="Lora"/>
              </a:rPr>
              <a:t> là kiểu dữ liệu đặc biệt, các biến với kiểu dữ liệu khác chỉ lưu trữ được một giá trị tại một thời điểm, còn </a:t>
            </a:r>
            <a:r>
              <a:rPr b="1" lang="vi">
                <a:latin typeface="Lora"/>
                <a:ea typeface="Lora"/>
                <a:cs typeface="Lora"/>
                <a:sym typeface="Lora"/>
              </a:rPr>
              <a:t>object</a:t>
            </a:r>
            <a:r>
              <a:rPr lang="vi">
                <a:latin typeface="Lora"/>
                <a:ea typeface="Lora"/>
                <a:cs typeface="Lora"/>
                <a:sym typeface="Lora"/>
              </a:rPr>
              <a:t> cho phép lưu cùng lúc nhiều giá trị trong một biến duy nhất, các dữ liệu được lưu trong </a:t>
            </a:r>
            <a:r>
              <a:rPr b="1" lang="vi">
                <a:latin typeface="Lora"/>
                <a:ea typeface="Lora"/>
                <a:cs typeface="Lora"/>
                <a:sym typeface="Lora"/>
              </a:rPr>
              <a:t>object</a:t>
            </a:r>
            <a:r>
              <a:rPr lang="vi">
                <a:latin typeface="Lora"/>
                <a:ea typeface="Lora"/>
                <a:cs typeface="Lora"/>
                <a:sym typeface="Lora"/>
              </a:rPr>
              <a:t> có thể thuộc bất kỳ kiểu nào</a:t>
            </a:r>
            <a:endParaRPr>
              <a:latin typeface="Lora"/>
              <a:ea typeface="Lora"/>
              <a:cs typeface="Lora"/>
              <a:sym typeface="Lora"/>
            </a:endParaRPr>
          </a:p>
          <a:p>
            <a:pPr indent="0" lvl="0" marL="0" rtl="0" algn="l">
              <a:lnSpc>
                <a:spcPct val="135714"/>
              </a:lnSpc>
              <a:spcBef>
                <a:spcPts val="100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ba</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    name</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"Ba"</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    age</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28</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    greeting</a:t>
            </a:r>
            <a:r>
              <a:rPr lang="vi" sz="1200">
                <a:solidFill>
                  <a:srgbClr val="BBBBBB"/>
                </a:solidFill>
                <a:latin typeface="Fira Code"/>
                <a:ea typeface="Fira Code"/>
                <a:cs typeface="Fira Code"/>
                <a:sym typeface="Fira Code"/>
              </a:rPr>
              <a:t>() { </a:t>
            </a:r>
            <a:r>
              <a:rPr lang="vi" sz="1200">
                <a:solidFill>
                  <a:srgbClr val="268BD2"/>
                </a:solidFill>
                <a:latin typeface="Fira Code"/>
                <a:ea typeface="Fira Code"/>
                <a:cs typeface="Fira Code"/>
                <a:sym typeface="Fira Code"/>
              </a:rPr>
              <a:t>alert</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this</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name</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"đẹp trai quá 😍"</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a:t>
            </a:r>
            <a:endParaRPr b="1">
              <a:latin typeface="Lora"/>
              <a:ea typeface="Lora"/>
              <a:cs typeface="Lora"/>
              <a:sym typeface="Lora"/>
            </a:endParaRPr>
          </a:p>
          <a:p>
            <a:pPr indent="0" lvl="0" marL="0" rtl="0" algn="l">
              <a:lnSpc>
                <a:spcPct val="150000"/>
              </a:lnSpc>
              <a:spcBef>
                <a:spcPts val="1000"/>
              </a:spcBef>
              <a:spcAft>
                <a:spcPts val="0"/>
              </a:spcAft>
              <a:buNone/>
            </a:pPr>
            <a:r>
              <a:rPr b="1" lang="vi">
                <a:latin typeface="Lora"/>
                <a:ea typeface="Lora"/>
                <a:cs typeface="Lora"/>
                <a:sym typeface="Lora"/>
              </a:rPr>
              <a:t>“symbol”</a:t>
            </a:r>
            <a:r>
              <a:rPr lang="vi">
                <a:latin typeface="Lora"/>
                <a:ea typeface="Lora"/>
                <a:cs typeface="Lora"/>
                <a:sym typeface="Lora"/>
              </a:rPr>
              <a:t> được dùng để tạo ra các ID duy nhất, thường dùng với </a:t>
            </a:r>
            <a:r>
              <a:rPr b="1" lang="vi">
                <a:latin typeface="Lora"/>
                <a:ea typeface="Lora"/>
                <a:cs typeface="Lora"/>
                <a:sym typeface="Lora"/>
              </a:rPr>
              <a:t>object</a:t>
            </a:r>
            <a:endParaRPr>
              <a:latin typeface="Lora"/>
              <a:ea typeface="Lora"/>
              <a:cs typeface="Lora"/>
              <a:sym typeface="Lora"/>
            </a:endParaRPr>
          </a:p>
          <a:p>
            <a:pPr indent="0" lvl="0" marL="0" rtl="0" algn="l">
              <a:lnSpc>
                <a:spcPct val="135714"/>
              </a:lnSpc>
              <a:spcBef>
                <a:spcPts val="100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ba</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Symbol</a:t>
            </a:r>
            <a:r>
              <a:rPr lang="vi" sz="1200">
                <a:solidFill>
                  <a:srgbClr val="BBBBBB"/>
                </a:solidFill>
                <a:latin typeface="Fira Code"/>
                <a:ea typeface="Fira Code"/>
                <a:cs typeface="Fira Code"/>
                <a:sym typeface="Fira Code"/>
              </a:rPr>
              <a:t>(</a:t>
            </a:r>
            <a:r>
              <a:rPr lang="vi" sz="1200">
                <a:solidFill>
                  <a:srgbClr val="2AA198"/>
                </a:solidFill>
                <a:latin typeface="Fira Code"/>
                <a:ea typeface="Fira Code"/>
                <a:cs typeface="Fira Code"/>
                <a:sym typeface="Fira Code"/>
              </a:rPr>
              <a:t>"ba"</a:t>
            </a:r>
            <a:r>
              <a:rPr lang="vi" sz="1200">
                <a:solidFill>
                  <a:srgbClr val="BBBBBB"/>
                </a:solidFill>
                <a:latin typeface="Fira Code"/>
                <a:ea typeface="Fira Code"/>
                <a:cs typeface="Fira Code"/>
                <a:sym typeface="Fira Code"/>
              </a:rPr>
              <a:t>);</a:t>
            </a:r>
            <a:endParaRPr sz="1200">
              <a:latin typeface="Fira Code"/>
              <a:ea typeface="Fira Code"/>
              <a:cs typeface="Fira Code"/>
              <a:sym typeface="Fira Cod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3"/>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Interactions</a:t>
            </a:r>
            <a:endParaRPr/>
          </a:p>
        </p:txBody>
      </p:sp>
      <p:sp>
        <p:nvSpPr>
          <p:cNvPr id="239" name="Google Shape;239;p33"/>
          <p:cNvSpPr txBox="1"/>
          <p:nvPr>
            <p:ph idx="1" type="body"/>
          </p:nvPr>
        </p:nvSpPr>
        <p:spPr>
          <a:xfrm>
            <a:off x="729450" y="1312325"/>
            <a:ext cx="7688700" cy="3584100"/>
          </a:xfrm>
          <a:prstGeom prst="rect">
            <a:avLst/>
          </a:prstGeom>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rPr lang="vi">
                <a:latin typeface="Lora"/>
                <a:ea typeface="Lora"/>
                <a:cs typeface="Lora"/>
                <a:sym typeface="Lora"/>
              </a:rPr>
              <a:t>JavaScript cung cấp sẵn một số phương thức để tương tác (nhập, hiển thị dữ liệu) trên trình duyệt:</a:t>
            </a:r>
            <a:endParaRPr>
              <a:latin typeface="Lora"/>
              <a:ea typeface="Lora"/>
              <a:cs typeface="Lora"/>
              <a:sym typeface="Lora"/>
            </a:endParaRPr>
          </a:p>
          <a:p>
            <a:pPr indent="0" lvl="0" marL="0" rtl="0" algn="l">
              <a:lnSpc>
                <a:spcPct val="135714"/>
              </a:lnSpc>
              <a:spcBef>
                <a:spcPts val="1000"/>
              </a:spcBef>
              <a:spcAft>
                <a:spcPts val="0"/>
              </a:spcAft>
              <a:buNone/>
            </a:pPr>
            <a:r>
              <a:rPr lang="vi" sz="1200">
                <a:solidFill>
                  <a:srgbClr val="268BD2"/>
                </a:solidFill>
                <a:latin typeface="Fira Code"/>
                <a:ea typeface="Fira Code"/>
                <a:cs typeface="Fira Code"/>
                <a:sym typeface="Fira Code"/>
              </a:rPr>
              <a:t>alert</a:t>
            </a:r>
            <a:r>
              <a:rPr lang="vi" sz="1200">
                <a:solidFill>
                  <a:srgbClr val="BBBBBB"/>
                </a:solidFill>
                <a:latin typeface="Fira Code"/>
                <a:ea typeface="Fira Code"/>
                <a:cs typeface="Fira Code"/>
                <a:sym typeface="Fira Code"/>
              </a:rPr>
              <a:t>(</a:t>
            </a:r>
            <a:r>
              <a:rPr lang="vi" sz="1200">
                <a:solidFill>
                  <a:srgbClr val="2AA198"/>
                </a:solidFill>
                <a:latin typeface="Fira Code"/>
                <a:ea typeface="Fira Code"/>
                <a:cs typeface="Fira Code"/>
                <a:sym typeface="Fira Code"/>
              </a:rPr>
              <a:t>"Hello"</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name</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prompt</a:t>
            </a:r>
            <a:r>
              <a:rPr lang="vi" sz="1200">
                <a:solidFill>
                  <a:srgbClr val="BBBBBB"/>
                </a:solidFill>
                <a:latin typeface="Fira Code"/>
                <a:ea typeface="Fira Code"/>
                <a:cs typeface="Fira Code"/>
                <a:sym typeface="Fira Code"/>
              </a:rPr>
              <a:t>(</a:t>
            </a:r>
            <a:r>
              <a:rPr lang="vi" sz="1200">
                <a:solidFill>
                  <a:srgbClr val="2AA198"/>
                </a:solidFill>
                <a:latin typeface="Fira Code"/>
                <a:ea typeface="Fira Code"/>
                <a:cs typeface="Fira Code"/>
                <a:sym typeface="Fira Code"/>
              </a:rPr>
              <a:t>"Enter your name"</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string / null</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love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confirm</a:t>
            </a:r>
            <a:r>
              <a:rPr lang="vi" sz="1200">
                <a:solidFill>
                  <a:srgbClr val="BBBBBB"/>
                </a:solidFill>
                <a:latin typeface="Fira Code"/>
                <a:ea typeface="Fira Code"/>
                <a:cs typeface="Fira Code"/>
                <a:sym typeface="Fira Code"/>
              </a:rPr>
              <a:t>(</a:t>
            </a:r>
            <a:r>
              <a:rPr lang="vi" sz="1200">
                <a:solidFill>
                  <a:srgbClr val="2AA198"/>
                </a:solidFill>
                <a:latin typeface="Fira Code"/>
                <a:ea typeface="Fira Code"/>
                <a:cs typeface="Fira Code"/>
                <a:sym typeface="Fira Code"/>
              </a:rPr>
              <a:t>`Do you love me, </a:t>
            </a:r>
            <a:r>
              <a:rPr lang="vi" sz="1200">
                <a:solidFill>
                  <a:srgbClr val="2AA198"/>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name</a:t>
            </a:r>
            <a:r>
              <a:rPr lang="vi" sz="1200">
                <a:solidFill>
                  <a:srgbClr val="2AA198"/>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 😉` </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true / false</a:t>
            </a:r>
            <a:endParaRPr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console</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log</a:t>
            </a:r>
            <a:r>
              <a:rPr lang="vi" sz="1200">
                <a:solidFill>
                  <a:srgbClr val="BBBBBB"/>
                </a:solidFill>
                <a:latin typeface="Fira Code"/>
                <a:ea typeface="Fira Code"/>
                <a:cs typeface="Fira Code"/>
                <a:sym typeface="Fira Code"/>
              </a:rPr>
              <a:t>(</a:t>
            </a:r>
            <a:r>
              <a:rPr lang="vi" sz="1200">
                <a:solidFill>
                  <a:srgbClr val="2AA198"/>
                </a:solidFill>
                <a:latin typeface="Fira Code"/>
                <a:ea typeface="Fira Code"/>
                <a:cs typeface="Fira Code"/>
                <a:sym typeface="Fira Code"/>
              </a:rPr>
              <a:t>"I appreared in console"</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console</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log</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name</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console</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log</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answer</a:t>
            </a:r>
            <a:r>
              <a:rPr lang="vi" sz="1200">
                <a:solidFill>
                  <a:srgbClr val="BBBBBB"/>
                </a:solidFill>
                <a:latin typeface="Fira Code"/>
                <a:ea typeface="Fira Code"/>
                <a:cs typeface="Fira Code"/>
                <a:sym typeface="Fira Code"/>
              </a:rPr>
              <a:t>);</a:t>
            </a:r>
            <a:endParaRPr sz="1200">
              <a:latin typeface="Fira Code"/>
              <a:ea typeface="Fira Code"/>
              <a:cs typeface="Fira Code"/>
              <a:sym typeface="Fira Code"/>
            </a:endParaRPr>
          </a:p>
        </p:txBody>
      </p:sp>
      <p:pic>
        <p:nvPicPr>
          <p:cNvPr id="240" name="Google Shape;240;p33"/>
          <p:cNvPicPr preferRelativeResize="0"/>
          <p:nvPr/>
        </p:nvPicPr>
        <p:blipFill>
          <a:blip r:embed="rId3">
            <a:alphaModFix/>
          </a:blip>
          <a:stretch>
            <a:fillRect/>
          </a:stretch>
        </p:blipFill>
        <p:spPr>
          <a:xfrm>
            <a:off x="3872800" y="3188475"/>
            <a:ext cx="1398400" cy="1311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4"/>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Exercise</a:t>
            </a:r>
            <a:endParaRPr/>
          </a:p>
        </p:txBody>
      </p:sp>
      <p:sp>
        <p:nvSpPr>
          <p:cNvPr id="246" name="Google Shape;246;p34"/>
          <p:cNvSpPr txBox="1"/>
          <p:nvPr>
            <p:ph idx="1" type="body"/>
          </p:nvPr>
        </p:nvSpPr>
        <p:spPr>
          <a:xfrm>
            <a:off x="729450" y="1312325"/>
            <a:ext cx="7688700" cy="35841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1000"/>
              </a:spcBef>
              <a:spcAft>
                <a:spcPts val="0"/>
              </a:spcAft>
              <a:buSzPts val="1300"/>
              <a:buFont typeface="Lora"/>
              <a:buAutoNum type="arabicPeriod"/>
            </a:pPr>
            <a:r>
              <a:rPr lang="vi">
                <a:latin typeface="Lora"/>
                <a:ea typeface="Lora"/>
                <a:cs typeface="Lora"/>
                <a:sym typeface="Lora"/>
              </a:rPr>
              <a:t>Viết chương trình cho phép nhập vào một vài thông tin sử dụng các phương thức </a:t>
            </a:r>
            <a:r>
              <a:rPr lang="vi">
                <a:solidFill>
                  <a:srgbClr val="268BD2"/>
                </a:solidFill>
                <a:latin typeface="Fira Code"/>
                <a:ea typeface="Fira Code"/>
                <a:cs typeface="Fira Code"/>
                <a:sym typeface="Fira Code"/>
              </a:rPr>
              <a:t>confirm</a:t>
            </a:r>
            <a:r>
              <a:rPr lang="vi">
                <a:solidFill>
                  <a:srgbClr val="BBBBBB"/>
                </a:solidFill>
                <a:latin typeface="Fira Code"/>
                <a:ea typeface="Fira Code"/>
                <a:cs typeface="Fira Code"/>
                <a:sym typeface="Fira Code"/>
              </a:rPr>
              <a:t>()</a:t>
            </a:r>
            <a:r>
              <a:rPr lang="vi">
                <a:latin typeface="Lora Regular"/>
                <a:ea typeface="Lora Regular"/>
                <a:cs typeface="Lora Regular"/>
                <a:sym typeface="Lora Regular"/>
              </a:rPr>
              <a:t>, </a:t>
            </a:r>
            <a:r>
              <a:rPr lang="vi">
                <a:solidFill>
                  <a:srgbClr val="268BD2"/>
                </a:solidFill>
                <a:latin typeface="Fira Code"/>
                <a:ea typeface="Fira Code"/>
                <a:cs typeface="Fira Code"/>
                <a:sym typeface="Fira Code"/>
              </a:rPr>
              <a:t>prompt</a:t>
            </a:r>
            <a:r>
              <a:rPr lang="vi">
                <a:solidFill>
                  <a:srgbClr val="BBBBBB"/>
                </a:solidFill>
                <a:latin typeface="Fira Code"/>
                <a:ea typeface="Fira Code"/>
                <a:cs typeface="Fira Code"/>
                <a:sym typeface="Fira Code"/>
              </a:rPr>
              <a:t>()</a:t>
            </a:r>
            <a:r>
              <a:rPr lang="vi">
                <a:solidFill>
                  <a:srgbClr val="BBBBBB"/>
                </a:solidFill>
                <a:latin typeface="Lora Regular"/>
                <a:ea typeface="Lora Regular"/>
                <a:cs typeface="Lora Regular"/>
                <a:sym typeface="Lora Regular"/>
              </a:rPr>
              <a:t> </a:t>
            </a:r>
            <a:r>
              <a:rPr lang="vi">
                <a:latin typeface="Lora"/>
                <a:ea typeface="Lora"/>
                <a:cs typeface="Lora"/>
                <a:sym typeface="Lora"/>
              </a:rPr>
              <a:t>VD: </a:t>
            </a:r>
            <a:r>
              <a:rPr b="1" lang="vi">
                <a:latin typeface="Lora"/>
                <a:ea typeface="Lora"/>
                <a:cs typeface="Lora"/>
                <a:sym typeface="Lora"/>
              </a:rPr>
              <a:t>name</a:t>
            </a:r>
            <a:r>
              <a:rPr lang="vi">
                <a:latin typeface="Lora"/>
                <a:ea typeface="Lora"/>
                <a:cs typeface="Lora"/>
                <a:sym typeface="Lora"/>
              </a:rPr>
              <a:t>, </a:t>
            </a:r>
            <a:r>
              <a:rPr b="1" lang="vi">
                <a:latin typeface="Lora"/>
                <a:ea typeface="Lora"/>
                <a:cs typeface="Lora"/>
                <a:sym typeface="Lora"/>
              </a:rPr>
              <a:t>age</a:t>
            </a:r>
            <a:r>
              <a:rPr lang="vi">
                <a:latin typeface="Lora"/>
                <a:ea typeface="Lora"/>
                <a:cs typeface="Lora"/>
                <a:sym typeface="Lora"/>
              </a:rPr>
              <a:t>, … Sử dụng </a:t>
            </a:r>
            <a:r>
              <a:rPr lang="vi">
                <a:solidFill>
                  <a:srgbClr val="268BD2"/>
                </a:solidFill>
                <a:latin typeface="Fira Code"/>
                <a:ea typeface="Fira Code"/>
                <a:cs typeface="Fira Code"/>
                <a:sym typeface="Fira Code"/>
              </a:rPr>
              <a:t>alert</a:t>
            </a:r>
            <a:r>
              <a:rPr lang="vi">
                <a:solidFill>
                  <a:srgbClr val="BBBBBB"/>
                </a:solidFill>
                <a:latin typeface="Fira Code"/>
                <a:ea typeface="Fira Code"/>
                <a:cs typeface="Fira Code"/>
                <a:sym typeface="Fira Code"/>
              </a:rPr>
              <a:t>()</a:t>
            </a:r>
            <a:r>
              <a:rPr lang="vi">
                <a:latin typeface="Lora"/>
                <a:ea typeface="Lora"/>
                <a:cs typeface="Lora"/>
                <a:sym typeface="Lora"/>
              </a:rPr>
              <a:t> để in ra các thông tin vừa nhập. Nối chuỗi sử dụng template literal</a:t>
            </a:r>
            <a:endParaRPr>
              <a:latin typeface="Lora"/>
              <a:ea typeface="Lora"/>
              <a:cs typeface="Lora"/>
              <a:sym typeface="Lora"/>
            </a:endParaRPr>
          </a:p>
          <a:p>
            <a:pPr indent="-311150" lvl="0" marL="457200" rtl="0" algn="l">
              <a:lnSpc>
                <a:spcPct val="150000"/>
              </a:lnSpc>
              <a:spcBef>
                <a:spcPts val="0"/>
              </a:spcBef>
              <a:spcAft>
                <a:spcPts val="0"/>
              </a:spcAft>
              <a:buSzPts val="1300"/>
              <a:buFont typeface="Lora"/>
              <a:buAutoNum type="arabicPeriod"/>
            </a:pPr>
            <a:r>
              <a:rPr lang="vi">
                <a:latin typeface="Lora"/>
                <a:ea typeface="Lora"/>
                <a:cs typeface="Lora"/>
                <a:sym typeface="Lora"/>
              </a:rPr>
              <a:t>Thay đổi chương trình, sử dụng </a:t>
            </a:r>
            <a:r>
              <a:rPr lang="vi">
                <a:solidFill>
                  <a:srgbClr val="268BD2"/>
                </a:solidFill>
                <a:latin typeface="Fira Code"/>
                <a:ea typeface="Fira Code"/>
                <a:cs typeface="Fira Code"/>
                <a:sym typeface="Fira Code"/>
              </a:rPr>
              <a:t>console</a:t>
            </a:r>
            <a:r>
              <a:rPr lang="vi">
                <a:solidFill>
                  <a:srgbClr val="BBBBBB"/>
                </a:solidFill>
                <a:latin typeface="Fira Code"/>
                <a:ea typeface="Fira Code"/>
                <a:cs typeface="Fira Code"/>
                <a:sym typeface="Fira Code"/>
              </a:rPr>
              <a:t>.</a:t>
            </a:r>
            <a:r>
              <a:rPr lang="vi">
                <a:solidFill>
                  <a:srgbClr val="268BD2"/>
                </a:solidFill>
                <a:latin typeface="Fira Code"/>
                <a:ea typeface="Fira Code"/>
                <a:cs typeface="Fira Code"/>
                <a:sym typeface="Fira Code"/>
              </a:rPr>
              <a:t>log</a:t>
            </a:r>
            <a:r>
              <a:rPr lang="vi">
                <a:solidFill>
                  <a:srgbClr val="BBBBBB"/>
                </a:solidFill>
                <a:latin typeface="Fira Code"/>
                <a:ea typeface="Fira Code"/>
                <a:cs typeface="Fira Code"/>
                <a:sym typeface="Fira Code"/>
              </a:rPr>
              <a:t>()</a:t>
            </a:r>
            <a:r>
              <a:rPr lang="vi">
                <a:latin typeface="Lora Regular"/>
                <a:ea typeface="Lora Regular"/>
                <a:cs typeface="Lora Regular"/>
                <a:sym typeface="Lora Regular"/>
              </a:rPr>
              <a:t> </a:t>
            </a:r>
            <a:r>
              <a:rPr lang="vi">
                <a:latin typeface="Lora"/>
                <a:ea typeface="Lora"/>
                <a:cs typeface="Lora"/>
                <a:sym typeface="Lora"/>
              </a:rPr>
              <a:t>để hiển thị ra </a:t>
            </a:r>
            <a:r>
              <a:rPr b="1" lang="vi">
                <a:latin typeface="Lora"/>
                <a:ea typeface="Lora"/>
                <a:cs typeface="Lora"/>
                <a:sym typeface="Lora"/>
              </a:rPr>
              <a:t>console</a:t>
            </a:r>
            <a:endParaRPr>
              <a:latin typeface="Lora"/>
              <a:ea typeface="Lora"/>
              <a:cs typeface="Lora"/>
              <a:sym typeface="Lora"/>
            </a:endParaRPr>
          </a:p>
          <a:p>
            <a:pPr indent="0" lvl="0" marL="0" rtl="0" algn="l">
              <a:lnSpc>
                <a:spcPct val="150000"/>
              </a:lnSpc>
              <a:spcBef>
                <a:spcPts val="1000"/>
              </a:spcBef>
              <a:spcAft>
                <a:spcPts val="0"/>
              </a:spcAft>
              <a:buNone/>
            </a:pPr>
            <a:r>
              <a:t/>
            </a:r>
            <a:endParaRPr>
              <a:latin typeface="Lora"/>
              <a:ea typeface="Lora"/>
              <a:cs typeface="Lora"/>
              <a:sym typeface="Lora"/>
            </a:endParaRPr>
          </a:p>
          <a:p>
            <a:pPr indent="0" lvl="0" marL="0" rtl="0" algn="l">
              <a:lnSpc>
                <a:spcPct val="150000"/>
              </a:lnSpc>
              <a:spcBef>
                <a:spcPts val="1000"/>
              </a:spcBef>
              <a:spcAft>
                <a:spcPts val="1000"/>
              </a:spcAft>
              <a:buNone/>
            </a:pPr>
            <a:r>
              <a:t/>
            </a:r>
            <a:endParaRPr>
              <a:latin typeface="Lora"/>
              <a:ea typeface="Lora"/>
              <a:cs typeface="Lora"/>
              <a:sym typeface="Lor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5"/>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Type Conversions</a:t>
            </a:r>
            <a:endParaRPr/>
          </a:p>
        </p:txBody>
      </p:sp>
      <p:sp>
        <p:nvSpPr>
          <p:cNvPr id="252" name="Google Shape;252;p35"/>
          <p:cNvSpPr txBox="1"/>
          <p:nvPr>
            <p:ph idx="1" type="body"/>
          </p:nvPr>
        </p:nvSpPr>
        <p:spPr>
          <a:xfrm>
            <a:off x="729450" y="1312325"/>
            <a:ext cx="7688700" cy="3584100"/>
          </a:xfrm>
          <a:prstGeom prst="rect">
            <a:avLst/>
          </a:prstGeom>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rPr lang="vi">
                <a:latin typeface="Lora"/>
                <a:ea typeface="Lora"/>
                <a:cs typeface="Lora"/>
                <a:sym typeface="Lora"/>
              </a:rPr>
              <a:t>JavaScript hỗ trợ </a:t>
            </a:r>
            <a:r>
              <a:rPr b="1" lang="vi">
                <a:latin typeface="Lora"/>
                <a:ea typeface="Lora"/>
                <a:cs typeface="Lora"/>
                <a:sym typeface="Lora"/>
              </a:rPr>
              <a:t>chuyển đổi kiểu dữ liệu tự động</a:t>
            </a:r>
            <a:r>
              <a:rPr lang="vi">
                <a:latin typeface="Lora"/>
                <a:ea typeface="Lora"/>
                <a:cs typeface="Lora"/>
                <a:sym typeface="Lora"/>
              </a:rPr>
              <a:t> khi thực hiện tính toán các giá trị,</a:t>
            </a:r>
            <a:r>
              <a:rPr lang="vi">
                <a:latin typeface="Lora"/>
                <a:ea typeface="Lora"/>
                <a:cs typeface="Lora"/>
                <a:sym typeface="Lora"/>
              </a:rPr>
              <a:t> đồng thời cung cấp thêm một số phương thức để chuyển đổi từ kiểu dữ liệu này sang kiểu dữ liệu khác</a:t>
            </a:r>
            <a:endParaRPr>
              <a:latin typeface="Lora"/>
              <a:ea typeface="Lora"/>
              <a:cs typeface="Lora"/>
              <a:sym typeface="Lora"/>
            </a:endParaRPr>
          </a:p>
          <a:p>
            <a:pPr indent="0" lvl="0" marL="0" rtl="0" algn="l">
              <a:lnSpc>
                <a:spcPct val="150000"/>
              </a:lnSpc>
              <a:spcBef>
                <a:spcPts val="1000"/>
              </a:spcBef>
              <a:spcAft>
                <a:spcPts val="0"/>
              </a:spcAft>
              <a:buNone/>
            </a:pPr>
            <a:r>
              <a:rPr b="1" lang="vi">
                <a:latin typeface="Lora"/>
                <a:ea typeface="Lora"/>
                <a:cs typeface="Lora"/>
                <a:sym typeface="Lora"/>
              </a:rPr>
              <a:t>String</a:t>
            </a:r>
            <a:endParaRPr b="1">
              <a:latin typeface="Lora"/>
              <a:ea typeface="Lora"/>
              <a:cs typeface="Lora"/>
              <a:sym typeface="Lora"/>
            </a:endParaRPr>
          </a:p>
          <a:p>
            <a:pPr indent="0" lvl="0" marL="0" rtl="0" algn="l">
              <a:lnSpc>
                <a:spcPct val="135714"/>
              </a:lnSpc>
              <a:spcBef>
                <a:spcPts val="1000"/>
              </a:spcBef>
              <a:spcAft>
                <a:spcPts val="0"/>
              </a:spcAft>
              <a:buNone/>
            </a:pPr>
            <a:r>
              <a:rPr lang="vi" sz="1200">
                <a:solidFill>
                  <a:srgbClr val="859900"/>
                </a:solidFill>
                <a:latin typeface="Fira Code"/>
                <a:ea typeface="Fira Code"/>
                <a:cs typeface="Fira Code"/>
                <a:sym typeface="Fira Code"/>
              </a:rPr>
              <a:t>String</a:t>
            </a:r>
            <a:r>
              <a:rPr lang="vi" sz="1200">
                <a:solidFill>
                  <a:srgbClr val="BBBBBB"/>
                </a:solidFill>
                <a:latin typeface="Fira Code"/>
                <a:ea typeface="Fira Code"/>
                <a:cs typeface="Fira Code"/>
                <a:sym typeface="Fira Code"/>
              </a:rPr>
              <a:t>(</a:t>
            </a:r>
            <a:r>
              <a:rPr lang="vi" sz="1200">
                <a:solidFill>
                  <a:srgbClr val="D33682"/>
                </a:solidFill>
                <a:latin typeface="Fira Code"/>
                <a:ea typeface="Fira Code"/>
                <a:cs typeface="Fira Code"/>
                <a:sym typeface="Fira Code"/>
              </a:rPr>
              <a:t>123</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"123"</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859900"/>
                </a:solidFill>
                <a:latin typeface="Fira Code"/>
                <a:ea typeface="Fira Code"/>
                <a:cs typeface="Fira Code"/>
                <a:sym typeface="Fira Code"/>
              </a:rPr>
              <a:t>String</a:t>
            </a:r>
            <a:r>
              <a:rPr lang="vi" sz="1200">
                <a:solidFill>
                  <a:srgbClr val="BBBBBB"/>
                </a:solidFill>
                <a:latin typeface="Fira Code"/>
                <a:ea typeface="Fira Code"/>
                <a:cs typeface="Fira Code"/>
                <a:sym typeface="Fira Code"/>
              </a:rPr>
              <a:t>(</a:t>
            </a:r>
            <a:r>
              <a:rPr lang="vi" sz="1200">
                <a:solidFill>
                  <a:srgbClr val="B58900"/>
                </a:solidFill>
                <a:latin typeface="Fira Code"/>
                <a:ea typeface="Fira Code"/>
                <a:cs typeface="Fira Code"/>
                <a:sym typeface="Fira Code"/>
              </a:rPr>
              <a:t>true</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"true"</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859900"/>
                </a:solidFill>
                <a:latin typeface="Fira Code"/>
                <a:ea typeface="Fira Code"/>
                <a:cs typeface="Fira Code"/>
                <a:sym typeface="Fira Code"/>
              </a:rPr>
              <a:t>String</a:t>
            </a:r>
            <a:r>
              <a:rPr lang="vi" sz="1200">
                <a:solidFill>
                  <a:srgbClr val="BBBBBB"/>
                </a:solidFill>
                <a:latin typeface="Fira Code"/>
                <a:ea typeface="Fira Code"/>
                <a:cs typeface="Fira Code"/>
                <a:sym typeface="Fira Code"/>
              </a:rPr>
              <a:t>(</a:t>
            </a:r>
            <a:r>
              <a:rPr lang="vi" sz="1200">
                <a:solidFill>
                  <a:srgbClr val="B58900"/>
                </a:solidFill>
                <a:latin typeface="Fira Code"/>
                <a:ea typeface="Fira Code"/>
                <a:cs typeface="Fira Code"/>
                <a:sym typeface="Fira Code"/>
              </a:rPr>
              <a:t>null</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"null"</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859900"/>
                </a:solidFill>
                <a:latin typeface="Fira Code"/>
                <a:ea typeface="Fira Code"/>
                <a:cs typeface="Fira Code"/>
                <a:sym typeface="Fira Code"/>
              </a:rPr>
              <a:t>String</a:t>
            </a:r>
            <a:r>
              <a:rPr lang="vi" sz="1200">
                <a:solidFill>
                  <a:srgbClr val="BBBBBB"/>
                </a:solidFill>
                <a:latin typeface="Fira Code"/>
                <a:ea typeface="Fira Code"/>
                <a:cs typeface="Fira Code"/>
                <a:sym typeface="Fira Code"/>
              </a:rPr>
              <a:t>(</a:t>
            </a:r>
            <a:r>
              <a:rPr lang="vi" sz="1200">
                <a:solidFill>
                  <a:srgbClr val="B58900"/>
                </a:solidFill>
                <a:latin typeface="Fira Code"/>
                <a:ea typeface="Fira Code"/>
                <a:cs typeface="Fira Code"/>
                <a:sym typeface="Fira Code"/>
              </a:rPr>
              <a:t>undefined</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"undefined"</a:t>
            </a:r>
            <a:endParaRPr sz="1200">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859900"/>
                </a:solidFill>
                <a:latin typeface="Fira Code"/>
                <a:ea typeface="Fira Code"/>
                <a:cs typeface="Fira Code"/>
                <a:sym typeface="Fira Code"/>
              </a:rPr>
              <a:t>String</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859900"/>
                </a:solidFill>
                <a:latin typeface="Fira Code"/>
                <a:ea typeface="Fira Code"/>
                <a:cs typeface="Fira Code"/>
                <a:sym typeface="Fira Code"/>
              </a:rPr>
              <a:t>String</a:t>
            </a:r>
            <a:r>
              <a:rPr lang="vi" sz="1200">
                <a:solidFill>
                  <a:srgbClr val="BBBBBB"/>
                </a:solidFill>
                <a:latin typeface="Fira Code"/>
                <a:ea typeface="Fira Code"/>
                <a:cs typeface="Fira Code"/>
                <a:sym typeface="Fira Code"/>
              </a:rPr>
              <a:t>(</a:t>
            </a:r>
            <a:r>
              <a:rPr lang="vi" sz="1200">
                <a:solidFill>
                  <a:srgbClr val="2AA198"/>
                </a:solidFill>
                <a:latin typeface="Fira Code"/>
                <a:ea typeface="Fira Code"/>
                <a:cs typeface="Fira Code"/>
                <a:sym typeface="Fira Code"/>
              </a:rPr>
              <a:t>"Ami bụng bự"</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"Ami bụng bự"</a:t>
            </a:r>
            <a:endParaRPr i="1" sz="1200">
              <a:solidFill>
                <a:srgbClr val="657B83"/>
              </a:solidFill>
              <a:latin typeface="Fira Code"/>
              <a:ea typeface="Fira Code"/>
              <a:cs typeface="Fira Code"/>
              <a:sym typeface="Fira Cod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6"/>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Type Conversions</a:t>
            </a:r>
            <a:endParaRPr/>
          </a:p>
        </p:txBody>
      </p:sp>
      <p:sp>
        <p:nvSpPr>
          <p:cNvPr id="258" name="Google Shape;258;p36"/>
          <p:cNvSpPr txBox="1"/>
          <p:nvPr>
            <p:ph idx="1" type="body"/>
          </p:nvPr>
        </p:nvSpPr>
        <p:spPr>
          <a:xfrm>
            <a:off x="729450" y="1312325"/>
            <a:ext cx="7688700" cy="3584100"/>
          </a:xfrm>
          <a:prstGeom prst="rect">
            <a:avLst/>
          </a:prstGeom>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rPr b="1" lang="vi">
                <a:latin typeface="Lora"/>
                <a:ea typeface="Lora"/>
                <a:cs typeface="Lora"/>
                <a:sym typeface="Lora"/>
              </a:rPr>
              <a:t>Number</a:t>
            </a:r>
            <a:endParaRPr b="1">
              <a:latin typeface="Lora"/>
              <a:ea typeface="Lora"/>
              <a:cs typeface="Lora"/>
              <a:sym typeface="Lora"/>
            </a:endParaRPr>
          </a:p>
          <a:p>
            <a:pPr indent="0" lvl="0" marL="0" rtl="0" algn="l">
              <a:lnSpc>
                <a:spcPct val="135714"/>
              </a:lnSpc>
              <a:spcBef>
                <a:spcPts val="1000"/>
              </a:spcBef>
              <a:spcAft>
                <a:spcPts val="0"/>
              </a:spcAft>
              <a:buNone/>
            </a:pPr>
            <a:r>
              <a:rPr lang="vi" sz="1200">
                <a:solidFill>
                  <a:srgbClr val="859900"/>
                </a:solidFill>
                <a:latin typeface="Fira Code"/>
                <a:ea typeface="Fira Code"/>
                <a:cs typeface="Fira Code"/>
                <a:sym typeface="Fira Code"/>
              </a:rPr>
              <a:t>Number</a:t>
            </a:r>
            <a:r>
              <a:rPr lang="vi" sz="1200">
                <a:solidFill>
                  <a:srgbClr val="BBBBBB"/>
                </a:solidFill>
                <a:latin typeface="Fira Code"/>
                <a:ea typeface="Fira Code"/>
                <a:cs typeface="Fira Code"/>
                <a:sym typeface="Fira Code"/>
              </a:rPr>
              <a:t>(</a:t>
            </a:r>
            <a:r>
              <a:rPr lang="vi" sz="1200">
                <a:solidFill>
                  <a:srgbClr val="2AA198"/>
                </a:solidFill>
                <a:latin typeface="Fira Code"/>
                <a:ea typeface="Fira Code"/>
                <a:cs typeface="Fira Code"/>
                <a:sym typeface="Fira Code"/>
              </a:rPr>
              <a:t>"123.456"</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123.456</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859900"/>
                </a:solidFill>
                <a:latin typeface="Fira Code"/>
                <a:ea typeface="Fira Code"/>
                <a:cs typeface="Fira Code"/>
                <a:sym typeface="Fira Code"/>
              </a:rPr>
              <a:t>+</a:t>
            </a:r>
            <a:r>
              <a:rPr lang="vi" sz="1200">
                <a:solidFill>
                  <a:srgbClr val="2AA198"/>
                </a:solidFill>
                <a:latin typeface="Fira Code"/>
                <a:ea typeface="Fira Code"/>
                <a:cs typeface="Fira Code"/>
                <a:sym typeface="Fira Code"/>
              </a:rPr>
              <a:t>"123.456"</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123.456</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859900"/>
                </a:solidFill>
                <a:latin typeface="Fira Code"/>
                <a:ea typeface="Fira Code"/>
                <a:cs typeface="Fira Code"/>
                <a:sym typeface="Fira Code"/>
              </a:rPr>
              <a:t>+</a:t>
            </a:r>
            <a:r>
              <a:rPr lang="vi" sz="1200">
                <a:solidFill>
                  <a:srgbClr val="2AA198"/>
                </a:solidFill>
                <a:latin typeface="Fira Code"/>
                <a:ea typeface="Fira Code"/>
                <a:cs typeface="Fira Code"/>
                <a:sym typeface="Fira Code"/>
              </a:rPr>
              <a:t>"-123.456"</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-123.456</a:t>
            </a:r>
            <a:endParaRPr i="1" sz="1200">
              <a:solidFill>
                <a:srgbClr val="657B83"/>
              </a:solidFill>
              <a:latin typeface="Fira Code"/>
              <a:ea typeface="Fira Code"/>
              <a:cs typeface="Fira Code"/>
              <a:sym typeface="Fira Code"/>
            </a:endParaRPr>
          </a:p>
          <a:p>
            <a:pPr indent="0" lvl="0" marL="0" rtl="0" algn="l">
              <a:lnSpc>
                <a:spcPct val="135714"/>
              </a:lnSpc>
              <a:spcBef>
                <a:spcPts val="1000"/>
              </a:spcBef>
              <a:spcAft>
                <a:spcPts val="0"/>
              </a:spcAft>
              <a:buNone/>
            </a:pPr>
            <a:r>
              <a:rPr lang="vi">
                <a:latin typeface="Lora Regular"/>
                <a:ea typeface="Lora Regular"/>
                <a:cs typeface="Lora Regular"/>
                <a:sym typeface="Lora Regular"/>
              </a:rPr>
              <a:t>Một số giá trị đặc biệt khi chuyển về kiểu </a:t>
            </a:r>
            <a:r>
              <a:rPr b="1" lang="vi">
                <a:latin typeface="Lora"/>
                <a:ea typeface="Lora"/>
                <a:cs typeface="Lora"/>
                <a:sym typeface="Lora"/>
              </a:rPr>
              <a:t>number</a:t>
            </a:r>
            <a:endParaRPr>
              <a:latin typeface="Lora Regular"/>
              <a:ea typeface="Lora Regular"/>
              <a:cs typeface="Lora Regular"/>
              <a:sym typeface="Lora Regular"/>
            </a:endParaRPr>
          </a:p>
          <a:p>
            <a:pPr indent="0" lvl="0" marL="0" rtl="0" algn="l">
              <a:lnSpc>
                <a:spcPct val="135714"/>
              </a:lnSpc>
              <a:spcBef>
                <a:spcPts val="1000"/>
              </a:spcBef>
              <a:spcAft>
                <a:spcPts val="0"/>
              </a:spcAft>
              <a:buNone/>
            </a:pPr>
            <a:r>
              <a:rPr lang="vi" sz="1200">
                <a:solidFill>
                  <a:srgbClr val="859900"/>
                </a:solidFill>
                <a:latin typeface="Fira Code"/>
                <a:ea typeface="Fira Code"/>
                <a:cs typeface="Fira Code"/>
                <a:sym typeface="Fira Code"/>
              </a:rPr>
              <a:t>+</a:t>
            </a:r>
            <a:r>
              <a:rPr lang="vi" sz="1200">
                <a:solidFill>
                  <a:srgbClr val="B58900"/>
                </a:solidFill>
                <a:latin typeface="Fira Code"/>
                <a:ea typeface="Fira Code"/>
                <a:cs typeface="Fira Code"/>
                <a:sym typeface="Fira Code"/>
              </a:rPr>
              <a:t>undefined</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NaN</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859900"/>
                </a:solidFill>
                <a:latin typeface="Fira Code"/>
                <a:ea typeface="Fira Code"/>
                <a:cs typeface="Fira Code"/>
                <a:sym typeface="Fira Code"/>
              </a:rPr>
              <a:t>+</a:t>
            </a:r>
            <a:r>
              <a:rPr lang="vi" sz="1200">
                <a:solidFill>
                  <a:srgbClr val="B58900"/>
                </a:solidFill>
                <a:latin typeface="Fira Code"/>
                <a:ea typeface="Fira Code"/>
                <a:cs typeface="Fira Code"/>
                <a:sym typeface="Fira Code"/>
              </a:rPr>
              <a:t>null</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0</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859900"/>
                </a:solidFill>
                <a:latin typeface="Fira Code"/>
                <a:ea typeface="Fira Code"/>
                <a:cs typeface="Fira Code"/>
                <a:sym typeface="Fira Code"/>
              </a:rPr>
              <a:t>+</a:t>
            </a:r>
            <a:r>
              <a:rPr lang="vi" sz="1200">
                <a:solidFill>
                  <a:srgbClr val="B58900"/>
                </a:solidFill>
                <a:latin typeface="Fira Code"/>
                <a:ea typeface="Fira Code"/>
                <a:cs typeface="Fira Code"/>
                <a:sym typeface="Fira Code"/>
              </a:rPr>
              <a:t>true</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1</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859900"/>
                </a:solidFill>
                <a:latin typeface="Fira Code"/>
                <a:ea typeface="Fira Code"/>
                <a:cs typeface="Fira Code"/>
                <a:sym typeface="Fira Code"/>
              </a:rPr>
              <a:t>+</a:t>
            </a:r>
            <a:r>
              <a:rPr lang="vi" sz="1200">
                <a:solidFill>
                  <a:srgbClr val="B58900"/>
                </a:solidFill>
                <a:latin typeface="Fira Code"/>
                <a:ea typeface="Fira Code"/>
                <a:cs typeface="Fira Code"/>
                <a:sym typeface="Fira Code"/>
              </a:rPr>
              <a:t>false</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0</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859900"/>
                </a:solidFill>
                <a:latin typeface="Fira Code"/>
                <a:ea typeface="Fira Code"/>
                <a:cs typeface="Fira Code"/>
                <a:sym typeface="Fira Code"/>
              </a:rPr>
              <a:t>+</a:t>
            </a:r>
            <a:r>
              <a:rPr lang="vi" sz="1200">
                <a:solidFill>
                  <a:srgbClr val="2AA198"/>
                </a:solidFill>
                <a:latin typeface="Fira Code"/>
                <a:ea typeface="Fira Code"/>
                <a:cs typeface="Fira Code"/>
                <a:sym typeface="Fira Code"/>
              </a:rPr>
              <a:t>"  123   "</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Khoảng trắng ở đầu và cuối chuỗi được loại bỏ -&gt; 123</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859900"/>
                </a:solidFill>
                <a:latin typeface="Fira Code"/>
                <a:ea typeface="Fira Code"/>
                <a:cs typeface="Fira Code"/>
                <a:sym typeface="Fira Code"/>
              </a:rPr>
              <a:t>+</a:t>
            </a:r>
            <a:r>
              <a:rPr lang="vi" sz="1200">
                <a:solidFill>
                  <a:srgbClr val="2AA198"/>
                </a:solidFill>
                <a:latin typeface="Fira Code"/>
                <a:ea typeface="Fira Code"/>
                <a:cs typeface="Fira Code"/>
                <a:sym typeface="Fira Code"/>
              </a:rPr>
              <a:t>"123abc"</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Chuỗi chứa ký tự -&gt; NaN</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859900"/>
                </a:solidFill>
                <a:latin typeface="Fira Code"/>
                <a:ea typeface="Fira Code"/>
                <a:cs typeface="Fira Code"/>
                <a:sym typeface="Fira Code"/>
              </a:rPr>
              <a:t>+</a:t>
            </a:r>
            <a:r>
              <a:rPr lang="vi" sz="1200">
                <a:solidFill>
                  <a:srgbClr val="2AA198"/>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0</a:t>
            </a:r>
            <a:endParaRPr sz="1200">
              <a:latin typeface="Fira Code"/>
              <a:ea typeface="Fira Code"/>
              <a:cs typeface="Fira Code"/>
              <a:sym typeface="Fira Code"/>
            </a:endParaRPr>
          </a:p>
        </p:txBody>
      </p:sp>
      <p:pic>
        <p:nvPicPr>
          <p:cNvPr id="259" name="Google Shape;259;p36"/>
          <p:cNvPicPr preferRelativeResize="0"/>
          <p:nvPr/>
        </p:nvPicPr>
        <p:blipFill>
          <a:blip r:embed="rId3">
            <a:alphaModFix/>
          </a:blip>
          <a:stretch>
            <a:fillRect/>
          </a:stretch>
        </p:blipFill>
        <p:spPr>
          <a:xfrm>
            <a:off x="6012000" y="2465237"/>
            <a:ext cx="1363500" cy="12782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7"/>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Type Conversions</a:t>
            </a:r>
            <a:endParaRPr/>
          </a:p>
        </p:txBody>
      </p:sp>
      <p:sp>
        <p:nvSpPr>
          <p:cNvPr id="265" name="Google Shape;265;p37"/>
          <p:cNvSpPr txBox="1"/>
          <p:nvPr>
            <p:ph idx="1" type="body"/>
          </p:nvPr>
        </p:nvSpPr>
        <p:spPr>
          <a:xfrm>
            <a:off x="729450" y="1312325"/>
            <a:ext cx="7688700" cy="3584100"/>
          </a:xfrm>
          <a:prstGeom prst="rect">
            <a:avLst/>
          </a:prstGeom>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rPr b="1" lang="vi">
                <a:latin typeface="Lora"/>
                <a:ea typeface="Lora"/>
                <a:cs typeface="Lora"/>
                <a:sym typeface="Lora"/>
              </a:rPr>
              <a:t>Boolean</a:t>
            </a:r>
            <a:endParaRPr b="1">
              <a:latin typeface="Lora"/>
              <a:ea typeface="Lora"/>
              <a:cs typeface="Lora"/>
              <a:sym typeface="Lora"/>
            </a:endParaRPr>
          </a:p>
          <a:p>
            <a:pPr indent="0" lvl="0" marL="0" rtl="0" algn="l">
              <a:lnSpc>
                <a:spcPct val="135714"/>
              </a:lnSpc>
              <a:spcBef>
                <a:spcPts val="1000"/>
              </a:spcBef>
              <a:spcAft>
                <a:spcPts val="0"/>
              </a:spcAft>
              <a:buNone/>
            </a:pPr>
            <a:r>
              <a:rPr lang="vi" sz="1200">
                <a:solidFill>
                  <a:srgbClr val="859900"/>
                </a:solidFill>
                <a:latin typeface="Fira Code"/>
                <a:ea typeface="Fira Code"/>
                <a:cs typeface="Fira Code"/>
                <a:sym typeface="Fira Code"/>
              </a:rPr>
              <a:t>Boolean</a:t>
            </a:r>
            <a:r>
              <a:rPr lang="vi" sz="1200">
                <a:solidFill>
                  <a:srgbClr val="BBBBBB"/>
                </a:solidFill>
                <a:latin typeface="Fira Code"/>
                <a:ea typeface="Fira Code"/>
                <a:cs typeface="Fira Code"/>
                <a:sym typeface="Fira Code"/>
              </a:rPr>
              <a:t>(</a:t>
            </a:r>
            <a:r>
              <a:rPr lang="vi" sz="1200">
                <a:solidFill>
                  <a:srgbClr val="D33682"/>
                </a:solidFill>
                <a:latin typeface="Fira Code"/>
                <a:ea typeface="Fira Code"/>
                <a:cs typeface="Fira Code"/>
                <a:sym typeface="Fira Code"/>
              </a:rPr>
              <a:t>123</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true</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859900"/>
                </a:solidFill>
                <a:latin typeface="Fira Code"/>
                <a:ea typeface="Fira Code"/>
                <a:cs typeface="Fira Code"/>
                <a:sym typeface="Fira Code"/>
              </a:rPr>
              <a:t>Boolean</a:t>
            </a:r>
            <a:r>
              <a:rPr lang="vi" sz="1200">
                <a:solidFill>
                  <a:srgbClr val="BBBBBB"/>
                </a:solidFill>
                <a:latin typeface="Fira Code"/>
                <a:ea typeface="Fira Code"/>
                <a:cs typeface="Fira Code"/>
                <a:sym typeface="Fira Code"/>
              </a:rPr>
              <a:t>(</a:t>
            </a:r>
            <a:r>
              <a:rPr lang="vi" sz="1200">
                <a:solidFill>
                  <a:srgbClr val="2AA198"/>
                </a:solidFill>
                <a:latin typeface="Fira Code"/>
                <a:ea typeface="Fira Code"/>
                <a:cs typeface="Fira Code"/>
                <a:sym typeface="Fira Code"/>
              </a:rPr>
              <a:t>"Ba đẹp trai 😎"</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absolutely</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859900"/>
                </a:solidFill>
                <a:latin typeface="Fira Code"/>
                <a:ea typeface="Fira Code"/>
                <a:cs typeface="Fira Code"/>
                <a:sym typeface="Fira Code"/>
              </a:rPr>
              <a:t>!</a:t>
            </a:r>
            <a:r>
              <a:rPr lang="vi" sz="1200">
                <a:solidFill>
                  <a:srgbClr val="2AA198"/>
                </a:solidFill>
                <a:latin typeface="Fira Code"/>
                <a:ea typeface="Fira Code"/>
                <a:cs typeface="Fira Code"/>
                <a:sym typeface="Fira Code"/>
              </a:rPr>
              <a:t>"Ba xấu trai?"</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false --- phủ định</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859900"/>
                </a:solidFill>
                <a:latin typeface="Fira Code"/>
                <a:ea typeface="Fira Code"/>
                <a:cs typeface="Fira Code"/>
                <a:sym typeface="Fira Code"/>
              </a:rPr>
              <a:t>!!</a:t>
            </a:r>
            <a:r>
              <a:rPr lang="vi" sz="1200">
                <a:solidFill>
                  <a:srgbClr val="2AA198"/>
                </a:solidFill>
                <a:latin typeface="Fira Code"/>
                <a:ea typeface="Fira Code"/>
                <a:cs typeface="Fira Code"/>
                <a:sym typeface="Fira Code"/>
              </a:rPr>
              <a:t>"Ba đẹp trai"</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absolutely --- phủ định của phủ định </a:t>
            </a:r>
            <a:r>
              <a:rPr lang="vi" sz="1200">
                <a:solidFill>
                  <a:srgbClr val="657B83"/>
                </a:solidFill>
                <a:latin typeface="Fira Code"/>
                <a:ea typeface="Fira Code"/>
                <a:cs typeface="Fira Code"/>
                <a:sym typeface="Fira Code"/>
              </a:rPr>
              <a:t>😄</a:t>
            </a:r>
            <a:endParaRPr sz="1200">
              <a:solidFill>
                <a:srgbClr val="657B83"/>
              </a:solidFill>
              <a:latin typeface="Fira Code"/>
              <a:ea typeface="Fira Code"/>
              <a:cs typeface="Fira Code"/>
              <a:sym typeface="Fira Code"/>
            </a:endParaRPr>
          </a:p>
          <a:p>
            <a:pPr indent="0" lvl="0" marL="0" rtl="0" algn="l">
              <a:lnSpc>
                <a:spcPct val="150000"/>
              </a:lnSpc>
              <a:spcBef>
                <a:spcPts val="1000"/>
              </a:spcBef>
              <a:spcAft>
                <a:spcPts val="0"/>
              </a:spcAft>
              <a:buNone/>
            </a:pPr>
            <a:r>
              <a:rPr lang="vi">
                <a:latin typeface="Lora"/>
                <a:ea typeface="Lora"/>
                <a:cs typeface="Lora"/>
                <a:sym typeface="Lora"/>
              </a:rPr>
              <a:t>Một số giá trị đặc biệt khi chuyển về kiểu </a:t>
            </a:r>
            <a:r>
              <a:rPr b="1" lang="vi">
                <a:latin typeface="Lora"/>
                <a:ea typeface="Lora"/>
                <a:cs typeface="Lora"/>
                <a:sym typeface="Lora"/>
              </a:rPr>
              <a:t>boolean</a:t>
            </a:r>
            <a:endParaRPr b="1">
              <a:latin typeface="Lora"/>
              <a:ea typeface="Lora"/>
              <a:cs typeface="Lora"/>
              <a:sym typeface="Lora"/>
            </a:endParaRPr>
          </a:p>
          <a:p>
            <a:pPr indent="0" lvl="0" marL="0" rtl="0" algn="l">
              <a:lnSpc>
                <a:spcPct val="135714"/>
              </a:lnSpc>
              <a:spcBef>
                <a:spcPts val="1000"/>
              </a:spcBef>
              <a:spcAft>
                <a:spcPts val="0"/>
              </a:spcAft>
              <a:buNone/>
            </a:pPr>
            <a:r>
              <a:rPr lang="vi" sz="1200">
                <a:solidFill>
                  <a:srgbClr val="2AA198"/>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0</a:t>
            </a:r>
            <a:r>
              <a:rPr lang="vi" sz="1200">
                <a:solidFill>
                  <a:srgbClr val="BBBBBB"/>
                </a:solidFill>
                <a:latin typeface="Fira Code"/>
                <a:ea typeface="Fira Code"/>
                <a:cs typeface="Fira Code"/>
                <a:sym typeface="Fira Code"/>
              </a:rPr>
              <a:t>, </a:t>
            </a:r>
            <a:r>
              <a:rPr lang="vi" sz="1200">
                <a:solidFill>
                  <a:srgbClr val="B58900"/>
                </a:solidFill>
                <a:latin typeface="Fira Code"/>
                <a:ea typeface="Fira Code"/>
                <a:cs typeface="Fira Code"/>
                <a:sym typeface="Fira Code"/>
              </a:rPr>
              <a:t>null</a:t>
            </a:r>
            <a:r>
              <a:rPr lang="vi" sz="1200">
                <a:solidFill>
                  <a:srgbClr val="BBBBBB"/>
                </a:solidFill>
                <a:latin typeface="Fira Code"/>
                <a:ea typeface="Fira Code"/>
                <a:cs typeface="Fira Code"/>
                <a:sym typeface="Fira Code"/>
              </a:rPr>
              <a:t>, </a:t>
            </a:r>
            <a:r>
              <a:rPr lang="vi" sz="1200">
                <a:solidFill>
                  <a:srgbClr val="B58900"/>
                </a:solidFill>
                <a:latin typeface="Fira Code"/>
                <a:ea typeface="Fira Code"/>
                <a:cs typeface="Fira Code"/>
                <a:sym typeface="Fira Code"/>
              </a:rPr>
              <a:t>undefined</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NaN</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-&gt; false</a:t>
            </a:r>
            <a:endParaRPr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657B83"/>
                </a:solidFill>
                <a:latin typeface="Fira Code"/>
                <a:ea typeface="Fira Code"/>
                <a:cs typeface="Fira Code"/>
                <a:sym typeface="Fira Code"/>
              </a:rPr>
              <a:t>// All other values -&gt; true</a:t>
            </a:r>
            <a:endParaRPr sz="1200">
              <a:latin typeface="Fira Code"/>
              <a:ea typeface="Fira Code"/>
              <a:cs typeface="Fira Code"/>
              <a:sym typeface="Fira Cod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8"/>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Operators</a:t>
            </a:r>
            <a:endParaRPr/>
          </a:p>
        </p:txBody>
      </p:sp>
      <p:sp>
        <p:nvSpPr>
          <p:cNvPr id="271" name="Google Shape;271;p38"/>
          <p:cNvSpPr txBox="1"/>
          <p:nvPr>
            <p:ph idx="1" type="body"/>
          </p:nvPr>
        </p:nvSpPr>
        <p:spPr>
          <a:xfrm>
            <a:off x="729450" y="1312325"/>
            <a:ext cx="7688700" cy="3584100"/>
          </a:xfrm>
          <a:prstGeom prst="rect">
            <a:avLst/>
          </a:prstGeom>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rPr b="1" lang="vi">
                <a:latin typeface="Lora"/>
                <a:ea typeface="Lora"/>
                <a:cs typeface="Lora"/>
                <a:sym typeface="Lora"/>
              </a:rPr>
              <a:t>Operand - toán hạng</a:t>
            </a:r>
            <a:endParaRPr b="1">
              <a:latin typeface="Lora"/>
              <a:ea typeface="Lora"/>
              <a:cs typeface="Lora"/>
              <a:sym typeface="Lora"/>
            </a:endParaRPr>
          </a:p>
          <a:p>
            <a:pPr indent="0" lvl="0" marL="0" rtl="0" algn="l">
              <a:lnSpc>
                <a:spcPct val="150000"/>
              </a:lnSpc>
              <a:spcBef>
                <a:spcPts val="1000"/>
              </a:spcBef>
              <a:spcAft>
                <a:spcPts val="0"/>
              </a:spcAft>
              <a:buNone/>
            </a:pPr>
            <a:r>
              <a:rPr lang="vi">
                <a:latin typeface="Lora"/>
                <a:ea typeface="Lora"/>
                <a:cs typeface="Lora"/>
                <a:sym typeface="Lora"/>
              </a:rPr>
              <a:t>Là các giá trị tham gia vào phép tính, VD </a:t>
            </a:r>
            <a:r>
              <a:rPr lang="vi">
                <a:solidFill>
                  <a:srgbClr val="D33682"/>
                </a:solidFill>
                <a:latin typeface="Lora Regular"/>
                <a:ea typeface="Lora Regular"/>
                <a:cs typeface="Lora Regular"/>
                <a:sym typeface="Lora Regular"/>
              </a:rPr>
              <a:t>1</a:t>
            </a:r>
            <a:r>
              <a:rPr lang="vi">
                <a:solidFill>
                  <a:srgbClr val="BBBBBB"/>
                </a:solidFill>
                <a:latin typeface="Lora Regular"/>
                <a:ea typeface="Lora Regular"/>
                <a:cs typeface="Lora Regular"/>
                <a:sym typeface="Lora Regular"/>
              </a:rPr>
              <a:t> </a:t>
            </a:r>
            <a:r>
              <a:rPr lang="vi">
                <a:solidFill>
                  <a:srgbClr val="859900"/>
                </a:solidFill>
                <a:latin typeface="Lora Regular"/>
                <a:ea typeface="Lora Regular"/>
                <a:cs typeface="Lora Regular"/>
                <a:sym typeface="Lora Regular"/>
              </a:rPr>
              <a:t>+</a:t>
            </a:r>
            <a:r>
              <a:rPr lang="vi">
                <a:solidFill>
                  <a:srgbClr val="BBBBBB"/>
                </a:solidFill>
                <a:latin typeface="Lora Regular"/>
                <a:ea typeface="Lora Regular"/>
                <a:cs typeface="Lora Regular"/>
                <a:sym typeface="Lora Regular"/>
              </a:rPr>
              <a:t> </a:t>
            </a:r>
            <a:r>
              <a:rPr lang="vi">
                <a:solidFill>
                  <a:srgbClr val="D33682"/>
                </a:solidFill>
                <a:latin typeface="Lora Regular"/>
                <a:ea typeface="Lora Regular"/>
                <a:cs typeface="Lora Regular"/>
                <a:sym typeface="Lora Regular"/>
              </a:rPr>
              <a:t>2</a:t>
            </a:r>
            <a:r>
              <a:rPr lang="vi">
                <a:latin typeface="Lora"/>
                <a:ea typeface="Lora"/>
                <a:cs typeface="Lora"/>
                <a:sym typeface="Lora"/>
              </a:rPr>
              <a:t> </a:t>
            </a:r>
            <a:r>
              <a:rPr lang="vi">
                <a:latin typeface="Fira Code"/>
                <a:ea typeface="Fira Code"/>
                <a:cs typeface="Fira Code"/>
                <a:sym typeface="Fira Code"/>
              </a:rPr>
              <a:t>-&gt;</a:t>
            </a:r>
            <a:r>
              <a:rPr lang="vi">
                <a:latin typeface="Lora"/>
                <a:ea typeface="Lora"/>
                <a:cs typeface="Lora"/>
                <a:sym typeface="Lora"/>
              </a:rPr>
              <a:t> 1 và 2 là toán hạng</a:t>
            </a:r>
            <a:endParaRPr>
              <a:latin typeface="Lora"/>
              <a:ea typeface="Lora"/>
              <a:cs typeface="Lora"/>
              <a:sym typeface="Lora"/>
            </a:endParaRPr>
          </a:p>
          <a:p>
            <a:pPr indent="0" lvl="0" marL="0" rtl="0" algn="l">
              <a:lnSpc>
                <a:spcPct val="150000"/>
              </a:lnSpc>
              <a:spcBef>
                <a:spcPts val="1000"/>
              </a:spcBef>
              <a:spcAft>
                <a:spcPts val="0"/>
              </a:spcAft>
              <a:buNone/>
            </a:pPr>
            <a:r>
              <a:rPr b="1" lang="vi">
                <a:latin typeface="Lora"/>
                <a:ea typeface="Lora"/>
                <a:cs typeface="Lora"/>
                <a:sym typeface="Lora"/>
              </a:rPr>
              <a:t>Urany - toán tử đơn</a:t>
            </a:r>
            <a:endParaRPr b="1">
              <a:latin typeface="Lora"/>
              <a:ea typeface="Lora"/>
              <a:cs typeface="Lora"/>
              <a:sym typeface="Lora"/>
            </a:endParaRPr>
          </a:p>
          <a:p>
            <a:pPr indent="0" lvl="0" marL="0" rtl="0" algn="l">
              <a:lnSpc>
                <a:spcPct val="150000"/>
              </a:lnSpc>
              <a:spcBef>
                <a:spcPts val="1000"/>
              </a:spcBef>
              <a:spcAft>
                <a:spcPts val="0"/>
              </a:spcAft>
              <a:buNone/>
            </a:pPr>
            <a:r>
              <a:rPr lang="vi">
                <a:latin typeface="Lora"/>
                <a:ea typeface="Lora"/>
                <a:cs typeface="Lora"/>
                <a:sym typeface="Lora"/>
              </a:rPr>
              <a:t>Là các toán tử đi kèm với 1 toán hạng, VD </a:t>
            </a:r>
            <a:r>
              <a:rPr lang="vi">
                <a:solidFill>
                  <a:srgbClr val="859900"/>
                </a:solidFill>
                <a:latin typeface="Fira Code"/>
                <a:ea typeface="Fira Code"/>
                <a:cs typeface="Fira Code"/>
                <a:sym typeface="Fira Code"/>
              </a:rPr>
              <a:t>+</a:t>
            </a:r>
            <a:r>
              <a:rPr lang="vi">
                <a:solidFill>
                  <a:srgbClr val="2AA198"/>
                </a:solidFill>
                <a:latin typeface="Fira Code"/>
                <a:ea typeface="Fira Code"/>
                <a:cs typeface="Fira Code"/>
                <a:sym typeface="Fira Code"/>
              </a:rPr>
              <a:t>"abc"</a:t>
            </a:r>
            <a:r>
              <a:rPr lang="vi">
                <a:solidFill>
                  <a:srgbClr val="BBBBBB"/>
                </a:solidFill>
                <a:latin typeface="Lora Regular"/>
                <a:ea typeface="Lora Regular"/>
                <a:cs typeface="Lora Regular"/>
                <a:sym typeface="Lora Regular"/>
              </a:rPr>
              <a:t>, </a:t>
            </a:r>
            <a:r>
              <a:rPr lang="vi">
                <a:solidFill>
                  <a:srgbClr val="859900"/>
                </a:solidFill>
                <a:latin typeface="Fira Code"/>
                <a:ea typeface="Fira Code"/>
                <a:cs typeface="Fira Code"/>
                <a:sym typeface="Fira Code"/>
              </a:rPr>
              <a:t>typeof</a:t>
            </a:r>
            <a:r>
              <a:rPr lang="vi">
                <a:solidFill>
                  <a:srgbClr val="BBBBBB"/>
                </a:solidFill>
                <a:latin typeface="Fira Code"/>
                <a:ea typeface="Fira Code"/>
                <a:cs typeface="Fira Code"/>
                <a:sym typeface="Fira Code"/>
              </a:rPr>
              <a:t> </a:t>
            </a:r>
            <a:r>
              <a:rPr lang="vi">
                <a:solidFill>
                  <a:srgbClr val="2AA198"/>
                </a:solidFill>
                <a:latin typeface="Fira Code"/>
                <a:ea typeface="Fira Code"/>
                <a:cs typeface="Fira Code"/>
                <a:sym typeface="Fira Code"/>
              </a:rPr>
              <a:t>"abc"</a:t>
            </a:r>
            <a:endParaRPr>
              <a:solidFill>
                <a:srgbClr val="2AA198"/>
              </a:solidFill>
              <a:latin typeface="Fira Code"/>
              <a:ea typeface="Fira Code"/>
              <a:cs typeface="Fira Code"/>
              <a:sym typeface="Fira Code"/>
            </a:endParaRPr>
          </a:p>
          <a:p>
            <a:pPr indent="0" lvl="0" marL="0" rtl="0" algn="l">
              <a:lnSpc>
                <a:spcPct val="150000"/>
              </a:lnSpc>
              <a:spcBef>
                <a:spcPts val="1000"/>
              </a:spcBef>
              <a:spcAft>
                <a:spcPts val="0"/>
              </a:spcAft>
              <a:buNone/>
            </a:pPr>
            <a:r>
              <a:rPr b="1" lang="vi">
                <a:latin typeface="Lora"/>
                <a:ea typeface="Lora"/>
                <a:cs typeface="Lora"/>
                <a:sym typeface="Lora"/>
              </a:rPr>
              <a:t>Binary - toán tử đôi</a:t>
            </a:r>
            <a:endParaRPr b="1">
              <a:latin typeface="Lora"/>
              <a:ea typeface="Lora"/>
              <a:cs typeface="Lora"/>
              <a:sym typeface="Lora"/>
            </a:endParaRPr>
          </a:p>
          <a:p>
            <a:pPr indent="0" lvl="0" marL="0" rtl="0" algn="l">
              <a:lnSpc>
                <a:spcPct val="150000"/>
              </a:lnSpc>
              <a:spcBef>
                <a:spcPts val="1000"/>
              </a:spcBef>
              <a:spcAft>
                <a:spcPts val="0"/>
              </a:spcAft>
              <a:buNone/>
            </a:pPr>
            <a:r>
              <a:rPr lang="vi">
                <a:latin typeface="Lora"/>
                <a:ea typeface="Lora"/>
                <a:cs typeface="Lora"/>
                <a:sym typeface="Lora"/>
              </a:rPr>
              <a:t>Là các toán tử đi kèm với 2 toán hạng, VD: </a:t>
            </a:r>
            <a:r>
              <a:rPr lang="vi">
                <a:solidFill>
                  <a:srgbClr val="D33682"/>
                </a:solidFill>
                <a:latin typeface="Lora Regular"/>
                <a:ea typeface="Lora Regular"/>
                <a:cs typeface="Lora Regular"/>
                <a:sym typeface="Lora Regular"/>
              </a:rPr>
              <a:t>1</a:t>
            </a:r>
            <a:r>
              <a:rPr lang="vi">
                <a:solidFill>
                  <a:srgbClr val="BBBBBB"/>
                </a:solidFill>
                <a:latin typeface="Lora Regular"/>
                <a:ea typeface="Lora Regular"/>
                <a:cs typeface="Lora Regular"/>
                <a:sym typeface="Lora Regular"/>
              </a:rPr>
              <a:t> </a:t>
            </a:r>
            <a:r>
              <a:rPr lang="vi">
                <a:solidFill>
                  <a:srgbClr val="859900"/>
                </a:solidFill>
                <a:latin typeface="Lora Regular"/>
                <a:ea typeface="Lora Regular"/>
                <a:cs typeface="Lora Regular"/>
                <a:sym typeface="Lora Regular"/>
              </a:rPr>
              <a:t>+</a:t>
            </a:r>
            <a:r>
              <a:rPr lang="vi">
                <a:solidFill>
                  <a:srgbClr val="BBBBBB"/>
                </a:solidFill>
                <a:latin typeface="Lora Regular"/>
                <a:ea typeface="Lora Regular"/>
                <a:cs typeface="Lora Regular"/>
                <a:sym typeface="Lora Regular"/>
              </a:rPr>
              <a:t> </a:t>
            </a:r>
            <a:r>
              <a:rPr lang="vi">
                <a:solidFill>
                  <a:srgbClr val="D33682"/>
                </a:solidFill>
                <a:latin typeface="Lora Regular"/>
                <a:ea typeface="Lora Regular"/>
                <a:cs typeface="Lora Regular"/>
                <a:sym typeface="Lora Regular"/>
              </a:rPr>
              <a:t>2</a:t>
            </a:r>
            <a:r>
              <a:rPr lang="vi">
                <a:latin typeface="Lora Regular"/>
                <a:ea typeface="Lora Regular"/>
                <a:cs typeface="Lora Regular"/>
                <a:sym typeface="Lora Regular"/>
              </a:rPr>
              <a:t>, </a:t>
            </a:r>
            <a:r>
              <a:rPr lang="vi" sz="1200">
                <a:solidFill>
                  <a:srgbClr val="D33682"/>
                </a:solidFill>
                <a:latin typeface="Lora Regular"/>
                <a:ea typeface="Lora Regular"/>
                <a:cs typeface="Lora Regular"/>
                <a:sym typeface="Lora Regular"/>
              </a:rPr>
              <a:t>2</a:t>
            </a:r>
            <a:r>
              <a:rPr lang="vi" sz="1200">
                <a:solidFill>
                  <a:srgbClr val="BBBBBB"/>
                </a:solidFill>
                <a:latin typeface="Lora Regular"/>
                <a:ea typeface="Lora Regular"/>
                <a:cs typeface="Lora Regular"/>
                <a:sym typeface="Lora Regular"/>
              </a:rPr>
              <a:t> </a:t>
            </a:r>
            <a:r>
              <a:rPr lang="vi" sz="1200">
                <a:solidFill>
                  <a:srgbClr val="859900"/>
                </a:solidFill>
                <a:latin typeface="Lora Regular"/>
                <a:ea typeface="Lora Regular"/>
                <a:cs typeface="Lora Regular"/>
                <a:sym typeface="Lora Regular"/>
              </a:rPr>
              <a:t>-</a:t>
            </a:r>
            <a:r>
              <a:rPr lang="vi" sz="1200">
                <a:solidFill>
                  <a:srgbClr val="BBBBBB"/>
                </a:solidFill>
                <a:latin typeface="Lora Regular"/>
                <a:ea typeface="Lora Regular"/>
                <a:cs typeface="Lora Regular"/>
                <a:sym typeface="Lora Regular"/>
              </a:rPr>
              <a:t> </a:t>
            </a:r>
            <a:r>
              <a:rPr lang="vi" sz="1200">
                <a:solidFill>
                  <a:srgbClr val="D33682"/>
                </a:solidFill>
                <a:latin typeface="Lora Regular"/>
                <a:ea typeface="Lora Regular"/>
                <a:cs typeface="Lora Regular"/>
                <a:sym typeface="Lora Regular"/>
              </a:rPr>
              <a:t>1</a:t>
            </a:r>
            <a:r>
              <a:rPr lang="vi" sz="1200">
                <a:latin typeface="Lora Regular"/>
                <a:ea typeface="Lora Regular"/>
                <a:cs typeface="Lora Regular"/>
                <a:sym typeface="Lora Regular"/>
              </a:rPr>
              <a:t>, …</a:t>
            </a:r>
            <a:endParaRPr sz="1200">
              <a:latin typeface="Lora Regular"/>
              <a:ea typeface="Lora Regular"/>
              <a:cs typeface="Lora Regular"/>
              <a:sym typeface="Lora Regular"/>
            </a:endParaRPr>
          </a:p>
          <a:p>
            <a:pPr indent="0" lvl="0" marL="0" rtl="0" algn="l">
              <a:lnSpc>
                <a:spcPct val="150000"/>
              </a:lnSpc>
              <a:spcBef>
                <a:spcPts val="1000"/>
              </a:spcBef>
              <a:spcAft>
                <a:spcPts val="1000"/>
              </a:spcAft>
              <a:buNone/>
            </a:pPr>
            <a:r>
              <a:rPr b="1" lang="vi">
                <a:solidFill>
                  <a:srgbClr val="BF9000"/>
                </a:solidFill>
                <a:latin typeface="Lora"/>
                <a:ea typeface="Lora"/>
                <a:cs typeface="Lora"/>
                <a:sym typeface="Lora"/>
              </a:rPr>
              <a:t>💡</a:t>
            </a:r>
            <a:r>
              <a:rPr lang="vi">
                <a:latin typeface="Lora"/>
                <a:ea typeface="Lora"/>
                <a:cs typeface="Lora"/>
                <a:sym typeface="Lora"/>
              </a:rPr>
              <a:t> JavaScript hỗ trợ </a:t>
            </a:r>
            <a:r>
              <a:rPr b="1" lang="vi">
                <a:latin typeface="Lora"/>
                <a:ea typeface="Lora"/>
                <a:cs typeface="Lora"/>
                <a:sym typeface="Lora"/>
              </a:rPr>
              <a:t>chuyển đổi kiểu dữ liệu tự động</a:t>
            </a:r>
            <a:r>
              <a:rPr lang="vi">
                <a:latin typeface="Lora"/>
                <a:ea typeface="Lora"/>
                <a:cs typeface="Lora"/>
                <a:sym typeface="Lora"/>
              </a:rPr>
              <a:t> khi thực hiện phép tính</a:t>
            </a:r>
            <a:endParaRPr>
              <a:latin typeface="Lora"/>
              <a:ea typeface="Lora"/>
              <a:cs typeface="Lora"/>
              <a:sym typeface="Lora"/>
            </a:endParaRPr>
          </a:p>
        </p:txBody>
      </p:sp>
      <p:cxnSp>
        <p:nvCxnSpPr>
          <p:cNvPr id="272" name="Google Shape;272;p38"/>
          <p:cNvCxnSpPr/>
          <p:nvPr/>
        </p:nvCxnSpPr>
        <p:spPr>
          <a:xfrm flipH="1">
            <a:off x="4382600" y="3363875"/>
            <a:ext cx="2847600" cy="683700"/>
          </a:xfrm>
          <a:prstGeom prst="straightConnector1">
            <a:avLst/>
          </a:prstGeom>
          <a:noFill/>
          <a:ln cap="flat" cmpd="sng" w="9525">
            <a:solidFill>
              <a:srgbClr val="BF9000"/>
            </a:solidFill>
            <a:prstDash val="dash"/>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9"/>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Operators</a:t>
            </a:r>
            <a:endParaRPr/>
          </a:p>
        </p:txBody>
      </p:sp>
      <p:sp>
        <p:nvSpPr>
          <p:cNvPr id="278" name="Google Shape;278;p39"/>
          <p:cNvSpPr txBox="1"/>
          <p:nvPr>
            <p:ph idx="1" type="body"/>
          </p:nvPr>
        </p:nvSpPr>
        <p:spPr>
          <a:xfrm>
            <a:off x="729450" y="1312325"/>
            <a:ext cx="7688700" cy="3584100"/>
          </a:xfrm>
          <a:prstGeom prst="rect">
            <a:avLst/>
          </a:prstGeom>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rPr b="1" lang="vi">
                <a:latin typeface="Lora"/>
                <a:ea typeface="Lora"/>
                <a:cs typeface="Lora"/>
                <a:sym typeface="Lora"/>
              </a:rPr>
              <a:t>Basic operator</a:t>
            </a:r>
            <a:r>
              <a:rPr lang="vi">
                <a:latin typeface="Lora"/>
                <a:ea typeface="Lora"/>
                <a:cs typeface="Lora"/>
                <a:sym typeface="Lora"/>
              </a:rPr>
              <a:t> </a:t>
            </a:r>
            <a:r>
              <a:rPr lang="vi">
                <a:solidFill>
                  <a:srgbClr val="859900"/>
                </a:solidFill>
                <a:latin typeface="Fira Code"/>
                <a:ea typeface="Fira Code"/>
                <a:cs typeface="Fira Code"/>
                <a:sym typeface="Fira Code"/>
              </a:rPr>
              <a:t>+</a:t>
            </a:r>
            <a:r>
              <a:rPr lang="vi">
                <a:solidFill>
                  <a:srgbClr val="BBBBBB"/>
                </a:solidFill>
                <a:latin typeface="Fira Code"/>
                <a:ea typeface="Fira Code"/>
                <a:cs typeface="Fira Code"/>
                <a:sym typeface="Fira Code"/>
              </a:rPr>
              <a:t> </a:t>
            </a:r>
            <a:r>
              <a:rPr lang="vi">
                <a:solidFill>
                  <a:srgbClr val="859900"/>
                </a:solidFill>
                <a:latin typeface="Fira Code"/>
                <a:ea typeface="Fira Code"/>
                <a:cs typeface="Fira Code"/>
                <a:sym typeface="Fira Code"/>
              </a:rPr>
              <a:t>-</a:t>
            </a:r>
            <a:r>
              <a:rPr lang="vi">
                <a:solidFill>
                  <a:srgbClr val="BBBBBB"/>
                </a:solidFill>
                <a:latin typeface="Fira Code"/>
                <a:ea typeface="Fira Code"/>
                <a:cs typeface="Fira Code"/>
                <a:sym typeface="Fira Code"/>
              </a:rPr>
              <a:t> </a:t>
            </a:r>
            <a:r>
              <a:rPr lang="vi">
                <a:solidFill>
                  <a:srgbClr val="859900"/>
                </a:solidFill>
                <a:latin typeface="Fira Code"/>
                <a:ea typeface="Fira Code"/>
                <a:cs typeface="Fira Code"/>
                <a:sym typeface="Fira Code"/>
              </a:rPr>
              <a:t>*</a:t>
            </a:r>
            <a:r>
              <a:rPr lang="vi">
                <a:solidFill>
                  <a:srgbClr val="BBBBBB"/>
                </a:solidFill>
                <a:latin typeface="Fira Code"/>
                <a:ea typeface="Fira Code"/>
                <a:cs typeface="Fira Code"/>
                <a:sym typeface="Fira Code"/>
              </a:rPr>
              <a:t> </a:t>
            </a:r>
            <a:r>
              <a:rPr lang="vi">
                <a:solidFill>
                  <a:srgbClr val="859900"/>
                </a:solidFill>
                <a:latin typeface="Fira Code"/>
                <a:ea typeface="Fira Code"/>
                <a:cs typeface="Fira Code"/>
                <a:sym typeface="Fira Code"/>
              </a:rPr>
              <a:t>/</a:t>
            </a:r>
            <a:r>
              <a:rPr lang="vi">
                <a:solidFill>
                  <a:srgbClr val="BBBBBB"/>
                </a:solidFill>
                <a:latin typeface="Fira Code"/>
                <a:ea typeface="Fira Code"/>
                <a:cs typeface="Fira Code"/>
                <a:sym typeface="Fira Code"/>
              </a:rPr>
              <a:t> </a:t>
            </a:r>
            <a:r>
              <a:rPr lang="vi">
                <a:solidFill>
                  <a:srgbClr val="859900"/>
                </a:solidFill>
                <a:latin typeface="Fira Code"/>
                <a:ea typeface="Fira Code"/>
                <a:cs typeface="Fira Code"/>
                <a:sym typeface="Fira Code"/>
              </a:rPr>
              <a:t>%</a:t>
            </a:r>
            <a:r>
              <a:rPr lang="vi">
                <a:solidFill>
                  <a:srgbClr val="BBBBBB"/>
                </a:solidFill>
                <a:latin typeface="Fira Code"/>
                <a:ea typeface="Fira Code"/>
                <a:cs typeface="Fira Code"/>
                <a:sym typeface="Fira Code"/>
              </a:rPr>
              <a:t> </a:t>
            </a:r>
            <a:r>
              <a:rPr lang="vi">
                <a:solidFill>
                  <a:srgbClr val="859900"/>
                </a:solidFill>
                <a:latin typeface="Fira Code"/>
                <a:ea typeface="Fira Code"/>
                <a:cs typeface="Fira Code"/>
                <a:sym typeface="Fira Code"/>
              </a:rPr>
              <a:t>**</a:t>
            </a:r>
            <a:endParaRPr>
              <a:solidFill>
                <a:srgbClr val="859900"/>
              </a:solidFill>
              <a:latin typeface="Fira Code"/>
              <a:ea typeface="Fira Code"/>
              <a:cs typeface="Fira Code"/>
              <a:sym typeface="Fira Code"/>
            </a:endParaRPr>
          </a:p>
          <a:p>
            <a:pPr indent="0" lvl="0" marL="0" rtl="0" algn="l">
              <a:lnSpc>
                <a:spcPct val="150000"/>
              </a:lnSpc>
              <a:spcBef>
                <a:spcPts val="1000"/>
              </a:spcBef>
              <a:spcAft>
                <a:spcPts val="0"/>
              </a:spcAft>
              <a:buNone/>
            </a:pPr>
            <a:r>
              <a:rPr lang="vi">
                <a:latin typeface="Lora"/>
                <a:ea typeface="Lora"/>
                <a:cs typeface="Lora"/>
                <a:sym typeface="Lora"/>
              </a:rPr>
              <a:t>Chia lấy phần dư </a:t>
            </a:r>
            <a:r>
              <a:rPr lang="vi">
                <a:solidFill>
                  <a:srgbClr val="859900"/>
                </a:solidFill>
                <a:latin typeface="Fira Code"/>
                <a:ea typeface="Fira Code"/>
                <a:cs typeface="Fira Code"/>
                <a:sym typeface="Fira Code"/>
              </a:rPr>
              <a:t>%</a:t>
            </a:r>
            <a:endParaRPr>
              <a:latin typeface="Fira Code"/>
              <a:ea typeface="Fira Code"/>
              <a:cs typeface="Fira Code"/>
              <a:sym typeface="Fira Code"/>
            </a:endParaRPr>
          </a:p>
          <a:p>
            <a:pPr indent="0" lvl="0" marL="0" rtl="0" algn="l">
              <a:lnSpc>
                <a:spcPct val="135714"/>
              </a:lnSpc>
              <a:spcBef>
                <a:spcPts val="1000"/>
              </a:spcBef>
              <a:spcAft>
                <a:spcPts val="0"/>
              </a:spcAft>
              <a:buNone/>
            </a:pPr>
            <a:r>
              <a:rPr lang="vi" sz="1200">
                <a:solidFill>
                  <a:srgbClr val="D33682"/>
                </a:solidFill>
                <a:latin typeface="Fira Code"/>
                <a:ea typeface="Fira Code"/>
                <a:cs typeface="Fira Code"/>
                <a:sym typeface="Fira Code"/>
              </a:rPr>
              <a:t>5</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3</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2			</a:t>
            </a:r>
            <a:r>
              <a:rPr lang="vi" sz="1200">
                <a:solidFill>
                  <a:srgbClr val="2AA198"/>
                </a:solidFill>
                <a:latin typeface="Fira Code"/>
                <a:ea typeface="Fira Code"/>
                <a:cs typeface="Fira Code"/>
                <a:sym typeface="Fira Code"/>
              </a:rPr>
              <a:t>"6"</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2</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0			</a:t>
            </a:r>
            <a:r>
              <a:rPr lang="vi" sz="1200">
                <a:solidFill>
                  <a:srgbClr val="D33682"/>
                </a:solidFill>
                <a:latin typeface="Fira Code"/>
                <a:ea typeface="Fira Code"/>
                <a:cs typeface="Fira Code"/>
                <a:sym typeface="Fira Code"/>
              </a:rPr>
              <a:t>1</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B58900"/>
                </a:solidFill>
                <a:latin typeface="Fira Code"/>
                <a:ea typeface="Fira Code"/>
                <a:cs typeface="Fira Code"/>
                <a:sym typeface="Fira Code"/>
              </a:rPr>
              <a:t>true</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0</a:t>
            </a:r>
            <a:endParaRPr sz="1200">
              <a:solidFill>
                <a:srgbClr val="657B83"/>
              </a:solidFill>
              <a:latin typeface="Fira Code"/>
              <a:ea typeface="Fira Code"/>
              <a:cs typeface="Fira Code"/>
              <a:sym typeface="Fira Code"/>
            </a:endParaRPr>
          </a:p>
          <a:p>
            <a:pPr indent="0" lvl="0" marL="0" rtl="0" algn="l">
              <a:lnSpc>
                <a:spcPct val="135714"/>
              </a:lnSpc>
              <a:spcBef>
                <a:spcPts val="1000"/>
              </a:spcBef>
              <a:spcAft>
                <a:spcPts val="0"/>
              </a:spcAft>
              <a:buNone/>
            </a:pPr>
            <a:r>
              <a:rPr lang="vi">
                <a:latin typeface="Lora"/>
                <a:ea typeface="Lora"/>
                <a:cs typeface="Lora"/>
                <a:sym typeface="Lora"/>
              </a:rPr>
              <a:t>Lũy thừa </a:t>
            </a:r>
            <a:r>
              <a:rPr lang="vi">
                <a:solidFill>
                  <a:srgbClr val="859900"/>
                </a:solidFill>
                <a:latin typeface="Fira Code"/>
                <a:ea typeface="Fira Code"/>
                <a:cs typeface="Fira Code"/>
                <a:sym typeface="Fira Code"/>
              </a:rPr>
              <a:t>**</a:t>
            </a:r>
            <a:endParaRPr sz="1200">
              <a:latin typeface="Fira Code"/>
              <a:ea typeface="Fira Code"/>
              <a:cs typeface="Fira Code"/>
              <a:sym typeface="Fira Code"/>
            </a:endParaRPr>
          </a:p>
          <a:p>
            <a:pPr indent="0" lvl="0" marL="0" rtl="0" algn="l">
              <a:lnSpc>
                <a:spcPct val="135714"/>
              </a:lnSpc>
              <a:spcBef>
                <a:spcPts val="1000"/>
              </a:spcBef>
              <a:spcAft>
                <a:spcPts val="0"/>
              </a:spcAft>
              <a:buNone/>
            </a:pPr>
            <a:r>
              <a:rPr lang="vi" sz="1200">
                <a:solidFill>
                  <a:srgbClr val="D33682"/>
                </a:solidFill>
                <a:latin typeface="Fira Code"/>
                <a:ea typeface="Fira Code"/>
                <a:cs typeface="Fira Code"/>
                <a:sym typeface="Fira Code"/>
              </a:rPr>
              <a:t>2</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2</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4			</a:t>
            </a:r>
            <a:r>
              <a:rPr lang="vi" sz="1200">
                <a:solidFill>
                  <a:srgbClr val="D33682"/>
                </a:solidFill>
                <a:latin typeface="Fira Code"/>
                <a:ea typeface="Fira Code"/>
                <a:cs typeface="Fira Code"/>
                <a:sym typeface="Fira Code"/>
              </a:rPr>
              <a:t>2</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"2"</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4			</a:t>
            </a:r>
            <a:r>
              <a:rPr lang="vi" sz="1200">
                <a:solidFill>
                  <a:srgbClr val="D33682"/>
                </a:solidFill>
                <a:latin typeface="Fira Code"/>
                <a:ea typeface="Fira Code"/>
                <a:cs typeface="Fira Code"/>
                <a:sym typeface="Fira Code"/>
              </a:rPr>
              <a:t>2</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B58900"/>
                </a:solidFill>
                <a:latin typeface="Fira Code"/>
                <a:ea typeface="Fira Code"/>
                <a:cs typeface="Fira Code"/>
                <a:sym typeface="Fira Code"/>
              </a:rPr>
              <a:t>false</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1</a:t>
            </a:r>
            <a:endParaRPr sz="1200">
              <a:solidFill>
                <a:srgbClr val="657B83"/>
              </a:solidFill>
              <a:latin typeface="Fira Code"/>
              <a:ea typeface="Fira Code"/>
              <a:cs typeface="Fira Code"/>
              <a:sym typeface="Fira Code"/>
            </a:endParaRPr>
          </a:p>
          <a:p>
            <a:pPr indent="0" lvl="0" marL="0" rtl="0" algn="l">
              <a:lnSpc>
                <a:spcPct val="135714"/>
              </a:lnSpc>
              <a:spcBef>
                <a:spcPts val="1000"/>
              </a:spcBef>
              <a:spcAft>
                <a:spcPts val="0"/>
              </a:spcAft>
              <a:buNone/>
            </a:pPr>
            <a:r>
              <a:rPr b="1" lang="vi">
                <a:solidFill>
                  <a:srgbClr val="BF9000"/>
                </a:solidFill>
                <a:latin typeface="Lora"/>
                <a:ea typeface="Lora"/>
                <a:cs typeface="Lora"/>
                <a:sym typeface="Lora"/>
              </a:rPr>
              <a:t>💡</a:t>
            </a:r>
            <a:r>
              <a:rPr lang="vi">
                <a:latin typeface="Lora"/>
                <a:ea typeface="Lora"/>
                <a:cs typeface="Lora"/>
                <a:sym typeface="Lora"/>
              </a:rPr>
              <a:t> Mọi phép tính (trừ phép </a:t>
            </a:r>
            <a:r>
              <a:rPr b="1" lang="vi">
                <a:solidFill>
                  <a:srgbClr val="859900"/>
                </a:solidFill>
                <a:latin typeface="Lora"/>
                <a:ea typeface="Lora"/>
                <a:cs typeface="Lora"/>
                <a:sym typeface="Lora"/>
              </a:rPr>
              <a:t>+</a:t>
            </a:r>
            <a:r>
              <a:rPr lang="vi">
                <a:latin typeface="Lora"/>
                <a:ea typeface="Lora"/>
                <a:cs typeface="Lora"/>
                <a:sym typeface="Lora"/>
              </a:rPr>
              <a:t> chuỗi) với </a:t>
            </a:r>
            <a:r>
              <a:rPr lang="vi">
                <a:solidFill>
                  <a:srgbClr val="268BD2"/>
                </a:solidFill>
                <a:latin typeface="Fira Code"/>
                <a:ea typeface="Fira Code"/>
                <a:cs typeface="Fira Code"/>
                <a:sym typeface="Fira Code"/>
              </a:rPr>
              <a:t>NaN</a:t>
            </a:r>
            <a:r>
              <a:rPr lang="vi">
                <a:latin typeface="Lora"/>
                <a:ea typeface="Lora"/>
                <a:cs typeface="Lora"/>
                <a:sym typeface="Lora"/>
              </a:rPr>
              <a:t> đều cho kết quả là </a:t>
            </a:r>
            <a:r>
              <a:rPr lang="vi">
                <a:solidFill>
                  <a:srgbClr val="268BD2"/>
                </a:solidFill>
                <a:latin typeface="Fira Code"/>
                <a:ea typeface="Fira Code"/>
                <a:cs typeface="Fira Code"/>
                <a:sym typeface="Fira Code"/>
              </a:rPr>
              <a:t>NaN</a:t>
            </a:r>
            <a:endParaRPr>
              <a:solidFill>
                <a:srgbClr val="268BD2"/>
              </a:solidFill>
              <a:latin typeface="Fira Code"/>
              <a:ea typeface="Fira Code"/>
              <a:cs typeface="Fira Code"/>
              <a:sym typeface="Fira Code"/>
            </a:endParaRPr>
          </a:p>
          <a:p>
            <a:pPr indent="0" lvl="0" marL="0" rtl="0" algn="l">
              <a:lnSpc>
                <a:spcPct val="135714"/>
              </a:lnSpc>
              <a:spcBef>
                <a:spcPts val="1000"/>
              </a:spcBef>
              <a:spcAft>
                <a:spcPts val="0"/>
              </a:spcAft>
              <a:buNone/>
            </a:pPr>
            <a:r>
              <a:rPr lang="vi" sz="1200">
                <a:solidFill>
                  <a:srgbClr val="D33682"/>
                </a:solidFill>
                <a:latin typeface="Fira Code"/>
                <a:ea typeface="Fira Code"/>
                <a:cs typeface="Fira Code"/>
                <a:sym typeface="Fira Code"/>
              </a:rPr>
              <a:t>5</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NaN</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2</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NaN		</a:t>
            </a:r>
            <a:r>
              <a:rPr lang="vi" sz="1200">
                <a:solidFill>
                  <a:srgbClr val="D33682"/>
                </a:solidFill>
                <a:latin typeface="Fira Code"/>
                <a:ea typeface="Fira Code"/>
                <a:cs typeface="Fira Code"/>
                <a:sym typeface="Fira Code"/>
              </a:rPr>
              <a:t>1</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2</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B58900"/>
                </a:solidFill>
                <a:latin typeface="Fira Code"/>
                <a:ea typeface="Fira Code"/>
                <a:cs typeface="Fira Code"/>
                <a:sym typeface="Fira Code"/>
              </a:rPr>
              <a:t>undefined</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NaN</a:t>
            </a:r>
            <a:endParaRPr sz="1200">
              <a:solidFill>
                <a:srgbClr val="657B83"/>
              </a:solidFill>
              <a:latin typeface="Fira Code"/>
              <a:ea typeface="Fira Code"/>
              <a:cs typeface="Fira Code"/>
              <a:sym typeface="Fira Code"/>
            </a:endParaRPr>
          </a:p>
          <a:p>
            <a:pPr indent="0" lvl="0" marL="0" rtl="0" algn="l">
              <a:lnSpc>
                <a:spcPct val="135714"/>
              </a:lnSpc>
              <a:spcBef>
                <a:spcPts val="1000"/>
              </a:spcBef>
              <a:spcAft>
                <a:spcPts val="1000"/>
              </a:spcAft>
              <a:buNone/>
            </a:pPr>
            <a:r>
              <a:t/>
            </a:r>
            <a:endParaRPr>
              <a:solidFill>
                <a:srgbClr val="268BD2"/>
              </a:solidFill>
              <a:latin typeface="Lora Regular"/>
              <a:ea typeface="Lora Regular"/>
              <a:cs typeface="Lora Regular"/>
              <a:sym typeface="Lora Regular"/>
            </a:endParaRPr>
          </a:p>
        </p:txBody>
      </p:sp>
      <p:pic>
        <p:nvPicPr>
          <p:cNvPr id="279" name="Google Shape;279;p39"/>
          <p:cNvPicPr preferRelativeResize="0"/>
          <p:nvPr/>
        </p:nvPicPr>
        <p:blipFill>
          <a:blip r:embed="rId3">
            <a:alphaModFix/>
          </a:blip>
          <a:stretch>
            <a:fillRect/>
          </a:stretch>
        </p:blipFill>
        <p:spPr>
          <a:xfrm>
            <a:off x="6138900" y="3485500"/>
            <a:ext cx="1405350" cy="1317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0"/>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Exercise</a:t>
            </a:r>
            <a:endParaRPr/>
          </a:p>
        </p:txBody>
      </p:sp>
      <p:sp>
        <p:nvSpPr>
          <p:cNvPr id="285" name="Google Shape;285;p40"/>
          <p:cNvSpPr txBox="1"/>
          <p:nvPr>
            <p:ph idx="1" type="body"/>
          </p:nvPr>
        </p:nvSpPr>
        <p:spPr>
          <a:xfrm>
            <a:off x="729450" y="1312325"/>
            <a:ext cx="7688700" cy="35841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1000"/>
              </a:spcBef>
              <a:spcAft>
                <a:spcPts val="0"/>
              </a:spcAft>
              <a:buSzPts val="1300"/>
              <a:buFont typeface="Lora"/>
              <a:buAutoNum type="arabicPeriod"/>
            </a:pPr>
            <a:r>
              <a:rPr lang="vi">
                <a:latin typeface="Lora"/>
                <a:ea typeface="Lora"/>
                <a:cs typeface="Lora"/>
                <a:sym typeface="Lora"/>
              </a:rPr>
              <a:t>Viết chương trình cho phép nhập 2 số a, b, in ra kết quả tất cả phép tính cơ bản với 2 số. Lưu ý chuyển đổi kiểu dữ liệu khi nhập vào</a:t>
            </a:r>
            <a:endParaRPr>
              <a:latin typeface="Lora"/>
              <a:ea typeface="Lora"/>
              <a:cs typeface="Lora"/>
              <a:sym typeface="Lora"/>
            </a:endParaRPr>
          </a:p>
          <a:p>
            <a:pPr indent="0" lvl="0" marL="0" rtl="0" algn="l">
              <a:lnSpc>
                <a:spcPct val="150000"/>
              </a:lnSpc>
              <a:spcBef>
                <a:spcPts val="1000"/>
              </a:spcBef>
              <a:spcAft>
                <a:spcPts val="0"/>
              </a:spcAft>
              <a:buNone/>
            </a:pPr>
            <a:r>
              <a:t/>
            </a:r>
            <a:endParaRPr>
              <a:latin typeface="Lora"/>
              <a:ea typeface="Lora"/>
              <a:cs typeface="Lora"/>
              <a:sym typeface="Lora"/>
            </a:endParaRPr>
          </a:p>
          <a:p>
            <a:pPr indent="0" lvl="0" marL="0" rtl="0" algn="l">
              <a:lnSpc>
                <a:spcPct val="150000"/>
              </a:lnSpc>
              <a:spcBef>
                <a:spcPts val="1000"/>
              </a:spcBef>
              <a:spcAft>
                <a:spcPts val="1000"/>
              </a:spcAft>
              <a:buNone/>
            </a:pPr>
            <a:r>
              <a:t/>
            </a:r>
            <a:endParaRPr>
              <a:latin typeface="Lora"/>
              <a:ea typeface="Lora"/>
              <a:cs typeface="Lora"/>
              <a:sym typeface="Lor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1"/>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Homework</a:t>
            </a:r>
            <a:endParaRPr/>
          </a:p>
        </p:txBody>
      </p:sp>
      <p:sp>
        <p:nvSpPr>
          <p:cNvPr id="291" name="Google Shape;291;p41"/>
          <p:cNvSpPr txBox="1"/>
          <p:nvPr>
            <p:ph idx="1" type="body"/>
          </p:nvPr>
        </p:nvSpPr>
        <p:spPr>
          <a:xfrm>
            <a:off x="729450" y="1312325"/>
            <a:ext cx="7688700" cy="35841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1000"/>
              </a:spcBef>
              <a:spcAft>
                <a:spcPts val="0"/>
              </a:spcAft>
              <a:buClr>
                <a:srgbClr val="233A44"/>
              </a:buClr>
              <a:buSzPts val="1300"/>
              <a:buFont typeface="Lora"/>
              <a:buAutoNum type="arabicPeriod"/>
            </a:pPr>
            <a:r>
              <a:rPr lang="vi">
                <a:solidFill>
                  <a:srgbClr val="233A44"/>
                </a:solidFill>
                <a:latin typeface="Lora"/>
                <a:ea typeface="Lora"/>
                <a:cs typeface="Lora"/>
                <a:sym typeface="Lora"/>
              </a:rPr>
              <a:t>Viết chương trình cho phép nhập vào chiều dài, chiều rộng của hình chữ nhật, tính và in ra chu vi, diện tích của hình chữ nhật</a:t>
            </a:r>
            <a:endParaRPr>
              <a:solidFill>
                <a:srgbClr val="233A44"/>
              </a:solidFill>
              <a:latin typeface="Lora"/>
              <a:ea typeface="Lora"/>
              <a:cs typeface="Lora"/>
              <a:sym typeface="Lora"/>
            </a:endParaRPr>
          </a:p>
          <a:p>
            <a:pPr indent="-311150" lvl="0" marL="457200" rtl="0" algn="l">
              <a:lnSpc>
                <a:spcPct val="150000"/>
              </a:lnSpc>
              <a:spcBef>
                <a:spcPts val="0"/>
              </a:spcBef>
              <a:spcAft>
                <a:spcPts val="0"/>
              </a:spcAft>
              <a:buClr>
                <a:srgbClr val="233A44"/>
              </a:buClr>
              <a:buSzPts val="1300"/>
              <a:buFont typeface="Lora"/>
              <a:buAutoNum type="arabicPeriod"/>
            </a:pPr>
            <a:r>
              <a:rPr lang="vi">
                <a:solidFill>
                  <a:srgbClr val="233A44"/>
                </a:solidFill>
                <a:latin typeface="Lora"/>
                <a:ea typeface="Lora"/>
                <a:cs typeface="Lora"/>
                <a:sym typeface="Lora"/>
              </a:rPr>
              <a:t>Viết chương trình cho phép nhập vào bán kính hình tròn, tính và in ra chu vi, diện tích của hình tròn</a:t>
            </a:r>
            <a:endParaRPr>
              <a:solidFill>
                <a:srgbClr val="233A44"/>
              </a:solidFill>
              <a:latin typeface="Lora"/>
              <a:ea typeface="Lora"/>
              <a:cs typeface="Lora"/>
              <a:sym typeface="Lora"/>
            </a:endParaRPr>
          </a:p>
          <a:p>
            <a:pPr indent="-311150" lvl="0" marL="457200" rtl="0" algn="l">
              <a:lnSpc>
                <a:spcPct val="150000"/>
              </a:lnSpc>
              <a:spcBef>
                <a:spcPts val="0"/>
              </a:spcBef>
              <a:spcAft>
                <a:spcPts val="0"/>
              </a:spcAft>
              <a:buClr>
                <a:srgbClr val="233A44"/>
              </a:buClr>
              <a:buSzPts val="1300"/>
              <a:buFont typeface="Lora"/>
              <a:buAutoNum type="arabicPeriod"/>
            </a:pPr>
            <a:r>
              <a:rPr lang="vi">
                <a:solidFill>
                  <a:srgbClr val="233A44"/>
                </a:solidFill>
                <a:latin typeface="Lora"/>
                <a:ea typeface="Lora"/>
                <a:cs typeface="Lora"/>
                <a:sym typeface="Lora"/>
              </a:rPr>
              <a:t>Viết chương trình cho phép nhập vào hệ số a, b của phương trình bậc nhất ax + b = 0, tính và in ra nghiệm của phương trình</a:t>
            </a:r>
            <a:endParaRPr>
              <a:solidFill>
                <a:srgbClr val="233A44"/>
              </a:solidFill>
              <a:latin typeface="Lora"/>
              <a:ea typeface="Lora"/>
              <a:cs typeface="Lora"/>
              <a:sym typeface="Lora"/>
            </a:endParaRPr>
          </a:p>
          <a:p>
            <a:pPr indent="-311150" lvl="0" marL="457200" rtl="0" algn="l">
              <a:lnSpc>
                <a:spcPct val="150000"/>
              </a:lnSpc>
              <a:spcBef>
                <a:spcPts val="0"/>
              </a:spcBef>
              <a:spcAft>
                <a:spcPts val="0"/>
              </a:spcAft>
              <a:buClr>
                <a:srgbClr val="233A44"/>
              </a:buClr>
              <a:buSzPts val="1300"/>
              <a:buFont typeface="Lora"/>
              <a:buAutoNum type="arabicPeriod"/>
            </a:pPr>
            <a:r>
              <a:rPr lang="vi">
                <a:solidFill>
                  <a:srgbClr val="233A44"/>
                </a:solidFill>
                <a:latin typeface="Lora"/>
                <a:ea typeface="Lora"/>
                <a:cs typeface="Lora"/>
                <a:sym typeface="Lora"/>
              </a:rPr>
              <a:t>Viết chương trình cho phép nhập vào một số là đơn vị cm, tính và in ra giá trị tương ứng ở các đơn vị mm, m, km</a:t>
            </a:r>
            <a:endParaRPr>
              <a:solidFill>
                <a:srgbClr val="233A44"/>
              </a:solidFill>
              <a:latin typeface="Lora"/>
              <a:ea typeface="Lora"/>
              <a:cs typeface="Lora"/>
              <a:sym typeface="Lora"/>
            </a:endParaRPr>
          </a:p>
          <a:p>
            <a:pPr indent="-311150" lvl="0" marL="457200" rtl="0" algn="l">
              <a:lnSpc>
                <a:spcPct val="150000"/>
              </a:lnSpc>
              <a:spcBef>
                <a:spcPts val="0"/>
              </a:spcBef>
              <a:spcAft>
                <a:spcPts val="0"/>
              </a:spcAft>
              <a:buClr>
                <a:srgbClr val="233A44"/>
              </a:buClr>
              <a:buSzPts val="1300"/>
              <a:buFont typeface="Lora"/>
              <a:buAutoNum type="arabicPeriod"/>
            </a:pPr>
            <a:r>
              <a:rPr lang="vi">
                <a:solidFill>
                  <a:srgbClr val="233A44"/>
                </a:solidFill>
                <a:latin typeface="Lora"/>
                <a:ea typeface="Lora"/>
                <a:cs typeface="Lora"/>
                <a:sym typeface="Lora"/>
              </a:rPr>
              <a:t>Viết chương trình cho phép nhập vào một số là nhiệt độ có đơn vị Celsius, in ra nhiệt độ ở đơn vị Fahrenheit và Kevin tương ứng</a:t>
            </a:r>
            <a:endParaRPr>
              <a:solidFill>
                <a:srgbClr val="233A44"/>
              </a:solidFill>
              <a:latin typeface="Lora"/>
              <a:ea typeface="Lora"/>
              <a:cs typeface="Lora"/>
              <a:sym typeface="Lora"/>
            </a:endParaRPr>
          </a:p>
          <a:p>
            <a:pPr indent="-311150" lvl="0" marL="457200" rtl="0" algn="l">
              <a:lnSpc>
                <a:spcPct val="150000"/>
              </a:lnSpc>
              <a:spcBef>
                <a:spcPts val="0"/>
              </a:spcBef>
              <a:spcAft>
                <a:spcPts val="0"/>
              </a:spcAft>
              <a:buClr>
                <a:srgbClr val="233A44"/>
              </a:buClr>
              <a:buSzPts val="1300"/>
              <a:buFont typeface="Lora"/>
              <a:buAutoNum type="arabicPeriod"/>
            </a:pPr>
            <a:r>
              <a:rPr lang="vi">
                <a:solidFill>
                  <a:srgbClr val="233A44"/>
                </a:solidFill>
                <a:latin typeface="Lora"/>
                <a:ea typeface="Lora"/>
                <a:cs typeface="Lora"/>
                <a:sym typeface="Lora"/>
              </a:rPr>
              <a:t>Viết chương trình cho phép nhập một số phút tính từ 0h, tính và in ra giờ/phút tương ứng</a:t>
            </a:r>
            <a:endParaRPr>
              <a:latin typeface="Lora"/>
              <a:ea typeface="Lora"/>
              <a:cs typeface="Lora"/>
              <a:sym typeface="Lor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What is JavaScript?</a:t>
            </a:r>
            <a:endParaRPr/>
          </a:p>
        </p:txBody>
      </p:sp>
      <p:sp>
        <p:nvSpPr>
          <p:cNvPr id="101" name="Google Shape;101;p15"/>
          <p:cNvSpPr txBox="1"/>
          <p:nvPr>
            <p:ph idx="1" type="body"/>
          </p:nvPr>
        </p:nvSpPr>
        <p:spPr>
          <a:xfrm>
            <a:off x="729450" y="4440275"/>
            <a:ext cx="7688700" cy="456000"/>
          </a:xfrm>
          <a:prstGeom prst="rect">
            <a:avLst/>
          </a:prstGeom>
        </p:spPr>
        <p:txBody>
          <a:bodyPr anchorCtr="0" anchor="ctr" bIns="91425" lIns="91425" spcFirstLastPara="1" rIns="91425" wrap="square" tIns="91425">
            <a:noAutofit/>
          </a:bodyPr>
          <a:lstStyle/>
          <a:p>
            <a:pPr indent="0" lvl="0" marL="0" rtl="0" algn="ctr">
              <a:lnSpc>
                <a:spcPct val="150000"/>
              </a:lnSpc>
              <a:spcBef>
                <a:spcPts val="1000"/>
              </a:spcBef>
              <a:spcAft>
                <a:spcPts val="1000"/>
              </a:spcAft>
              <a:buNone/>
            </a:pPr>
            <a:r>
              <a:rPr i="1" lang="vi">
                <a:latin typeface="Lora"/>
                <a:ea typeface="Lora"/>
                <a:cs typeface="Lora"/>
                <a:sym typeface="Lora"/>
              </a:rPr>
              <a:t>Top 10 ngôn ngữ phổ biến nhất 2020 (stackoverflow)</a:t>
            </a:r>
            <a:endParaRPr i="1">
              <a:latin typeface="Lora"/>
              <a:ea typeface="Lora"/>
              <a:cs typeface="Lora"/>
              <a:sym typeface="Lora"/>
            </a:endParaRPr>
          </a:p>
        </p:txBody>
      </p:sp>
      <p:pic>
        <p:nvPicPr>
          <p:cNvPr id="102" name="Google Shape;102;p15"/>
          <p:cNvPicPr preferRelativeResize="0"/>
          <p:nvPr/>
        </p:nvPicPr>
        <p:blipFill>
          <a:blip r:embed="rId3">
            <a:alphaModFix/>
          </a:blip>
          <a:stretch>
            <a:fillRect/>
          </a:stretch>
        </p:blipFill>
        <p:spPr>
          <a:xfrm>
            <a:off x="729451" y="1312322"/>
            <a:ext cx="7688701" cy="312795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2"/>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Operators</a:t>
            </a:r>
            <a:endParaRPr/>
          </a:p>
        </p:txBody>
      </p:sp>
      <p:sp>
        <p:nvSpPr>
          <p:cNvPr id="297" name="Google Shape;297;p42"/>
          <p:cNvSpPr txBox="1"/>
          <p:nvPr>
            <p:ph idx="1" type="body"/>
          </p:nvPr>
        </p:nvSpPr>
        <p:spPr>
          <a:xfrm>
            <a:off x="729450" y="1312325"/>
            <a:ext cx="7688700" cy="3584100"/>
          </a:xfrm>
          <a:prstGeom prst="rect">
            <a:avLst/>
          </a:prstGeom>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rPr b="1" lang="vi">
                <a:latin typeface="Lora"/>
                <a:ea typeface="Lora"/>
                <a:cs typeface="Lora"/>
                <a:sym typeface="Lora"/>
              </a:rPr>
              <a:t>Concat String </a:t>
            </a:r>
            <a:r>
              <a:rPr lang="vi">
                <a:solidFill>
                  <a:srgbClr val="859900"/>
                </a:solidFill>
                <a:latin typeface="Fira Code"/>
                <a:ea typeface="Fira Code"/>
                <a:cs typeface="Fira Code"/>
                <a:sym typeface="Fira Code"/>
              </a:rPr>
              <a:t>+</a:t>
            </a:r>
            <a:endParaRPr>
              <a:solidFill>
                <a:srgbClr val="859900"/>
              </a:solidFill>
              <a:latin typeface="Fira Code"/>
              <a:ea typeface="Fira Code"/>
              <a:cs typeface="Fira Code"/>
              <a:sym typeface="Fira Code"/>
            </a:endParaRPr>
          </a:p>
          <a:p>
            <a:pPr indent="0" lvl="0" marL="0" rtl="0" algn="l">
              <a:lnSpc>
                <a:spcPct val="150000"/>
              </a:lnSpc>
              <a:spcBef>
                <a:spcPts val="1000"/>
              </a:spcBef>
              <a:spcAft>
                <a:spcPts val="0"/>
              </a:spcAft>
              <a:buNone/>
            </a:pPr>
            <a:r>
              <a:rPr lang="vi">
                <a:latin typeface="Lora"/>
                <a:ea typeface="Lora"/>
                <a:cs typeface="Lora"/>
                <a:sym typeface="Lora"/>
              </a:rPr>
              <a:t>Đối với kiểu dữ liệu </a:t>
            </a:r>
            <a:r>
              <a:rPr b="1" lang="vi">
                <a:latin typeface="Lora"/>
                <a:ea typeface="Lora"/>
                <a:cs typeface="Lora"/>
                <a:sym typeface="Lora"/>
              </a:rPr>
              <a:t>String </a:t>
            </a:r>
            <a:r>
              <a:rPr lang="vi">
                <a:latin typeface="Lora"/>
                <a:ea typeface="Lora"/>
                <a:cs typeface="Lora"/>
                <a:sym typeface="Lora"/>
              </a:rPr>
              <a:t>phép </a:t>
            </a:r>
            <a:r>
              <a:rPr lang="vi">
                <a:solidFill>
                  <a:srgbClr val="859900"/>
                </a:solidFill>
                <a:latin typeface="Fira Code"/>
                <a:ea typeface="Fira Code"/>
                <a:cs typeface="Fira Code"/>
                <a:sym typeface="Fira Code"/>
              </a:rPr>
              <a:t>+</a:t>
            </a:r>
            <a:r>
              <a:rPr lang="vi">
                <a:latin typeface="Lora"/>
                <a:ea typeface="Lora"/>
                <a:cs typeface="Lora"/>
                <a:sym typeface="Lora"/>
              </a:rPr>
              <a:t> chuyển đổi kiểu dữ liệu của toán hạng về kiểu </a:t>
            </a:r>
            <a:r>
              <a:rPr b="1" lang="vi">
                <a:latin typeface="Lora"/>
                <a:ea typeface="Lora"/>
                <a:cs typeface="Lora"/>
                <a:sym typeface="Lora"/>
              </a:rPr>
              <a:t>string</a:t>
            </a:r>
            <a:r>
              <a:rPr lang="vi">
                <a:latin typeface="Lora"/>
                <a:ea typeface="Lora"/>
                <a:cs typeface="Lora"/>
                <a:sym typeface="Lora"/>
              </a:rPr>
              <a:t> và thực hiện nối chuỗi</a:t>
            </a:r>
            <a:endParaRPr>
              <a:latin typeface="Lora"/>
              <a:ea typeface="Lora"/>
              <a:cs typeface="Lora"/>
              <a:sym typeface="Lora"/>
            </a:endParaRPr>
          </a:p>
          <a:p>
            <a:pPr indent="0" lvl="0" marL="0" rtl="0" algn="l">
              <a:lnSpc>
                <a:spcPct val="135714"/>
              </a:lnSpc>
              <a:spcBef>
                <a:spcPts val="1000"/>
              </a:spcBef>
              <a:spcAft>
                <a:spcPts val="0"/>
              </a:spcAft>
              <a:buNone/>
            </a:pPr>
            <a:r>
              <a:rPr lang="vi" sz="1200">
                <a:solidFill>
                  <a:srgbClr val="D33682"/>
                </a:solidFill>
                <a:latin typeface="Fira Code"/>
                <a:ea typeface="Fira Code"/>
                <a:cs typeface="Fira Code"/>
                <a:sym typeface="Fira Code"/>
              </a:rPr>
              <a:t>1</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"2"</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"12"		</a:t>
            </a:r>
            <a:r>
              <a:rPr lang="vi" sz="1200">
                <a:solidFill>
                  <a:srgbClr val="D33682"/>
                </a:solidFill>
                <a:latin typeface="Fira Code"/>
                <a:ea typeface="Fira Code"/>
                <a:cs typeface="Fira Code"/>
                <a:sym typeface="Fira Code"/>
              </a:rPr>
              <a:t>1</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2</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"3"</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"33"		</a:t>
            </a:r>
            <a:r>
              <a:rPr lang="vi" sz="1200">
                <a:solidFill>
                  <a:srgbClr val="2AA198"/>
                </a:solidFill>
                <a:latin typeface="Fira Code"/>
                <a:ea typeface="Fira Code"/>
                <a:cs typeface="Fira Code"/>
                <a:sym typeface="Fira Code"/>
              </a:rPr>
              <a:t>"1"</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2</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true</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"12true"</a:t>
            </a:r>
            <a:endParaRPr>
              <a:latin typeface="Fira Code"/>
              <a:ea typeface="Fira Code"/>
              <a:cs typeface="Fira Code"/>
              <a:sym typeface="Fira Code"/>
            </a:endParaRPr>
          </a:p>
          <a:p>
            <a:pPr indent="0" lvl="0" marL="0" rtl="0" algn="l">
              <a:lnSpc>
                <a:spcPct val="150000"/>
              </a:lnSpc>
              <a:spcBef>
                <a:spcPts val="1000"/>
              </a:spcBef>
              <a:spcAft>
                <a:spcPts val="0"/>
              </a:spcAft>
              <a:buNone/>
            </a:pPr>
            <a:r>
              <a:rPr lang="vi">
                <a:latin typeface="Lora"/>
                <a:ea typeface="Lora"/>
                <a:cs typeface="Lora"/>
                <a:sym typeface="Lora"/>
              </a:rPr>
              <a:t>Phép nối chuỗi chỉ hoạt động </a:t>
            </a:r>
            <a:r>
              <a:rPr b="1" lang="vi">
                <a:latin typeface="Lora"/>
                <a:ea typeface="Lora"/>
                <a:cs typeface="Lora"/>
                <a:sym typeface="Lora"/>
              </a:rPr>
              <a:t>duy nhất với toán tử</a:t>
            </a:r>
            <a:r>
              <a:rPr lang="vi">
                <a:latin typeface="Lora"/>
                <a:ea typeface="Lora"/>
                <a:cs typeface="Lora"/>
                <a:sym typeface="Lora"/>
              </a:rPr>
              <a:t> </a:t>
            </a:r>
            <a:r>
              <a:rPr lang="vi">
                <a:solidFill>
                  <a:srgbClr val="859900"/>
                </a:solidFill>
                <a:latin typeface="Fira Code"/>
                <a:ea typeface="Fira Code"/>
                <a:cs typeface="Fira Code"/>
                <a:sym typeface="Fira Code"/>
              </a:rPr>
              <a:t>+</a:t>
            </a:r>
            <a:r>
              <a:rPr lang="vi">
                <a:latin typeface="Lora"/>
                <a:ea typeface="Lora"/>
                <a:cs typeface="Lora"/>
                <a:sym typeface="Lora"/>
              </a:rPr>
              <a:t> , với những toán tử khác, mọi kiểu dữ liệu được chuyển về kiểu </a:t>
            </a:r>
            <a:r>
              <a:rPr b="1" lang="vi">
                <a:latin typeface="Lora"/>
                <a:ea typeface="Lora"/>
                <a:cs typeface="Lora"/>
                <a:sym typeface="Lora"/>
              </a:rPr>
              <a:t>number</a:t>
            </a:r>
            <a:endParaRPr b="1">
              <a:latin typeface="Lora"/>
              <a:ea typeface="Lora"/>
              <a:cs typeface="Lora"/>
              <a:sym typeface="Lora"/>
            </a:endParaRPr>
          </a:p>
          <a:p>
            <a:pPr indent="0" lvl="0" marL="0" rtl="0" algn="l">
              <a:lnSpc>
                <a:spcPct val="135714"/>
              </a:lnSpc>
              <a:spcBef>
                <a:spcPts val="1000"/>
              </a:spcBef>
              <a:spcAft>
                <a:spcPts val="0"/>
              </a:spcAft>
              <a:buNone/>
            </a:pPr>
            <a:r>
              <a:rPr lang="vi" sz="1200">
                <a:solidFill>
                  <a:srgbClr val="D33682"/>
                </a:solidFill>
                <a:latin typeface="Fira Code"/>
                <a:ea typeface="Fira Code"/>
                <a:cs typeface="Fira Code"/>
                <a:sym typeface="Fira Code"/>
              </a:rPr>
              <a:t>6</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"2"</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B58900"/>
                </a:solidFill>
                <a:latin typeface="Fira Code"/>
                <a:ea typeface="Fira Code"/>
                <a:cs typeface="Fira Code"/>
                <a:sym typeface="Fira Code"/>
              </a:rPr>
              <a:t>null</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B58900"/>
                </a:solidFill>
                <a:latin typeface="Fira Code"/>
                <a:ea typeface="Fira Code"/>
                <a:cs typeface="Fira Code"/>
                <a:sym typeface="Fira Code"/>
              </a:rPr>
              <a:t>true</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3		</a:t>
            </a:r>
            <a:r>
              <a:rPr lang="vi" sz="1200">
                <a:solidFill>
                  <a:srgbClr val="2AA198"/>
                </a:solidFill>
                <a:latin typeface="Fira Code"/>
                <a:ea typeface="Fira Code"/>
                <a:cs typeface="Fira Code"/>
                <a:sym typeface="Fira Code"/>
              </a:rPr>
              <a:t>"5"</a:t>
            </a:r>
            <a:r>
              <a:rPr lang="vi" sz="1200">
                <a:solidFill>
                  <a:srgbClr val="BBBBBB"/>
                </a:solidFill>
                <a:latin typeface="Fira Code"/>
                <a:ea typeface="Fira Code"/>
                <a:cs typeface="Fira Code"/>
                <a:sym typeface="Fira Code"/>
              </a:rPr>
              <a:t> </a:t>
            </a:r>
            <a:r>
              <a:rPr lang="vi" sz="1200">
                <a:solidFill>
                  <a:srgbClr val="D30102"/>
                </a:solidFill>
                <a:latin typeface="Fira Code"/>
                <a:ea typeface="Fira Code"/>
                <a:cs typeface="Fira Code"/>
                <a:sym typeface="Fira Code"/>
              </a:rPr>
              <a:t>/ 3 </a:t>
            </a:r>
            <a:r>
              <a:rPr lang="vi" sz="1200">
                <a:solidFill>
                  <a:srgbClr val="859900"/>
                </a:solidFill>
                <a:latin typeface="Fira Code"/>
                <a:ea typeface="Fira Code"/>
                <a:cs typeface="Fira Code"/>
                <a:sym typeface="Fira Code"/>
              </a:rPr>
              <a:t>+</a:t>
            </a:r>
            <a:r>
              <a:rPr lang="vi" sz="1200">
                <a:solidFill>
                  <a:srgbClr val="D30102"/>
                </a:solidFill>
                <a:latin typeface="Fira Code"/>
                <a:ea typeface="Fira Code"/>
                <a:cs typeface="Fira Code"/>
                <a:sym typeface="Fira Code"/>
              </a:rPr>
              <a:t> 2 /</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"1"</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4</a:t>
            </a:r>
            <a:endParaRPr sz="1200">
              <a:solidFill>
                <a:srgbClr val="657B83"/>
              </a:solidFill>
              <a:latin typeface="Fira Code"/>
              <a:ea typeface="Fira Code"/>
              <a:cs typeface="Fira Code"/>
              <a:sym typeface="Fira Code"/>
            </a:endParaRPr>
          </a:p>
          <a:p>
            <a:pPr indent="0" lvl="0" marL="0" rtl="0" algn="l">
              <a:lnSpc>
                <a:spcPct val="150000"/>
              </a:lnSpc>
              <a:spcBef>
                <a:spcPts val="1000"/>
              </a:spcBef>
              <a:spcAft>
                <a:spcPts val="0"/>
              </a:spcAft>
              <a:buNone/>
            </a:pPr>
            <a:r>
              <a:rPr b="1" lang="vi">
                <a:solidFill>
                  <a:srgbClr val="BF9000"/>
                </a:solidFill>
                <a:latin typeface="Lora"/>
                <a:ea typeface="Lora"/>
                <a:cs typeface="Lora"/>
                <a:sym typeface="Lora"/>
              </a:rPr>
              <a:t>💡</a:t>
            </a:r>
            <a:r>
              <a:rPr b="1" lang="vi">
                <a:latin typeface="Lora"/>
                <a:ea typeface="Lora"/>
                <a:cs typeface="Lora"/>
                <a:sym typeface="Lora"/>
              </a:rPr>
              <a:t> </a:t>
            </a:r>
            <a:r>
              <a:rPr lang="vi">
                <a:latin typeface="Lora"/>
                <a:ea typeface="Lora"/>
                <a:cs typeface="Lora"/>
                <a:sym typeface="Lora"/>
              </a:rPr>
              <a:t>Quy tắc thực hiện biểu thức theo thứ tự từ trái qua phải, dựa theo độ ưu tiên toán tử. Các toán tử có độ ưu tiên khác nhau, quyết định phép tính nào sẽ được thực hiện trước</a:t>
            </a:r>
            <a:endParaRPr>
              <a:latin typeface="Lora"/>
              <a:ea typeface="Lora"/>
              <a:cs typeface="Lora"/>
              <a:sym typeface="Lora"/>
            </a:endParaRPr>
          </a:p>
          <a:p>
            <a:pPr indent="0" lvl="0" marL="0" rtl="0" algn="l">
              <a:lnSpc>
                <a:spcPct val="150000"/>
              </a:lnSpc>
              <a:spcBef>
                <a:spcPts val="1000"/>
              </a:spcBef>
              <a:spcAft>
                <a:spcPts val="1000"/>
              </a:spcAft>
              <a:buNone/>
            </a:pPr>
            <a:r>
              <a:t/>
            </a:r>
            <a:endParaRPr>
              <a:latin typeface="Lora"/>
              <a:ea typeface="Lora"/>
              <a:cs typeface="Lora"/>
              <a:sym typeface="Lora"/>
            </a:endParaRPr>
          </a:p>
        </p:txBody>
      </p:sp>
      <p:cxnSp>
        <p:nvCxnSpPr>
          <p:cNvPr id="298" name="Google Shape;298;p42"/>
          <p:cNvCxnSpPr>
            <a:stCxn id="299" idx="1"/>
          </p:cNvCxnSpPr>
          <p:nvPr/>
        </p:nvCxnSpPr>
        <p:spPr>
          <a:xfrm rot="10800000">
            <a:off x="4222500" y="3314950"/>
            <a:ext cx="1076100" cy="209400"/>
          </a:xfrm>
          <a:prstGeom prst="straightConnector1">
            <a:avLst/>
          </a:prstGeom>
          <a:noFill/>
          <a:ln cap="flat" cmpd="sng" w="9525">
            <a:solidFill>
              <a:srgbClr val="BF9000"/>
            </a:solidFill>
            <a:prstDash val="dash"/>
            <a:round/>
            <a:headEnd len="med" w="med" type="none"/>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3"/>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Operators</a:t>
            </a:r>
            <a:endParaRPr/>
          </a:p>
        </p:txBody>
      </p:sp>
      <p:sp>
        <p:nvSpPr>
          <p:cNvPr id="305" name="Google Shape;305;p43"/>
          <p:cNvSpPr txBox="1"/>
          <p:nvPr>
            <p:ph idx="1" type="body"/>
          </p:nvPr>
        </p:nvSpPr>
        <p:spPr>
          <a:xfrm>
            <a:off x="729450" y="1312325"/>
            <a:ext cx="7688700" cy="3584100"/>
          </a:xfrm>
          <a:prstGeom prst="rect">
            <a:avLst/>
          </a:prstGeom>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rPr b="1" lang="vi">
                <a:latin typeface="Lora"/>
                <a:ea typeface="Lora"/>
                <a:cs typeface="Lora"/>
                <a:sym typeface="Lora"/>
              </a:rPr>
              <a:t>Gán </a:t>
            </a:r>
            <a:r>
              <a:rPr lang="vi" sz="1200">
                <a:solidFill>
                  <a:srgbClr val="859900"/>
                </a:solidFill>
                <a:latin typeface="Fira Code"/>
                <a:ea typeface="Fira Code"/>
                <a:cs typeface="Fira Code"/>
                <a:sym typeface="Fira Code"/>
              </a:rPr>
              <a:t>=</a:t>
            </a:r>
            <a:endParaRPr>
              <a:solidFill>
                <a:srgbClr val="859900"/>
              </a:solidFill>
              <a:latin typeface="Fira Code"/>
              <a:ea typeface="Fira Code"/>
              <a:cs typeface="Fira Code"/>
              <a:sym typeface="Fira Code"/>
            </a:endParaRPr>
          </a:p>
          <a:p>
            <a:pPr indent="0" lvl="0" marL="0" rtl="0" algn="l">
              <a:lnSpc>
                <a:spcPct val="135714"/>
              </a:lnSpc>
              <a:spcBef>
                <a:spcPts val="100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3</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a = 3</a:t>
            </a:r>
            <a:endParaRPr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b</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1</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2</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3</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b = 6</a:t>
            </a:r>
            <a:endParaRPr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b</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5</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b = 6, a = 11, c = 11</a:t>
            </a:r>
            <a:endParaRPr sz="1200">
              <a:solidFill>
                <a:srgbClr val="657B83"/>
              </a:solidFill>
              <a:latin typeface="Fira Code"/>
              <a:ea typeface="Fira Code"/>
              <a:cs typeface="Fira Code"/>
              <a:sym typeface="Fira Code"/>
            </a:endParaRPr>
          </a:p>
          <a:p>
            <a:pPr indent="0" lvl="0" marL="0" rtl="0" algn="l">
              <a:lnSpc>
                <a:spcPct val="150000"/>
              </a:lnSpc>
              <a:spcBef>
                <a:spcPts val="1000"/>
              </a:spcBef>
              <a:spcAft>
                <a:spcPts val="0"/>
              </a:spcAft>
              <a:buNone/>
            </a:pPr>
            <a:r>
              <a:rPr b="1" lang="vi">
                <a:latin typeface="Lora"/>
                <a:ea typeface="Lora"/>
                <a:cs typeface="Lora"/>
                <a:sym typeface="Lora"/>
              </a:rPr>
              <a:t>Gán kết hợp</a:t>
            </a:r>
            <a:endParaRPr b="1">
              <a:latin typeface="Lora"/>
              <a:ea typeface="Lora"/>
              <a:cs typeface="Lora"/>
              <a:sym typeface="Lora"/>
            </a:endParaRPr>
          </a:p>
          <a:p>
            <a:pPr indent="0" lvl="0" marL="0" rtl="0" algn="l">
              <a:lnSpc>
                <a:spcPct val="135714"/>
              </a:lnSpc>
              <a:spcBef>
                <a:spcPts val="1000"/>
              </a:spcBef>
              <a:spcAft>
                <a:spcPts val="0"/>
              </a:spcAft>
              <a:buNone/>
            </a:pPr>
            <a:r>
              <a:rPr lang="vi" sz="1200">
                <a:solidFill>
                  <a:srgbClr val="268BD2"/>
                </a:solidFill>
                <a:latin typeface="Fira Code"/>
                <a:ea typeface="Fira Code"/>
                <a:cs typeface="Fira Code"/>
                <a:sym typeface="Fira Code"/>
              </a:rPr>
              <a:t>a</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b</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a = a + b</a:t>
            </a:r>
            <a:endParaRPr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a</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b</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a = a / b</a:t>
            </a:r>
            <a:endParaRPr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a</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b</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5</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a = a % (b + 5)</a:t>
            </a:r>
            <a:endParaRPr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a</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2</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a = a * (a + 2);</a:t>
            </a:r>
            <a:endParaRPr sz="1200">
              <a:solidFill>
                <a:srgbClr val="657B83"/>
              </a:solidFill>
              <a:latin typeface="Fira Code"/>
              <a:ea typeface="Fira Code"/>
              <a:cs typeface="Fira Code"/>
              <a:sym typeface="Fira Code"/>
            </a:endParaRPr>
          </a:p>
          <a:p>
            <a:pPr indent="0" lvl="0" marL="0" rtl="0" algn="l">
              <a:lnSpc>
                <a:spcPct val="150000"/>
              </a:lnSpc>
              <a:spcBef>
                <a:spcPts val="1000"/>
              </a:spcBef>
              <a:spcAft>
                <a:spcPts val="0"/>
              </a:spcAft>
              <a:buNone/>
            </a:pPr>
            <a:r>
              <a:t/>
            </a:r>
            <a:endParaRPr b="1">
              <a:latin typeface="Lora"/>
              <a:ea typeface="Lora"/>
              <a:cs typeface="Lora"/>
              <a:sym typeface="Lora"/>
            </a:endParaRPr>
          </a:p>
          <a:p>
            <a:pPr indent="0" lvl="0" marL="0" rtl="0" algn="l">
              <a:lnSpc>
                <a:spcPct val="150000"/>
              </a:lnSpc>
              <a:spcBef>
                <a:spcPts val="1000"/>
              </a:spcBef>
              <a:spcAft>
                <a:spcPts val="1000"/>
              </a:spcAft>
              <a:buNone/>
            </a:pPr>
            <a:r>
              <a:t/>
            </a:r>
            <a:endParaRPr>
              <a:latin typeface="Lora"/>
              <a:ea typeface="Lora"/>
              <a:cs typeface="Lora"/>
              <a:sym typeface="Lora"/>
            </a:endParaRPr>
          </a:p>
        </p:txBody>
      </p:sp>
      <p:pic>
        <p:nvPicPr>
          <p:cNvPr id="306" name="Google Shape;306;p43"/>
          <p:cNvPicPr preferRelativeResize="0"/>
          <p:nvPr/>
        </p:nvPicPr>
        <p:blipFill>
          <a:blip r:embed="rId3">
            <a:alphaModFix/>
          </a:blip>
          <a:stretch>
            <a:fillRect/>
          </a:stretch>
        </p:blipFill>
        <p:spPr>
          <a:xfrm>
            <a:off x="5664925" y="2571750"/>
            <a:ext cx="1405350" cy="1317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4"/>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Operators</a:t>
            </a:r>
            <a:endParaRPr/>
          </a:p>
        </p:txBody>
      </p:sp>
      <p:sp>
        <p:nvSpPr>
          <p:cNvPr id="312" name="Google Shape;312;p44"/>
          <p:cNvSpPr txBox="1"/>
          <p:nvPr>
            <p:ph idx="1" type="body"/>
          </p:nvPr>
        </p:nvSpPr>
        <p:spPr>
          <a:xfrm>
            <a:off x="729450" y="1312325"/>
            <a:ext cx="7688700" cy="3584100"/>
          </a:xfrm>
          <a:prstGeom prst="rect">
            <a:avLst/>
          </a:prstGeom>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rPr b="1" lang="vi">
                <a:latin typeface="Lora"/>
                <a:ea typeface="Lora"/>
                <a:cs typeface="Lora"/>
                <a:sym typeface="Lora"/>
              </a:rPr>
              <a:t>Increment, Decrement (tự tăng/giảm)</a:t>
            </a:r>
            <a:endParaRPr b="1">
              <a:latin typeface="Lora"/>
              <a:ea typeface="Lora"/>
              <a:cs typeface="Lora"/>
              <a:sym typeface="Lora"/>
            </a:endParaRPr>
          </a:p>
          <a:p>
            <a:pPr indent="0" lvl="0" marL="0" rtl="0" algn="l">
              <a:lnSpc>
                <a:spcPct val="135714"/>
              </a:lnSpc>
              <a:spcBef>
                <a:spcPts val="1000"/>
              </a:spcBef>
              <a:spcAft>
                <a:spcPts val="0"/>
              </a:spcAft>
              <a:buNone/>
            </a:pPr>
            <a:r>
              <a:rPr lang="vi">
                <a:solidFill>
                  <a:srgbClr val="859900"/>
                </a:solidFill>
                <a:latin typeface="Fira Code"/>
                <a:ea typeface="Fira Code"/>
                <a:cs typeface="Fira Code"/>
                <a:sym typeface="Fira Code"/>
              </a:rPr>
              <a:t>++</a:t>
            </a:r>
            <a:r>
              <a:rPr lang="vi">
                <a:latin typeface="Lora"/>
                <a:ea typeface="Lora"/>
                <a:cs typeface="Lora"/>
                <a:sym typeface="Lora"/>
              </a:rPr>
              <a:t> và </a:t>
            </a:r>
            <a:r>
              <a:rPr lang="vi">
                <a:solidFill>
                  <a:srgbClr val="859900"/>
                </a:solidFill>
                <a:latin typeface="Fira Code"/>
                <a:ea typeface="Fira Code"/>
                <a:cs typeface="Fira Code"/>
                <a:sym typeface="Fira Code"/>
              </a:rPr>
              <a:t>--</a:t>
            </a:r>
            <a:r>
              <a:rPr lang="vi">
                <a:latin typeface="Lora"/>
                <a:ea typeface="Lora"/>
                <a:cs typeface="Lora"/>
                <a:sym typeface="Lora"/>
              </a:rPr>
              <a:t> là hai toán tử đặc biệt, nó thực hiện phép tính </a:t>
            </a:r>
            <a:r>
              <a:rPr b="1" lang="vi">
                <a:latin typeface="Lora"/>
                <a:ea typeface="Lora"/>
                <a:cs typeface="Lora"/>
                <a:sym typeface="Lora"/>
              </a:rPr>
              <a:t>tăng/giảm</a:t>
            </a:r>
            <a:r>
              <a:rPr lang="vi">
                <a:latin typeface="Lora"/>
                <a:ea typeface="Lora"/>
                <a:cs typeface="Lora"/>
                <a:sym typeface="Lora"/>
              </a:rPr>
              <a:t> giá trị của biến đi 1, hai toán tử này có thể đặt ở trước (prefix) hoặc sau (postfix), khi nằm trên một câu lệnh riêng biệt thì không có sự khác nhau. VD:  </a:t>
            </a: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1</a:t>
            </a:r>
            <a:r>
              <a:rPr lang="vi" sz="1200">
                <a:solidFill>
                  <a:srgbClr val="BBBBBB"/>
                </a:solidFill>
                <a:latin typeface="Fira Code"/>
                <a:ea typeface="Fira Code"/>
                <a:cs typeface="Fira Code"/>
                <a:sym typeface="Fira Code"/>
              </a:rPr>
              <a:t>;</a:t>
            </a:r>
            <a:endParaRPr>
              <a:latin typeface="Lora"/>
              <a:ea typeface="Lora"/>
              <a:cs typeface="Lora"/>
              <a:sym typeface="Lora"/>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a</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a = 2</a:t>
            </a:r>
            <a:r>
              <a:rPr lang="vi" sz="1200">
                <a:solidFill>
                  <a:srgbClr val="657B83"/>
                </a:solidFill>
                <a:latin typeface="Lora"/>
                <a:ea typeface="Lora"/>
                <a:cs typeface="Lora"/>
                <a:sym typeface="Lora"/>
              </a:rPr>
              <a:t>		</a:t>
            </a:r>
            <a:r>
              <a:rPr lang="vi" sz="1200">
                <a:solidFill>
                  <a:srgbClr val="268BD2"/>
                </a:solidFill>
                <a:latin typeface="Fira Code"/>
                <a:ea typeface="Fira Code"/>
                <a:cs typeface="Fira Code"/>
                <a:sym typeface="Fira Code"/>
              </a:rPr>
              <a:t>a</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a = 1		</a:t>
            </a:r>
            <a:r>
              <a:rPr lang="vi" sz="1200">
                <a:solidFill>
                  <a:srgbClr val="859900"/>
                </a:solidFill>
                <a:latin typeface="Fira Code"/>
                <a:ea typeface="Fira Code"/>
                <a:cs typeface="Fira Code"/>
                <a:sym typeface="Fira Code"/>
              </a:rPr>
              <a:t>++</a:t>
            </a:r>
            <a:r>
              <a:rPr lang="vi" sz="1200">
                <a:solidFill>
                  <a:srgbClr val="268BD2"/>
                </a:solidFill>
                <a:latin typeface="Fira Code"/>
                <a:ea typeface="Fira Code"/>
                <a:cs typeface="Fira Code"/>
                <a:sym typeface="Fira Code"/>
              </a:rPr>
              <a:t>a</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a = 2		</a:t>
            </a:r>
            <a:r>
              <a:rPr lang="vi" sz="1200">
                <a:solidFill>
                  <a:srgbClr val="859900"/>
                </a:solidFill>
                <a:latin typeface="Fira Code"/>
                <a:ea typeface="Fira Code"/>
                <a:cs typeface="Fira Code"/>
                <a:sym typeface="Fira Code"/>
              </a:rPr>
              <a:t>--</a:t>
            </a:r>
            <a:r>
              <a:rPr lang="vi" sz="1200">
                <a:solidFill>
                  <a:srgbClr val="268BD2"/>
                </a:solidFill>
                <a:latin typeface="Fira Code"/>
                <a:ea typeface="Fira Code"/>
                <a:cs typeface="Fira Code"/>
                <a:sym typeface="Fira Code"/>
              </a:rPr>
              <a:t>a</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a = 1</a:t>
            </a:r>
            <a:endParaRPr sz="1200">
              <a:solidFill>
                <a:srgbClr val="657B83"/>
              </a:solidFill>
              <a:latin typeface="Fira Code"/>
              <a:ea typeface="Fira Code"/>
              <a:cs typeface="Fira Code"/>
              <a:sym typeface="Fira Code"/>
            </a:endParaRPr>
          </a:p>
          <a:p>
            <a:pPr indent="0" lvl="0" marL="0" rtl="0" algn="l">
              <a:lnSpc>
                <a:spcPct val="135714"/>
              </a:lnSpc>
              <a:spcBef>
                <a:spcPts val="1000"/>
              </a:spcBef>
              <a:spcAft>
                <a:spcPts val="0"/>
              </a:spcAft>
              <a:buNone/>
            </a:pPr>
            <a:r>
              <a:rPr lang="vi">
                <a:latin typeface="Lora"/>
                <a:ea typeface="Lora"/>
                <a:cs typeface="Lora"/>
                <a:sym typeface="Lora"/>
              </a:rPr>
              <a:t>Tuy nhiên, khi đặt trong một biểu thức, </a:t>
            </a:r>
            <a:r>
              <a:rPr lang="vi">
                <a:solidFill>
                  <a:srgbClr val="268BD2"/>
                </a:solidFill>
                <a:latin typeface="Lora Regular"/>
                <a:ea typeface="Lora Regular"/>
                <a:cs typeface="Lora Regular"/>
                <a:sym typeface="Lora Regular"/>
              </a:rPr>
              <a:t>a</a:t>
            </a:r>
            <a:r>
              <a:rPr lang="vi">
                <a:solidFill>
                  <a:srgbClr val="859900"/>
                </a:solidFill>
                <a:latin typeface="Lora Regular"/>
                <a:ea typeface="Lora Regular"/>
                <a:cs typeface="Lora Regular"/>
                <a:sym typeface="Lora Regular"/>
              </a:rPr>
              <a:t>++ </a:t>
            </a:r>
            <a:r>
              <a:rPr lang="vi">
                <a:latin typeface="Lora"/>
                <a:ea typeface="Lora"/>
                <a:cs typeface="Lora"/>
                <a:sym typeface="Lora"/>
              </a:rPr>
              <a:t>tăng </a:t>
            </a:r>
            <a:r>
              <a:rPr lang="vi">
                <a:solidFill>
                  <a:srgbClr val="268BD2"/>
                </a:solidFill>
                <a:latin typeface="Lora Regular"/>
                <a:ea typeface="Lora Regular"/>
                <a:cs typeface="Lora Regular"/>
                <a:sym typeface="Lora Regular"/>
              </a:rPr>
              <a:t>a</a:t>
            </a:r>
            <a:r>
              <a:rPr lang="vi">
                <a:latin typeface="Lora"/>
                <a:ea typeface="Lora"/>
                <a:cs typeface="Lora"/>
                <a:sym typeface="Lora"/>
              </a:rPr>
              <a:t> lên 1, nhưng trả về</a:t>
            </a:r>
            <a:r>
              <a:rPr b="1" lang="vi">
                <a:latin typeface="Lora"/>
                <a:ea typeface="Lora"/>
                <a:cs typeface="Lora"/>
                <a:sym typeface="Lora"/>
              </a:rPr>
              <a:t> giá trị trước khi tăng</a:t>
            </a:r>
            <a:r>
              <a:rPr lang="vi">
                <a:latin typeface="Lora"/>
                <a:ea typeface="Lora"/>
                <a:cs typeface="Lora"/>
                <a:sym typeface="Lora"/>
              </a:rPr>
              <a:t>, </a:t>
            </a:r>
            <a:r>
              <a:rPr lang="vi">
                <a:solidFill>
                  <a:srgbClr val="859900"/>
                </a:solidFill>
                <a:latin typeface="Fira Code"/>
                <a:ea typeface="Fira Code"/>
                <a:cs typeface="Fira Code"/>
                <a:sym typeface="Fira Code"/>
              </a:rPr>
              <a:t>++</a:t>
            </a:r>
            <a:r>
              <a:rPr lang="vi">
                <a:solidFill>
                  <a:srgbClr val="268BD2"/>
                </a:solidFill>
                <a:latin typeface="Fira Code"/>
                <a:ea typeface="Fira Code"/>
                <a:cs typeface="Fira Code"/>
                <a:sym typeface="Fira Code"/>
              </a:rPr>
              <a:t>a</a:t>
            </a:r>
            <a:r>
              <a:rPr lang="vi">
                <a:latin typeface="Lora"/>
                <a:ea typeface="Lora"/>
                <a:cs typeface="Lora"/>
                <a:sym typeface="Lora"/>
              </a:rPr>
              <a:t> cũng tăng </a:t>
            </a:r>
            <a:r>
              <a:rPr lang="vi">
                <a:solidFill>
                  <a:srgbClr val="268BD2"/>
                </a:solidFill>
                <a:latin typeface="Fira Code"/>
                <a:ea typeface="Fira Code"/>
                <a:cs typeface="Fira Code"/>
                <a:sym typeface="Fira Code"/>
              </a:rPr>
              <a:t>a</a:t>
            </a:r>
            <a:r>
              <a:rPr lang="vi">
                <a:latin typeface="Lora"/>
                <a:ea typeface="Lora"/>
                <a:cs typeface="Lora"/>
                <a:sym typeface="Lora"/>
              </a:rPr>
              <a:t> lên 1, nhưng trả về </a:t>
            </a:r>
            <a:r>
              <a:rPr b="1" lang="vi">
                <a:latin typeface="Lora"/>
                <a:ea typeface="Lora"/>
                <a:cs typeface="Lora"/>
                <a:sym typeface="Lora"/>
              </a:rPr>
              <a:t>giá trị sau khi tăng</a:t>
            </a:r>
            <a:endParaRPr b="1" sz="1400">
              <a:latin typeface="Lora"/>
              <a:ea typeface="Lora"/>
              <a:cs typeface="Lora"/>
              <a:sym typeface="Lora"/>
            </a:endParaRPr>
          </a:p>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1</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b</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2</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a = 2, b = 3 (vì a++ trả về 1)</a:t>
            </a:r>
            <a:endParaRPr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268BD2"/>
                </a:solidFill>
                <a:latin typeface="Fira Code"/>
                <a:ea typeface="Fira Code"/>
                <a:cs typeface="Fira Code"/>
                <a:sym typeface="Fira Code"/>
              </a:rPr>
              <a:t>a</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2</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a = 3, c = 5 (vì ++a trả về 3)</a:t>
            </a:r>
            <a:endParaRPr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d</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268BD2"/>
                </a:solidFill>
                <a:latin typeface="Fira Code"/>
                <a:ea typeface="Fira Code"/>
                <a:cs typeface="Fira Code"/>
                <a:sym typeface="Fira Code"/>
              </a:rPr>
              <a:t>a</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268BD2"/>
                </a:solidFill>
                <a:latin typeface="Fira Code"/>
                <a:ea typeface="Fira Code"/>
                <a:cs typeface="Fira Code"/>
                <a:sym typeface="Fira Code"/>
              </a:rPr>
              <a:t>a</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d = 3 + 5 - 5 - 3 = 0, a = 3</a:t>
            </a:r>
            <a:endParaRPr>
              <a:latin typeface="Lora"/>
              <a:ea typeface="Lora"/>
              <a:cs typeface="Lora"/>
              <a:sym typeface="Lora"/>
            </a:endParaRPr>
          </a:p>
          <a:p>
            <a:pPr indent="0" lvl="0" marL="0" rtl="0" algn="l">
              <a:lnSpc>
                <a:spcPct val="150000"/>
              </a:lnSpc>
              <a:spcBef>
                <a:spcPts val="1000"/>
              </a:spcBef>
              <a:spcAft>
                <a:spcPts val="0"/>
              </a:spcAft>
              <a:buNone/>
            </a:pPr>
            <a:r>
              <a:t/>
            </a:r>
            <a:endParaRPr b="1">
              <a:latin typeface="Lora"/>
              <a:ea typeface="Lora"/>
              <a:cs typeface="Lora"/>
              <a:sym typeface="Lora"/>
            </a:endParaRPr>
          </a:p>
          <a:p>
            <a:pPr indent="0" lvl="0" marL="0" rtl="0" algn="l">
              <a:lnSpc>
                <a:spcPct val="150000"/>
              </a:lnSpc>
              <a:spcBef>
                <a:spcPts val="1000"/>
              </a:spcBef>
              <a:spcAft>
                <a:spcPts val="1000"/>
              </a:spcAft>
              <a:buNone/>
            </a:pPr>
            <a:r>
              <a:t/>
            </a:r>
            <a:endParaRPr>
              <a:latin typeface="Lora"/>
              <a:ea typeface="Lora"/>
              <a:cs typeface="Lora"/>
              <a:sym typeface="Lora"/>
            </a:endParaRPr>
          </a:p>
        </p:txBody>
      </p:sp>
      <p:cxnSp>
        <p:nvCxnSpPr>
          <p:cNvPr id="313" name="Google Shape;313;p44"/>
          <p:cNvCxnSpPr/>
          <p:nvPr/>
        </p:nvCxnSpPr>
        <p:spPr>
          <a:xfrm rot="10800000">
            <a:off x="7209125" y="3447550"/>
            <a:ext cx="384000" cy="551400"/>
          </a:xfrm>
          <a:prstGeom prst="straightConnector1">
            <a:avLst/>
          </a:prstGeom>
          <a:noFill/>
          <a:ln cap="flat" cmpd="sng" w="9525">
            <a:solidFill>
              <a:srgbClr val="BF9000"/>
            </a:solidFill>
            <a:prstDash val="dash"/>
            <a:round/>
            <a:headEnd len="med" w="med" type="none"/>
            <a:tailEnd len="med" w="med" type="triangle"/>
          </a:ln>
        </p:spPr>
      </p:cxnSp>
      <p:cxnSp>
        <p:nvCxnSpPr>
          <p:cNvPr id="314" name="Google Shape;314;p44"/>
          <p:cNvCxnSpPr/>
          <p:nvPr/>
        </p:nvCxnSpPr>
        <p:spPr>
          <a:xfrm rot="10800000">
            <a:off x="4794650" y="3566125"/>
            <a:ext cx="2791500" cy="439800"/>
          </a:xfrm>
          <a:prstGeom prst="straightConnector1">
            <a:avLst/>
          </a:prstGeom>
          <a:noFill/>
          <a:ln cap="flat" cmpd="sng" w="9525">
            <a:solidFill>
              <a:srgbClr val="BF9000"/>
            </a:solidFill>
            <a:prstDash val="dash"/>
            <a:round/>
            <a:headEnd len="med" w="med" type="none"/>
            <a:tailEnd len="med" w="med" type="triangle"/>
          </a:ln>
        </p:spPr>
      </p:cxnSp>
      <p:pic>
        <p:nvPicPr>
          <p:cNvPr id="315" name="Google Shape;315;p44"/>
          <p:cNvPicPr preferRelativeResize="0"/>
          <p:nvPr/>
        </p:nvPicPr>
        <p:blipFill>
          <a:blip r:embed="rId3">
            <a:alphaModFix/>
          </a:blip>
          <a:stretch>
            <a:fillRect/>
          </a:stretch>
        </p:blipFill>
        <p:spPr>
          <a:xfrm>
            <a:off x="7527450" y="3904448"/>
            <a:ext cx="832500" cy="6861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5"/>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Exercise</a:t>
            </a:r>
            <a:endParaRPr/>
          </a:p>
        </p:txBody>
      </p:sp>
      <p:sp>
        <p:nvSpPr>
          <p:cNvPr id="321" name="Google Shape;321;p45"/>
          <p:cNvSpPr txBox="1"/>
          <p:nvPr>
            <p:ph idx="1" type="body"/>
          </p:nvPr>
        </p:nvSpPr>
        <p:spPr>
          <a:xfrm>
            <a:off x="729450" y="1312325"/>
            <a:ext cx="7688700" cy="3584100"/>
          </a:xfrm>
          <a:prstGeom prst="rect">
            <a:avLst/>
          </a:prstGeom>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rPr lang="vi">
                <a:latin typeface="Lora"/>
                <a:ea typeface="Lora"/>
                <a:cs typeface="Lora"/>
                <a:sym typeface="Lora"/>
              </a:rPr>
              <a:t>Tính giá trị các biểu thức</a:t>
            </a:r>
            <a:endParaRPr>
              <a:latin typeface="Lora"/>
              <a:ea typeface="Lora"/>
              <a:cs typeface="Lora"/>
              <a:sym typeface="Lora"/>
            </a:endParaRPr>
          </a:p>
          <a:p>
            <a:pPr indent="0" lvl="0" marL="0" rtl="0" algn="l">
              <a:lnSpc>
                <a:spcPct val="150000"/>
              </a:lnSpc>
              <a:spcBef>
                <a:spcPts val="1000"/>
              </a:spcBef>
              <a:spcAft>
                <a:spcPts val="0"/>
              </a:spcAft>
              <a:buNone/>
            </a:pPr>
            <a:r>
              <a:t/>
            </a:r>
            <a:endParaRPr>
              <a:latin typeface="Lora"/>
              <a:ea typeface="Lora"/>
              <a:cs typeface="Lora"/>
              <a:sym typeface="Lora"/>
            </a:endParaRPr>
          </a:p>
          <a:p>
            <a:pPr indent="0" lvl="0" marL="0" rtl="0" algn="l">
              <a:lnSpc>
                <a:spcPct val="150000"/>
              </a:lnSpc>
              <a:spcBef>
                <a:spcPts val="1000"/>
              </a:spcBef>
              <a:spcAft>
                <a:spcPts val="1000"/>
              </a:spcAft>
              <a:buNone/>
            </a:pPr>
            <a:r>
              <a:t/>
            </a:r>
            <a:endParaRPr>
              <a:latin typeface="Lora"/>
              <a:ea typeface="Lora"/>
              <a:cs typeface="Lora"/>
              <a:sym typeface="Lora"/>
            </a:endParaRPr>
          </a:p>
        </p:txBody>
      </p:sp>
      <p:sp>
        <p:nvSpPr>
          <p:cNvPr id="322" name="Google Shape;322;p45"/>
          <p:cNvSpPr txBox="1"/>
          <p:nvPr/>
        </p:nvSpPr>
        <p:spPr>
          <a:xfrm>
            <a:off x="729450" y="1912225"/>
            <a:ext cx="3741900" cy="29844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1</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b</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2</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2</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c</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b</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d</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"0"</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BBBBBB"/>
              </a:solidFill>
              <a:latin typeface="Fira Code"/>
              <a:ea typeface="Fira Code"/>
              <a:cs typeface="Fira Code"/>
              <a:sym typeface="Fira Code"/>
            </a:endParaRPr>
          </a:p>
          <a:p>
            <a:pPr indent="-304800" lvl="0" marL="457200" rtl="0" algn="l">
              <a:lnSpc>
                <a:spcPct val="135714"/>
              </a:lnSpc>
              <a:spcBef>
                <a:spcPts val="0"/>
              </a:spcBef>
              <a:spcAft>
                <a:spcPts val="0"/>
              </a:spcAft>
              <a:buSzPts val="1200"/>
              <a:buFont typeface="Fira Code"/>
              <a:buAutoNum type="arabicPeriod"/>
            </a:pPr>
            <a:r>
              <a:rPr lang="vi" sz="1200">
                <a:solidFill>
                  <a:srgbClr val="268BD2"/>
                </a:solidFill>
                <a:latin typeface="Fira Code"/>
                <a:ea typeface="Fira Code"/>
                <a:cs typeface="Fira Code"/>
                <a:sym typeface="Fira Code"/>
              </a:rPr>
              <a:t>a</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b</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d</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304800" lvl="0" marL="457200" rtl="0" algn="l">
              <a:lnSpc>
                <a:spcPct val="135714"/>
              </a:lnSpc>
              <a:spcBef>
                <a:spcPts val="0"/>
              </a:spcBef>
              <a:spcAft>
                <a:spcPts val="0"/>
              </a:spcAft>
              <a:buSzPts val="1200"/>
              <a:buFont typeface="Fira Code"/>
              <a:buAutoNum type="arabicPeriod"/>
            </a:pPr>
            <a:r>
              <a:rPr lang="vi" sz="1200">
                <a:solidFill>
                  <a:srgbClr val="268BD2"/>
                </a:solidFill>
                <a:latin typeface="Fira Code"/>
                <a:ea typeface="Fira Code"/>
                <a:cs typeface="Fira Code"/>
                <a:sym typeface="Fira Code"/>
              </a:rPr>
              <a:t>a</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b</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d</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304800" lvl="0" marL="457200" rtl="0" algn="l">
              <a:lnSpc>
                <a:spcPct val="135714"/>
              </a:lnSpc>
              <a:spcBef>
                <a:spcPts val="0"/>
              </a:spcBef>
              <a:spcAft>
                <a:spcPts val="0"/>
              </a:spcAft>
              <a:buSzPts val="1200"/>
              <a:buFont typeface="Fira Code"/>
              <a:buAutoNum type="arabicPeriod"/>
            </a:pPr>
            <a:r>
              <a:rPr lang="vi" sz="1200">
                <a:solidFill>
                  <a:srgbClr val="268BD2"/>
                </a:solidFill>
                <a:latin typeface="Fira Code"/>
                <a:ea typeface="Fira Code"/>
                <a:cs typeface="Fira Code"/>
                <a:sym typeface="Fira Code"/>
              </a:rPr>
              <a:t>a</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b</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d</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304800" lvl="0" marL="457200" rtl="0" algn="l">
              <a:lnSpc>
                <a:spcPct val="135714"/>
              </a:lnSpc>
              <a:spcBef>
                <a:spcPts val="0"/>
              </a:spcBef>
              <a:spcAft>
                <a:spcPts val="0"/>
              </a:spcAft>
              <a:buSzPts val="1200"/>
              <a:buFont typeface="Fira Code"/>
              <a:buAutoNum type="arabicPeriod"/>
            </a:pPr>
            <a:r>
              <a:rPr lang="vi" sz="1200">
                <a:solidFill>
                  <a:srgbClr val="859900"/>
                </a:solidFill>
                <a:latin typeface="Fira Code"/>
                <a:ea typeface="Fira Code"/>
                <a:cs typeface="Fira Code"/>
                <a:sym typeface="Fira Code"/>
              </a:rPr>
              <a:t>++</a:t>
            </a:r>
            <a:r>
              <a:rPr lang="vi" sz="1200">
                <a:solidFill>
                  <a:srgbClr val="268BD2"/>
                </a:solidFill>
                <a:latin typeface="Fira Code"/>
                <a:ea typeface="Fira Code"/>
                <a:cs typeface="Fira Code"/>
                <a:sym typeface="Fira Code"/>
              </a:rPr>
              <a:t>a</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268BD2"/>
                </a:solidFill>
                <a:latin typeface="Fira Code"/>
                <a:ea typeface="Fira Code"/>
                <a:cs typeface="Fira Code"/>
                <a:sym typeface="Fira Code"/>
              </a:rPr>
              <a:t>b</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d</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304800" lvl="0" marL="457200" rtl="0" algn="l">
              <a:lnSpc>
                <a:spcPct val="135714"/>
              </a:lnSpc>
              <a:spcBef>
                <a:spcPts val="0"/>
              </a:spcBef>
              <a:spcAft>
                <a:spcPts val="0"/>
              </a:spcAft>
              <a:buSzPts val="1200"/>
              <a:buFont typeface="Fira Code"/>
              <a:buAutoNum type="arabicPeriod"/>
            </a:pPr>
            <a:r>
              <a:rPr lang="vi" sz="1200">
                <a:solidFill>
                  <a:srgbClr val="268BD2"/>
                </a:solidFill>
                <a:latin typeface="Fira Code"/>
                <a:ea typeface="Fira Code"/>
                <a:cs typeface="Fira Code"/>
                <a:sym typeface="Fira Code"/>
              </a:rPr>
              <a:t>d</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268BD2"/>
                </a:solidFill>
                <a:latin typeface="Fira Code"/>
                <a:ea typeface="Fira Code"/>
                <a:cs typeface="Fira Code"/>
                <a:sym typeface="Fira Code"/>
              </a:rPr>
              <a:t>a</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268BD2"/>
                </a:solidFill>
                <a:latin typeface="Fira Code"/>
                <a:ea typeface="Fira Code"/>
                <a:cs typeface="Fira Code"/>
                <a:sym typeface="Fira Code"/>
              </a:rPr>
              <a:t>b</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304800" lvl="0" marL="457200" rtl="0" algn="l">
              <a:lnSpc>
                <a:spcPct val="135714"/>
              </a:lnSpc>
              <a:spcBef>
                <a:spcPts val="0"/>
              </a:spcBef>
              <a:spcAft>
                <a:spcPts val="0"/>
              </a:spcAft>
              <a:buSzPts val="1200"/>
              <a:buFont typeface="Fira Code"/>
              <a:buAutoNum type="arabicPeriod"/>
            </a:pPr>
            <a:r>
              <a:rPr lang="vi" sz="1200">
                <a:solidFill>
                  <a:srgbClr val="268BD2"/>
                </a:solidFill>
                <a:latin typeface="Fira Code"/>
                <a:ea typeface="Fira Code"/>
                <a:cs typeface="Fira Code"/>
                <a:sym typeface="Fira Code"/>
              </a:rPr>
              <a:t>a</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268BD2"/>
                </a:solidFill>
                <a:latin typeface="Fira Code"/>
                <a:ea typeface="Fira Code"/>
                <a:cs typeface="Fira Code"/>
                <a:sym typeface="Fira Code"/>
              </a:rPr>
              <a:t>d</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268BD2"/>
                </a:solidFill>
                <a:latin typeface="Fira Code"/>
                <a:ea typeface="Fira Code"/>
                <a:cs typeface="Fira Code"/>
                <a:sym typeface="Fira Code"/>
              </a:rPr>
              <a:t>c</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b</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304800" lvl="0" marL="457200" rtl="0" algn="l">
              <a:lnSpc>
                <a:spcPct val="135714"/>
              </a:lnSpc>
              <a:spcBef>
                <a:spcPts val="0"/>
              </a:spcBef>
              <a:spcAft>
                <a:spcPts val="0"/>
              </a:spcAft>
              <a:buSzPts val="1200"/>
              <a:buFont typeface="Fira Code"/>
              <a:buAutoNum type="arabicPeriod"/>
            </a:pPr>
            <a:r>
              <a:rPr lang="vi" sz="1200">
                <a:solidFill>
                  <a:srgbClr val="268BD2"/>
                </a:solidFill>
                <a:latin typeface="Fira Code"/>
                <a:ea typeface="Fira Code"/>
                <a:cs typeface="Fira Code"/>
                <a:sym typeface="Fira Code"/>
              </a:rPr>
              <a:t>a</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b</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268BD2"/>
                </a:solidFill>
                <a:latin typeface="Fira Code"/>
                <a:ea typeface="Fira Code"/>
                <a:cs typeface="Fira Code"/>
                <a:sym typeface="Fira Code"/>
              </a:rPr>
              <a:t>c</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268BD2"/>
                </a:solidFill>
                <a:latin typeface="Fira Code"/>
                <a:ea typeface="Fira Code"/>
                <a:cs typeface="Fira Code"/>
                <a:sym typeface="Fira Code"/>
              </a:rPr>
              <a:t>d</a:t>
            </a:r>
            <a:r>
              <a:rPr lang="vi" sz="1200">
                <a:solidFill>
                  <a:srgbClr val="BBBBBB"/>
                </a:solidFill>
                <a:latin typeface="Fira Code"/>
                <a:ea typeface="Fira Code"/>
                <a:cs typeface="Fira Code"/>
                <a:sym typeface="Fira Code"/>
              </a:rPr>
              <a:t>;</a:t>
            </a:r>
            <a:endParaRPr sz="1300">
              <a:solidFill>
                <a:srgbClr val="233A44"/>
              </a:solidFill>
              <a:latin typeface="Fira Code"/>
              <a:ea typeface="Fira Code"/>
              <a:cs typeface="Fira Code"/>
              <a:sym typeface="Fira Code"/>
            </a:endParaRPr>
          </a:p>
        </p:txBody>
      </p:sp>
      <p:sp>
        <p:nvSpPr>
          <p:cNvPr id="323" name="Google Shape;323;p45"/>
          <p:cNvSpPr txBox="1"/>
          <p:nvPr/>
        </p:nvSpPr>
        <p:spPr>
          <a:xfrm>
            <a:off x="4678050" y="1912100"/>
            <a:ext cx="3741900" cy="29844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1</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b</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2</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2</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c</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b</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d</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"-0"</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BBBBBB"/>
              </a:solidFill>
              <a:latin typeface="Fira Code"/>
              <a:ea typeface="Fira Code"/>
              <a:cs typeface="Fira Code"/>
              <a:sym typeface="Fira Code"/>
            </a:endParaRPr>
          </a:p>
          <a:p>
            <a:pPr indent="-304800" lvl="0" marL="457200" rtl="0" algn="l">
              <a:lnSpc>
                <a:spcPct val="135714"/>
              </a:lnSpc>
              <a:spcBef>
                <a:spcPts val="0"/>
              </a:spcBef>
              <a:spcAft>
                <a:spcPts val="0"/>
              </a:spcAft>
              <a:buSzPts val="1200"/>
              <a:buFont typeface="Fira Code"/>
              <a:buAutoNum type="arabicPeriod"/>
            </a:pPr>
            <a:r>
              <a:rPr lang="vi" sz="1200">
                <a:solidFill>
                  <a:srgbClr val="268BD2"/>
                </a:solidFill>
                <a:latin typeface="Fira Code"/>
                <a:ea typeface="Fira Code"/>
                <a:cs typeface="Fira Code"/>
                <a:sym typeface="Fira Code"/>
              </a:rPr>
              <a:t>a</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b</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d</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304800" lvl="0" marL="457200" rtl="0" algn="l">
              <a:lnSpc>
                <a:spcPct val="135714"/>
              </a:lnSpc>
              <a:spcBef>
                <a:spcPts val="0"/>
              </a:spcBef>
              <a:spcAft>
                <a:spcPts val="0"/>
              </a:spcAft>
              <a:buSzPts val="1200"/>
              <a:buFont typeface="Fira Code"/>
              <a:buAutoNum type="arabicPeriod"/>
            </a:pPr>
            <a:r>
              <a:rPr lang="vi" sz="1200">
                <a:solidFill>
                  <a:srgbClr val="268BD2"/>
                </a:solidFill>
                <a:latin typeface="Fira Code"/>
                <a:ea typeface="Fira Code"/>
                <a:cs typeface="Fira Code"/>
                <a:sym typeface="Fira Code"/>
              </a:rPr>
              <a:t>a</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b</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d</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304800" lvl="0" marL="457200" rtl="0" algn="l">
              <a:lnSpc>
                <a:spcPct val="135714"/>
              </a:lnSpc>
              <a:spcBef>
                <a:spcPts val="0"/>
              </a:spcBef>
              <a:spcAft>
                <a:spcPts val="0"/>
              </a:spcAft>
              <a:buSzPts val="1200"/>
              <a:buFont typeface="Fira Code"/>
              <a:buAutoNum type="arabicPeriod"/>
            </a:pPr>
            <a:r>
              <a:rPr lang="vi" sz="1200">
                <a:solidFill>
                  <a:srgbClr val="268BD2"/>
                </a:solidFill>
                <a:latin typeface="Fira Code"/>
                <a:ea typeface="Fira Code"/>
                <a:cs typeface="Fira Code"/>
                <a:sym typeface="Fira Code"/>
              </a:rPr>
              <a:t>a</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b</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d</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304800" lvl="0" marL="457200" rtl="0" algn="l">
              <a:lnSpc>
                <a:spcPct val="135714"/>
              </a:lnSpc>
              <a:spcBef>
                <a:spcPts val="0"/>
              </a:spcBef>
              <a:spcAft>
                <a:spcPts val="0"/>
              </a:spcAft>
              <a:buSzPts val="1200"/>
              <a:buFont typeface="Fira Code"/>
              <a:buAutoNum type="arabicPeriod"/>
            </a:pPr>
            <a:r>
              <a:rPr lang="vi" sz="1200">
                <a:solidFill>
                  <a:srgbClr val="859900"/>
                </a:solidFill>
                <a:latin typeface="Fira Code"/>
                <a:ea typeface="Fira Code"/>
                <a:cs typeface="Fira Code"/>
                <a:sym typeface="Fira Code"/>
              </a:rPr>
              <a:t>--</a:t>
            </a:r>
            <a:r>
              <a:rPr lang="vi" sz="1200">
                <a:solidFill>
                  <a:srgbClr val="268BD2"/>
                </a:solidFill>
                <a:latin typeface="Fira Code"/>
                <a:ea typeface="Fira Code"/>
                <a:cs typeface="Fira Code"/>
                <a:sym typeface="Fira Code"/>
              </a:rPr>
              <a:t>a</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268BD2"/>
                </a:solidFill>
                <a:latin typeface="Fira Code"/>
                <a:ea typeface="Fira Code"/>
                <a:cs typeface="Fira Code"/>
                <a:sym typeface="Fira Code"/>
              </a:rPr>
              <a:t>b</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d</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304800" lvl="0" marL="457200" rtl="0" algn="l">
              <a:lnSpc>
                <a:spcPct val="135714"/>
              </a:lnSpc>
              <a:spcBef>
                <a:spcPts val="0"/>
              </a:spcBef>
              <a:spcAft>
                <a:spcPts val="0"/>
              </a:spcAft>
              <a:buSzPts val="1200"/>
              <a:buFont typeface="Fira Code"/>
              <a:buAutoNum type="arabicPeriod"/>
            </a:pPr>
            <a:r>
              <a:rPr lang="vi" sz="1200">
                <a:solidFill>
                  <a:srgbClr val="268BD2"/>
                </a:solidFill>
                <a:latin typeface="Fira Code"/>
                <a:ea typeface="Fira Code"/>
                <a:cs typeface="Fira Code"/>
                <a:sym typeface="Fira Code"/>
              </a:rPr>
              <a:t>d</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268BD2"/>
                </a:solidFill>
                <a:latin typeface="Fira Code"/>
                <a:ea typeface="Fira Code"/>
                <a:cs typeface="Fira Code"/>
                <a:sym typeface="Fira Code"/>
              </a:rPr>
              <a:t>a</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268BD2"/>
                </a:solidFill>
                <a:latin typeface="Fira Code"/>
                <a:ea typeface="Fira Code"/>
                <a:cs typeface="Fira Code"/>
                <a:sym typeface="Fira Code"/>
              </a:rPr>
              <a:t>b</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304800" lvl="0" marL="457200" rtl="0" algn="l">
              <a:lnSpc>
                <a:spcPct val="135714"/>
              </a:lnSpc>
              <a:spcBef>
                <a:spcPts val="0"/>
              </a:spcBef>
              <a:spcAft>
                <a:spcPts val="0"/>
              </a:spcAft>
              <a:buSzPts val="1200"/>
              <a:buFont typeface="Fira Code"/>
              <a:buAutoNum type="arabicPeriod"/>
            </a:pPr>
            <a:r>
              <a:rPr lang="vi" sz="1200">
                <a:solidFill>
                  <a:srgbClr val="268BD2"/>
                </a:solidFill>
                <a:latin typeface="Fira Code"/>
                <a:ea typeface="Fira Code"/>
                <a:cs typeface="Fira Code"/>
                <a:sym typeface="Fira Code"/>
              </a:rPr>
              <a:t>a</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268BD2"/>
                </a:solidFill>
                <a:latin typeface="Fira Code"/>
                <a:ea typeface="Fira Code"/>
                <a:cs typeface="Fira Code"/>
                <a:sym typeface="Fira Code"/>
              </a:rPr>
              <a:t>d</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268BD2"/>
                </a:solidFill>
                <a:latin typeface="Fira Code"/>
                <a:ea typeface="Fira Code"/>
                <a:cs typeface="Fira Code"/>
                <a:sym typeface="Fira Code"/>
              </a:rPr>
              <a:t>c</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b</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304800" lvl="0" marL="457200" rtl="0" algn="l">
              <a:lnSpc>
                <a:spcPct val="135714"/>
              </a:lnSpc>
              <a:spcBef>
                <a:spcPts val="0"/>
              </a:spcBef>
              <a:spcAft>
                <a:spcPts val="0"/>
              </a:spcAft>
              <a:buSzPts val="1200"/>
              <a:buFont typeface="Fira Code"/>
              <a:buAutoNum type="arabicPeriod"/>
            </a:pPr>
            <a:r>
              <a:rPr lang="vi" sz="1200">
                <a:solidFill>
                  <a:srgbClr val="268BD2"/>
                </a:solidFill>
                <a:latin typeface="Fira Code"/>
                <a:ea typeface="Fira Code"/>
                <a:cs typeface="Fira Code"/>
                <a:sym typeface="Fira Code"/>
              </a:rPr>
              <a:t>a</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b</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268BD2"/>
                </a:solidFill>
                <a:latin typeface="Fira Code"/>
                <a:ea typeface="Fira Code"/>
                <a:cs typeface="Fira Code"/>
                <a:sym typeface="Fira Code"/>
              </a:rPr>
              <a:t>c</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268BD2"/>
                </a:solidFill>
                <a:latin typeface="Fira Code"/>
                <a:ea typeface="Fira Code"/>
                <a:cs typeface="Fira Code"/>
                <a:sym typeface="Fira Code"/>
              </a:rPr>
              <a:t>d</a:t>
            </a:r>
            <a:r>
              <a:rPr lang="vi" sz="1200">
                <a:solidFill>
                  <a:srgbClr val="BBBBBB"/>
                </a:solidFill>
                <a:latin typeface="Fira Code"/>
                <a:ea typeface="Fira Code"/>
                <a:cs typeface="Fira Code"/>
                <a:sym typeface="Fira Code"/>
              </a:rPr>
              <a:t>;</a:t>
            </a:r>
            <a:endParaRPr sz="1300">
              <a:solidFill>
                <a:srgbClr val="233A44"/>
              </a:solidFill>
              <a:latin typeface="Fira Code"/>
              <a:ea typeface="Fira Code"/>
              <a:cs typeface="Fira Code"/>
              <a:sym typeface="Fira Code"/>
            </a:endParaRPr>
          </a:p>
        </p:txBody>
      </p:sp>
      <p:pic>
        <p:nvPicPr>
          <p:cNvPr id="324" name="Google Shape;324;p45"/>
          <p:cNvPicPr preferRelativeResize="0"/>
          <p:nvPr/>
        </p:nvPicPr>
        <p:blipFill>
          <a:blip r:embed="rId3">
            <a:alphaModFix/>
          </a:blip>
          <a:stretch>
            <a:fillRect/>
          </a:stretch>
        </p:blipFill>
        <p:spPr>
          <a:xfrm>
            <a:off x="3528775" y="3996183"/>
            <a:ext cx="900700" cy="84441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6"/>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Operators</a:t>
            </a:r>
            <a:endParaRPr/>
          </a:p>
        </p:txBody>
      </p:sp>
      <p:sp>
        <p:nvSpPr>
          <p:cNvPr id="330" name="Google Shape;330;p46"/>
          <p:cNvSpPr txBox="1"/>
          <p:nvPr>
            <p:ph idx="1" type="body"/>
          </p:nvPr>
        </p:nvSpPr>
        <p:spPr>
          <a:xfrm>
            <a:off x="729450" y="1312325"/>
            <a:ext cx="7688700" cy="3584100"/>
          </a:xfrm>
          <a:prstGeom prst="rect">
            <a:avLst/>
          </a:prstGeom>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rPr b="1" lang="vi">
                <a:latin typeface="Lora"/>
                <a:ea typeface="Lora"/>
                <a:cs typeface="Lora"/>
                <a:sym typeface="Lora"/>
              </a:rPr>
              <a:t>Toán tử so sánh </a:t>
            </a:r>
            <a:r>
              <a:rPr lang="vi">
                <a:solidFill>
                  <a:srgbClr val="859900"/>
                </a:solidFill>
                <a:latin typeface="Fira Code"/>
                <a:ea typeface="Fira Code"/>
                <a:cs typeface="Fira Code"/>
                <a:sym typeface="Fira Code"/>
              </a:rPr>
              <a:t>==</a:t>
            </a:r>
            <a:r>
              <a:rPr lang="vi">
                <a:solidFill>
                  <a:srgbClr val="BBBBBB"/>
                </a:solidFill>
                <a:latin typeface="Fira Code"/>
                <a:ea typeface="Fira Code"/>
                <a:cs typeface="Fira Code"/>
                <a:sym typeface="Fira Code"/>
              </a:rPr>
              <a:t>  </a:t>
            </a:r>
            <a:r>
              <a:rPr lang="vi">
                <a:solidFill>
                  <a:srgbClr val="859900"/>
                </a:solidFill>
                <a:latin typeface="Fira Code"/>
                <a:ea typeface="Fira Code"/>
                <a:cs typeface="Fira Code"/>
                <a:sym typeface="Fira Code"/>
              </a:rPr>
              <a:t>!=</a:t>
            </a:r>
            <a:r>
              <a:rPr lang="vi">
                <a:solidFill>
                  <a:srgbClr val="BBBBBB"/>
                </a:solidFill>
                <a:latin typeface="Fira Code"/>
                <a:ea typeface="Fira Code"/>
                <a:cs typeface="Fira Code"/>
                <a:sym typeface="Fira Code"/>
              </a:rPr>
              <a:t>  </a:t>
            </a:r>
            <a:r>
              <a:rPr lang="vi">
                <a:solidFill>
                  <a:srgbClr val="859900"/>
                </a:solidFill>
                <a:latin typeface="Fira Code"/>
                <a:ea typeface="Fira Code"/>
                <a:cs typeface="Fira Code"/>
                <a:sym typeface="Fira Code"/>
              </a:rPr>
              <a:t>&gt;</a:t>
            </a:r>
            <a:r>
              <a:rPr lang="vi">
                <a:solidFill>
                  <a:srgbClr val="BBBBBB"/>
                </a:solidFill>
                <a:latin typeface="Fira Code"/>
                <a:ea typeface="Fira Code"/>
                <a:cs typeface="Fira Code"/>
                <a:sym typeface="Fira Code"/>
              </a:rPr>
              <a:t>  </a:t>
            </a:r>
            <a:r>
              <a:rPr lang="vi">
                <a:solidFill>
                  <a:srgbClr val="859900"/>
                </a:solidFill>
                <a:latin typeface="Fira Code"/>
                <a:ea typeface="Fira Code"/>
                <a:cs typeface="Fira Code"/>
                <a:sym typeface="Fira Code"/>
              </a:rPr>
              <a:t>&gt;=</a:t>
            </a:r>
            <a:r>
              <a:rPr lang="vi">
                <a:solidFill>
                  <a:srgbClr val="BBBBBB"/>
                </a:solidFill>
                <a:latin typeface="Fira Code"/>
                <a:ea typeface="Fira Code"/>
                <a:cs typeface="Fira Code"/>
                <a:sym typeface="Fira Code"/>
              </a:rPr>
              <a:t>  </a:t>
            </a:r>
            <a:r>
              <a:rPr lang="vi">
                <a:solidFill>
                  <a:srgbClr val="859900"/>
                </a:solidFill>
                <a:latin typeface="Fira Code"/>
                <a:ea typeface="Fira Code"/>
                <a:cs typeface="Fira Code"/>
                <a:sym typeface="Fira Code"/>
              </a:rPr>
              <a:t>&lt;</a:t>
            </a:r>
            <a:r>
              <a:rPr lang="vi">
                <a:solidFill>
                  <a:srgbClr val="BBBBBB"/>
                </a:solidFill>
                <a:latin typeface="Fira Code"/>
                <a:ea typeface="Fira Code"/>
                <a:cs typeface="Fira Code"/>
                <a:sym typeface="Fira Code"/>
              </a:rPr>
              <a:t>  </a:t>
            </a:r>
            <a:r>
              <a:rPr lang="vi">
                <a:solidFill>
                  <a:srgbClr val="859900"/>
                </a:solidFill>
                <a:latin typeface="Fira Code"/>
                <a:ea typeface="Fira Code"/>
                <a:cs typeface="Fira Code"/>
                <a:sym typeface="Fira Code"/>
              </a:rPr>
              <a:t>&lt;=</a:t>
            </a:r>
            <a:r>
              <a:rPr lang="vi">
                <a:solidFill>
                  <a:srgbClr val="BBBBBB"/>
                </a:solidFill>
                <a:latin typeface="Fira Code"/>
                <a:ea typeface="Fira Code"/>
                <a:cs typeface="Fira Code"/>
                <a:sym typeface="Fira Code"/>
              </a:rPr>
              <a:t>  </a:t>
            </a:r>
            <a:r>
              <a:rPr lang="vi">
                <a:solidFill>
                  <a:srgbClr val="859900"/>
                </a:solidFill>
                <a:latin typeface="Fira Code"/>
                <a:ea typeface="Fira Code"/>
                <a:cs typeface="Fira Code"/>
                <a:sym typeface="Fira Code"/>
              </a:rPr>
              <a:t>===</a:t>
            </a:r>
            <a:r>
              <a:rPr lang="vi">
                <a:solidFill>
                  <a:srgbClr val="BBBBBB"/>
                </a:solidFill>
                <a:latin typeface="Fira Code"/>
                <a:ea typeface="Fira Code"/>
                <a:cs typeface="Fira Code"/>
                <a:sym typeface="Fira Code"/>
              </a:rPr>
              <a:t>  </a:t>
            </a:r>
            <a:r>
              <a:rPr lang="vi">
                <a:solidFill>
                  <a:srgbClr val="859900"/>
                </a:solidFill>
                <a:latin typeface="Fira Code"/>
                <a:ea typeface="Fira Code"/>
                <a:cs typeface="Fira Code"/>
                <a:sym typeface="Fira Code"/>
              </a:rPr>
              <a:t>!==</a:t>
            </a:r>
            <a:endParaRPr>
              <a:solidFill>
                <a:srgbClr val="274E13"/>
              </a:solidFill>
              <a:latin typeface="Fira Code"/>
              <a:ea typeface="Fira Code"/>
              <a:cs typeface="Fira Code"/>
              <a:sym typeface="Fira Code"/>
            </a:endParaRPr>
          </a:p>
          <a:p>
            <a:pPr indent="0" lvl="0" marL="0" rtl="0" algn="l">
              <a:lnSpc>
                <a:spcPct val="150000"/>
              </a:lnSpc>
              <a:spcBef>
                <a:spcPts val="1000"/>
              </a:spcBef>
              <a:spcAft>
                <a:spcPts val="0"/>
              </a:spcAft>
              <a:buNone/>
            </a:pPr>
            <a:r>
              <a:rPr lang="vi">
                <a:solidFill>
                  <a:srgbClr val="274E13"/>
                </a:solidFill>
                <a:latin typeface="Lora"/>
                <a:ea typeface="Lora"/>
                <a:cs typeface="Lora"/>
                <a:sym typeface="Lora"/>
              </a:rPr>
              <a:t>Kết quả của các phép so sánh là một giá trị Boolean</a:t>
            </a:r>
            <a:endParaRPr>
              <a:latin typeface="Lora"/>
              <a:ea typeface="Lora"/>
              <a:cs typeface="Lora"/>
              <a:sym typeface="Lora"/>
            </a:endParaRPr>
          </a:p>
          <a:p>
            <a:pPr indent="0" lvl="0" marL="0" rtl="0" algn="l">
              <a:spcBef>
                <a:spcPts val="1000"/>
              </a:spcBef>
              <a:spcAft>
                <a:spcPts val="0"/>
              </a:spcAft>
              <a:buNone/>
            </a:pPr>
            <a:r>
              <a:rPr lang="vi">
                <a:solidFill>
                  <a:srgbClr val="859900"/>
                </a:solidFill>
                <a:latin typeface="Fira Code"/>
                <a:ea typeface="Fira Code"/>
                <a:cs typeface="Fira Code"/>
                <a:sym typeface="Fira Code"/>
              </a:rPr>
              <a:t>==</a:t>
            </a:r>
            <a:r>
              <a:rPr lang="vi">
                <a:latin typeface="Lora"/>
                <a:ea typeface="Lora"/>
                <a:cs typeface="Lora"/>
                <a:sym typeface="Lora"/>
              </a:rPr>
              <a:t> và </a:t>
            </a:r>
            <a:r>
              <a:rPr lang="vi">
                <a:solidFill>
                  <a:srgbClr val="859900"/>
                </a:solidFill>
                <a:latin typeface="Fira Code"/>
                <a:ea typeface="Fira Code"/>
                <a:cs typeface="Fira Code"/>
                <a:sym typeface="Fira Code"/>
              </a:rPr>
              <a:t>!=</a:t>
            </a:r>
            <a:r>
              <a:rPr lang="vi">
                <a:latin typeface="Lora"/>
                <a:ea typeface="Lora"/>
                <a:cs typeface="Lora"/>
                <a:sym typeface="Lora"/>
              </a:rPr>
              <a:t> (và cả </a:t>
            </a:r>
            <a:r>
              <a:rPr lang="vi">
                <a:solidFill>
                  <a:srgbClr val="859900"/>
                </a:solidFill>
                <a:latin typeface="Fira Code"/>
                <a:ea typeface="Fira Code"/>
                <a:cs typeface="Fira Code"/>
                <a:sym typeface="Fira Code"/>
              </a:rPr>
              <a:t>&gt;</a:t>
            </a:r>
            <a:r>
              <a:rPr lang="vi">
                <a:solidFill>
                  <a:srgbClr val="BBBBBB"/>
                </a:solidFill>
                <a:latin typeface="Fira Code"/>
                <a:ea typeface="Fira Code"/>
                <a:cs typeface="Fira Code"/>
                <a:sym typeface="Fira Code"/>
              </a:rPr>
              <a:t>  </a:t>
            </a:r>
            <a:r>
              <a:rPr lang="vi">
                <a:solidFill>
                  <a:srgbClr val="859900"/>
                </a:solidFill>
                <a:latin typeface="Fira Code"/>
                <a:ea typeface="Fira Code"/>
                <a:cs typeface="Fira Code"/>
                <a:sym typeface="Fira Code"/>
              </a:rPr>
              <a:t>&gt;=</a:t>
            </a:r>
            <a:r>
              <a:rPr lang="vi">
                <a:solidFill>
                  <a:srgbClr val="BBBBBB"/>
                </a:solidFill>
                <a:latin typeface="Fira Code"/>
                <a:ea typeface="Fira Code"/>
                <a:cs typeface="Fira Code"/>
                <a:sym typeface="Fira Code"/>
              </a:rPr>
              <a:t>  </a:t>
            </a:r>
            <a:r>
              <a:rPr lang="vi">
                <a:solidFill>
                  <a:srgbClr val="859900"/>
                </a:solidFill>
                <a:latin typeface="Fira Code"/>
                <a:ea typeface="Fira Code"/>
                <a:cs typeface="Fira Code"/>
                <a:sym typeface="Fira Code"/>
              </a:rPr>
              <a:t>&lt;</a:t>
            </a:r>
            <a:r>
              <a:rPr lang="vi">
                <a:solidFill>
                  <a:srgbClr val="BBBBBB"/>
                </a:solidFill>
                <a:latin typeface="Fira Code"/>
                <a:ea typeface="Fira Code"/>
                <a:cs typeface="Fira Code"/>
                <a:sym typeface="Fira Code"/>
              </a:rPr>
              <a:t>  </a:t>
            </a:r>
            <a:r>
              <a:rPr lang="vi">
                <a:solidFill>
                  <a:srgbClr val="859900"/>
                </a:solidFill>
                <a:latin typeface="Fira Code"/>
                <a:ea typeface="Fira Code"/>
                <a:cs typeface="Fira Code"/>
                <a:sym typeface="Fira Code"/>
              </a:rPr>
              <a:t>&lt;=</a:t>
            </a:r>
            <a:r>
              <a:rPr lang="vi">
                <a:latin typeface="Lora"/>
                <a:ea typeface="Lora"/>
                <a:cs typeface="Lora"/>
                <a:sym typeface="Lora"/>
              </a:rPr>
              <a:t>) tự động chuyển đổi kiểu dữ liệu của 2 toán hạng về cùng một kiểu và thực hiện so sánh</a:t>
            </a:r>
            <a:endParaRPr>
              <a:latin typeface="Lora"/>
              <a:ea typeface="Lora"/>
              <a:cs typeface="Lora"/>
              <a:sym typeface="Lora"/>
            </a:endParaRPr>
          </a:p>
          <a:p>
            <a:pPr indent="0" lvl="0" marL="0" rtl="0" algn="l">
              <a:lnSpc>
                <a:spcPct val="135714"/>
              </a:lnSpc>
              <a:spcBef>
                <a:spcPts val="1600"/>
              </a:spcBef>
              <a:spcAft>
                <a:spcPts val="0"/>
              </a:spcAft>
              <a:buNone/>
            </a:pPr>
            <a:r>
              <a:rPr lang="vi" sz="1200">
                <a:solidFill>
                  <a:srgbClr val="D33682"/>
                </a:solidFill>
                <a:latin typeface="Fira Code"/>
                <a:ea typeface="Fira Code"/>
                <a:cs typeface="Fira Code"/>
                <a:sym typeface="Fira Code"/>
              </a:rPr>
              <a:t>2</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"2"</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true			</a:t>
            </a:r>
            <a:r>
              <a:rPr lang="vi" sz="1200">
                <a:solidFill>
                  <a:srgbClr val="D33682"/>
                </a:solidFill>
                <a:latin typeface="Fira Code"/>
                <a:ea typeface="Fira Code"/>
                <a:cs typeface="Fira Code"/>
                <a:sym typeface="Fira Code"/>
              </a:rPr>
              <a:t>2</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"2"</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false			</a:t>
            </a:r>
            <a:r>
              <a:rPr lang="vi" sz="1200">
                <a:solidFill>
                  <a:srgbClr val="D33682"/>
                </a:solidFill>
                <a:latin typeface="Fira Code"/>
                <a:ea typeface="Fira Code"/>
                <a:cs typeface="Fira Code"/>
                <a:sym typeface="Fira Code"/>
              </a:rPr>
              <a:t>1</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&gt;</a:t>
            </a:r>
            <a:r>
              <a:rPr lang="vi" sz="1200">
                <a:solidFill>
                  <a:srgbClr val="BBBBBB"/>
                </a:solidFill>
                <a:latin typeface="Fira Code"/>
                <a:ea typeface="Fira Code"/>
                <a:cs typeface="Fira Code"/>
                <a:sym typeface="Fira Code"/>
              </a:rPr>
              <a:t> </a:t>
            </a:r>
            <a:r>
              <a:rPr lang="vi" sz="1200">
                <a:solidFill>
                  <a:srgbClr val="B58900"/>
                </a:solidFill>
                <a:latin typeface="Fira Code"/>
                <a:ea typeface="Fira Code"/>
                <a:cs typeface="Fira Code"/>
                <a:sym typeface="Fira Code"/>
              </a:rPr>
              <a:t>null</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true</a:t>
            </a:r>
            <a:endParaRPr sz="1200">
              <a:solidFill>
                <a:srgbClr val="657B83"/>
              </a:solidFill>
              <a:latin typeface="Fira Code"/>
              <a:ea typeface="Fira Code"/>
              <a:cs typeface="Fira Code"/>
              <a:sym typeface="Fira Code"/>
            </a:endParaRPr>
          </a:p>
          <a:p>
            <a:pPr indent="0" lvl="0" marL="0" rtl="0" algn="l">
              <a:spcBef>
                <a:spcPts val="1000"/>
              </a:spcBef>
              <a:spcAft>
                <a:spcPts val="0"/>
              </a:spcAft>
              <a:buNone/>
            </a:pPr>
            <a:r>
              <a:rPr lang="vi">
                <a:solidFill>
                  <a:srgbClr val="859900"/>
                </a:solidFill>
                <a:latin typeface="Fira Code"/>
                <a:ea typeface="Fira Code"/>
                <a:cs typeface="Fira Code"/>
                <a:sym typeface="Fira Code"/>
              </a:rPr>
              <a:t>===</a:t>
            </a:r>
            <a:r>
              <a:rPr lang="vi">
                <a:latin typeface="Lora"/>
                <a:ea typeface="Lora"/>
                <a:cs typeface="Lora"/>
                <a:sym typeface="Lora"/>
              </a:rPr>
              <a:t> và </a:t>
            </a:r>
            <a:r>
              <a:rPr lang="vi">
                <a:solidFill>
                  <a:srgbClr val="859900"/>
                </a:solidFill>
                <a:latin typeface="Fira Code"/>
                <a:ea typeface="Fira Code"/>
                <a:cs typeface="Fira Code"/>
                <a:sym typeface="Fira Code"/>
              </a:rPr>
              <a:t>!==</a:t>
            </a:r>
            <a:r>
              <a:rPr lang="vi">
                <a:latin typeface="Lora"/>
                <a:ea typeface="Lora"/>
                <a:cs typeface="Lora"/>
                <a:sym typeface="Lora"/>
              </a:rPr>
              <a:t> (strict comparison) so sánh cả kiểu giá trị của dữ liệu</a:t>
            </a:r>
            <a:endParaRPr>
              <a:latin typeface="Lora"/>
              <a:ea typeface="Lora"/>
              <a:cs typeface="Lora"/>
              <a:sym typeface="Lora"/>
            </a:endParaRPr>
          </a:p>
          <a:p>
            <a:pPr indent="0" lvl="0" marL="0" rtl="0" algn="l">
              <a:lnSpc>
                <a:spcPct val="135714"/>
              </a:lnSpc>
              <a:spcBef>
                <a:spcPts val="1600"/>
              </a:spcBef>
              <a:spcAft>
                <a:spcPts val="0"/>
              </a:spcAft>
              <a:buNone/>
            </a:pPr>
            <a:r>
              <a:rPr lang="vi" sz="1200">
                <a:solidFill>
                  <a:srgbClr val="D33682"/>
                </a:solidFill>
                <a:latin typeface="Fira Code"/>
                <a:ea typeface="Fira Code"/>
                <a:cs typeface="Fira Code"/>
                <a:sym typeface="Fira Code"/>
              </a:rPr>
              <a:t>2</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2</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"number" == "number" và 2 == 2 -&gt; true</a:t>
            </a:r>
            <a:endParaRPr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D33682"/>
                </a:solidFill>
                <a:latin typeface="Fira Code"/>
                <a:ea typeface="Fira Code"/>
                <a:cs typeface="Fira Code"/>
                <a:sym typeface="Fira Code"/>
              </a:rPr>
              <a:t>2</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"2"</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“number” == “string” -&gt; false</a:t>
            </a:r>
            <a:endParaRPr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D33682"/>
                </a:solidFill>
                <a:latin typeface="Fira Code"/>
                <a:ea typeface="Fira Code"/>
                <a:cs typeface="Fira Code"/>
                <a:sym typeface="Fira Code"/>
              </a:rPr>
              <a:t>2</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"2"</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“number” != “string” -&gt; true</a:t>
            </a:r>
            <a:endParaRPr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D33682"/>
                </a:solidFill>
                <a:latin typeface="Fira Code"/>
                <a:ea typeface="Fira Code"/>
                <a:cs typeface="Fira Code"/>
                <a:sym typeface="Fira Code"/>
              </a:rPr>
              <a:t>2</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2</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"number" != "number" -&gt; false</a:t>
            </a:r>
            <a:endParaRPr sz="1200">
              <a:solidFill>
                <a:srgbClr val="657B83"/>
              </a:solidFill>
              <a:latin typeface="Fira Code"/>
              <a:ea typeface="Fira Code"/>
              <a:cs typeface="Fira Code"/>
              <a:sym typeface="Fira Code"/>
            </a:endParaRPr>
          </a:p>
          <a:p>
            <a:pPr indent="0" lvl="0" marL="0" rtl="0" algn="l">
              <a:lnSpc>
                <a:spcPct val="150000"/>
              </a:lnSpc>
              <a:spcBef>
                <a:spcPts val="1000"/>
              </a:spcBef>
              <a:spcAft>
                <a:spcPts val="1000"/>
              </a:spcAft>
              <a:buNone/>
            </a:pPr>
            <a:r>
              <a:t/>
            </a:r>
            <a:endParaRPr>
              <a:latin typeface="Lora"/>
              <a:ea typeface="Lora"/>
              <a:cs typeface="Lora"/>
              <a:sym typeface="Lora"/>
            </a:endParaRPr>
          </a:p>
        </p:txBody>
      </p:sp>
      <p:pic>
        <p:nvPicPr>
          <p:cNvPr id="331" name="Google Shape;331;p46"/>
          <p:cNvPicPr preferRelativeResize="0"/>
          <p:nvPr/>
        </p:nvPicPr>
        <p:blipFill>
          <a:blip r:embed="rId3">
            <a:alphaModFix/>
          </a:blip>
          <a:stretch>
            <a:fillRect/>
          </a:stretch>
        </p:blipFill>
        <p:spPr>
          <a:xfrm>
            <a:off x="5410499" y="3589425"/>
            <a:ext cx="1439232" cy="12447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7"/>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Operators</a:t>
            </a:r>
            <a:endParaRPr/>
          </a:p>
        </p:txBody>
      </p:sp>
      <p:sp>
        <p:nvSpPr>
          <p:cNvPr id="337" name="Google Shape;337;p47"/>
          <p:cNvSpPr txBox="1"/>
          <p:nvPr>
            <p:ph idx="1" type="body"/>
          </p:nvPr>
        </p:nvSpPr>
        <p:spPr>
          <a:xfrm>
            <a:off x="729450" y="1312325"/>
            <a:ext cx="7688700" cy="3584100"/>
          </a:xfrm>
          <a:prstGeom prst="rect">
            <a:avLst/>
          </a:prstGeom>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rPr b="1" lang="vi">
                <a:latin typeface="Lora"/>
                <a:ea typeface="Lora"/>
                <a:cs typeface="Lora"/>
                <a:sym typeface="Lora"/>
              </a:rPr>
              <a:t>So sánh chuỗi</a:t>
            </a:r>
            <a:endParaRPr>
              <a:solidFill>
                <a:srgbClr val="274E13"/>
              </a:solidFill>
              <a:latin typeface="Lora Regular"/>
              <a:ea typeface="Lora Regular"/>
              <a:cs typeface="Lora Regular"/>
              <a:sym typeface="Lora Regular"/>
            </a:endParaRPr>
          </a:p>
          <a:p>
            <a:pPr indent="0" lvl="0" marL="0" rtl="0" algn="l">
              <a:lnSpc>
                <a:spcPct val="150000"/>
              </a:lnSpc>
              <a:spcBef>
                <a:spcPts val="1000"/>
              </a:spcBef>
              <a:spcAft>
                <a:spcPts val="0"/>
              </a:spcAft>
              <a:buNone/>
            </a:pPr>
            <a:r>
              <a:rPr lang="vi">
                <a:solidFill>
                  <a:srgbClr val="274E13"/>
                </a:solidFill>
                <a:latin typeface="Lora"/>
                <a:ea typeface="Lora"/>
                <a:cs typeface="Lora"/>
                <a:sym typeface="Lora"/>
              </a:rPr>
              <a:t>JavaScript sử dụng bảng mã Unicode, khi so sánh 2 chuỗi, nó thực hiện so sánh từng ký tự dựa theo thứ tự trong bảng mã (Unicode table)</a:t>
            </a:r>
            <a:endParaRPr>
              <a:latin typeface="Lora"/>
              <a:ea typeface="Lora"/>
              <a:cs typeface="Lora"/>
              <a:sym typeface="Lora"/>
            </a:endParaRPr>
          </a:p>
          <a:p>
            <a:pPr indent="0" lvl="0" marL="0" rtl="0" algn="l">
              <a:lnSpc>
                <a:spcPct val="135714"/>
              </a:lnSpc>
              <a:spcBef>
                <a:spcPts val="1000"/>
              </a:spcBef>
              <a:spcAft>
                <a:spcPts val="0"/>
              </a:spcAft>
              <a:buNone/>
            </a:pPr>
            <a:r>
              <a:rPr lang="vi" sz="1200">
                <a:solidFill>
                  <a:srgbClr val="2AA198"/>
                </a:solidFill>
                <a:latin typeface="Fira Code"/>
                <a:ea typeface="Fira Code"/>
                <a:cs typeface="Fira Code"/>
                <a:sym typeface="Fira Code"/>
              </a:rPr>
              <a:t>"a"</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&gt;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"A"</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true			</a:t>
            </a:r>
            <a:r>
              <a:rPr lang="vi" sz="1200">
                <a:solidFill>
                  <a:srgbClr val="2AA198"/>
                </a:solidFill>
                <a:latin typeface="Fira Code"/>
                <a:ea typeface="Fira Code"/>
                <a:cs typeface="Fira Code"/>
                <a:sym typeface="Fira Code"/>
              </a:rPr>
              <a:t>"A"</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&gt;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"Z"</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false			</a:t>
            </a:r>
            <a:r>
              <a:rPr lang="vi" sz="1200">
                <a:solidFill>
                  <a:srgbClr val="2AA198"/>
                </a:solidFill>
                <a:latin typeface="Fira Code"/>
                <a:ea typeface="Fira Code"/>
                <a:cs typeface="Fira Code"/>
                <a:sym typeface="Fira Code"/>
              </a:rPr>
              <a:t>"Ba"</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"Ba"</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true</a:t>
            </a:r>
            <a:endParaRPr sz="1200">
              <a:solidFill>
                <a:srgbClr val="657B83"/>
              </a:solidFill>
              <a:latin typeface="Fira Code"/>
              <a:ea typeface="Fira Code"/>
              <a:cs typeface="Fira Code"/>
              <a:sym typeface="Fira Code"/>
            </a:endParaRPr>
          </a:p>
          <a:p>
            <a:pPr indent="0" lvl="0" marL="0" rtl="0" algn="l">
              <a:lnSpc>
                <a:spcPct val="150000"/>
              </a:lnSpc>
              <a:spcBef>
                <a:spcPts val="1000"/>
              </a:spcBef>
              <a:spcAft>
                <a:spcPts val="0"/>
              </a:spcAft>
              <a:buNone/>
            </a:pPr>
            <a:r>
              <a:rPr b="1" lang="vi">
                <a:latin typeface="Lora"/>
                <a:ea typeface="Lora"/>
                <a:cs typeface="Lora"/>
                <a:sym typeface="Lora"/>
              </a:rPr>
              <a:t>null, undefined, NaN</a:t>
            </a:r>
            <a:endParaRPr b="1">
              <a:latin typeface="Lora"/>
              <a:ea typeface="Lora"/>
              <a:cs typeface="Lora"/>
              <a:sym typeface="Lora"/>
            </a:endParaRPr>
          </a:p>
          <a:p>
            <a:pPr indent="0" lvl="0" marL="0" rtl="0" algn="l">
              <a:lnSpc>
                <a:spcPct val="150000"/>
              </a:lnSpc>
              <a:spcBef>
                <a:spcPts val="1000"/>
              </a:spcBef>
              <a:spcAft>
                <a:spcPts val="0"/>
              </a:spcAft>
              <a:buNone/>
            </a:pPr>
            <a:r>
              <a:rPr b="1" lang="vi">
                <a:solidFill>
                  <a:srgbClr val="BF9000"/>
                </a:solidFill>
                <a:latin typeface="Lora"/>
                <a:ea typeface="Lora"/>
                <a:cs typeface="Lora"/>
                <a:sym typeface="Lora"/>
              </a:rPr>
              <a:t>💡</a:t>
            </a:r>
            <a:r>
              <a:rPr lang="vi">
                <a:latin typeface="Lora"/>
                <a:ea typeface="Lora"/>
                <a:cs typeface="Lora"/>
                <a:sym typeface="Lora"/>
              </a:rPr>
              <a:t> Mọi biểu thức so sánh với NaN đều cho kết quả là False</a:t>
            </a:r>
            <a:endParaRPr>
              <a:latin typeface="Lora"/>
              <a:ea typeface="Lora"/>
              <a:cs typeface="Lora"/>
              <a:sym typeface="Lora"/>
            </a:endParaRPr>
          </a:p>
          <a:p>
            <a:pPr indent="0" lvl="0" marL="0" rtl="0" algn="l">
              <a:lnSpc>
                <a:spcPct val="150000"/>
              </a:lnSpc>
              <a:spcBef>
                <a:spcPts val="1000"/>
              </a:spcBef>
              <a:spcAft>
                <a:spcPts val="0"/>
              </a:spcAft>
              <a:buNone/>
            </a:pPr>
            <a:r>
              <a:rPr b="1" lang="vi">
                <a:latin typeface="Lora"/>
                <a:ea typeface="Lora"/>
                <a:cs typeface="Lora"/>
                <a:sym typeface="Lora"/>
              </a:rPr>
              <a:t>null</a:t>
            </a:r>
            <a:r>
              <a:rPr lang="vi">
                <a:latin typeface="Lora"/>
                <a:ea typeface="Lora"/>
                <a:cs typeface="Lora"/>
                <a:sym typeface="Lora"/>
              </a:rPr>
              <a:t> và </a:t>
            </a:r>
            <a:r>
              <a:rPr b="1" lang="vi">
                <a:latin typeface="Lora"/>
                <a:ea typeface="Lora"/>
                <a:cs typeface="Lora"/>
                <a:sym typeface="Lora"/>
              </a:rPr>
              <a:t>undefined</a:t>
            </a:r>
            <a:r>
              <a:rPr lang="vi">
                <a:latin typeface="Lora"/>
                <a:ea typeface="Lora"/>
                <a:cs typeface="Lora"/>
                <a:sym typeface="Lora"/>
              </a:rPr>
              <a:t> là 2 trường hợp đặc biệt</a:t>
            </a:r>
            <a:endParaRPr>
              <a:latin typeface="Lora"/>
              <a:ea typeface="Lora"/>
              <a:cs typeface="Lora"/>
              <a:sym typeface="Lora"/>
            </a:endParaRPr>
          </a:p>
          <a:p>
            <a:pPr indent="0" lvl="0" marL="0" rtl="0" algn="l">
              <a:lnSpc>
                <a:spcPct val="135714"/>
              </a:lnSpc>
              <a:spcBef>
                <a:spcPts val="1000"/>
              </a:spcBef>
              <a:spcAft>
                <a:spcPts val="0"/>
              </a:spcAft>
              <a:buNone/>
            </a:pPr>
            <a:r>
              <a:rPr lang="vi" sz="1200">
                <a:solidFill>
                  <a:srgbClr val="B58900"/>
                </a:solidFill>
                <a:latin typeface="Fira Code"/>
                <a:ea typeface="Fira Code"/>
                <a:cs typeface="Fira Code"/>
                <a:sym typeface="Fira Code"/>
              </a:rPr>
              <a:t>null</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0</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false			</a:t>
            </a:r>
            <a:r>
              <a:rPr lang="vi" sz="1200">
                <a:solidFill>
                  <a:srgbClr val="B58900"/>
                </a:solidFill>
                <a:latin typeface="Fira Code"/>
                <a:ea typeface="Fira Code"/>
                <a:cs typeface="Fira Code"/>
                <a:sym typeface="Fira Code"/>
              </a:rPr>
              <a:t>null</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&lt;=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0</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true			</a:t>
            </a:r>
            <a:r>
              <a:rPr lang="vi" sz="1200">
                <a:solidFill>
                  <a:srgbClr val="B58900"/>
                </a:solidFill>
                <a:latin typeface="Fira Code"/>
                <a:ea typeface="Fira Code"/>
                <a:cs typeface="Fira Code"/>
                <a:sym typeface="Fira Code"/>
              </a:rPr>
              <a:t>null</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&gt;=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0</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true</a:t>
            </a:r>
            <a:endParaRPr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58900"/>
                </a:solidFill>
                <a:latin typeface="Fira Code"/>
                <a:ea typeface="Fira Code"/>
                <a:cs typeface="Fira Code"/>
                <a:sym typeface="Fira Code"/>
              </a:rPr>
              <a:t>null</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B58900"/>
                </a:solidFill>
                <a:latin typeface="Fira Code"/>
                <a:ea typeface="Fira Code"/>
                <a:cs typeface="Fira Code"/>
                <a:sym typeface="Fira Code"/>
              </a:rPr>
              <a:t>undefined</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true			</a:t>
            </a:r>
            <a:r>
              <a:rPr lang="vi" sz="1200">
                <a:solidFill>
                  <a:srgbClr val="B58900"/>
                </a:solidFill>
                <a:latin typeface="Fira Code"/>
                <a:ea typeface="Fira Code"/>
                <a:cs typeface="Fira Code"/>
                <a:sym typeface="Fira Code"/>
              </a:rPr>
              <a:t>null</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B58900"/>
                </a:solidFill>
                <a:latin typeface="Fira Code"/>
                <a:ea typeface="Fira Code"/>
                <a:cs typeface="Fira Code"/>
                <a:sym typeface="Fira Code"/>
              </a:rPr>
              <a:t>undefined</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false</a:t>
            </a:r>
            <a:endParaRPr sz="1200">
              <a:solidFill>
                <a:srgbClr val="657B83"/>
              </a:solidFill>
              <a:latin typeface="Fira Code"/>
              <a:ea typeface="Fira Code"/>
              <a:cs typeface="Fira Code"/>
              <a:sym typeface="Fira Code"/>
            </a:endParaRPr>
          </a:p>
          <a:p>
            <a:pPr indent="0" lvl="0" marL="0" rtl="0" algn="l">
              <a:lnSpc>
                <a:spcPct val="150000"/>
              </a:lnSpc>
              <a:spcBef>
                <a:spcPts val="1000"/>
              </a:spcBef>
              <a:spcAft>
                <a:spcPts val="1000"/>
              </a:spcAft>
              <a:buNone/>
            </a:pPr>
            <a:r>
              <a:t/>
            </a:r>
            <a:endParaRPr>
              <a:latin typeface="Lora"/>
              <a:ea typeface="Lora"/>
              <a:cs typeface="Lora"/>
              <a:sym typeface="Lor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8"/>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Operators</a:t>
            </a:r>
            <a:endParaRPr/>
          </a:p>
        </p:txBody>
      </p:sp>
      <p:sp>
        <p:nvSpPr>
          <p:cNvPr id="343" name="Google Shape;343;p48"/>
          <p:cNvSpPr txBox="1"/>
          <p:nvPr>
            <p:ph idx="1" type="body"/>
          </p:nvPr>
        </p:nvSpPr>
        <p:spPr>
          <a:xfrm>
            <a:off x="729450" y="1312325"/>
            <a:ext cx="7688700" cy="3584100"/>
          </a:xfrm>
          <a:prstGeom prst="rect">
            <a:avLst/>
          </a:prstGeom>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rPr b="1" lang="vi">
                <a:latin typeface="Lora"/>
                <a:ea typeface="Lora"/>
                <a:cs typeface="Lora"/>
                <a:sym typeface="Lora"/>
              </a:rPr>
              <a:t>Toán tử logic  </a:t>
            </a:r>
            <a:r>
              <a:rPr lang="vi" sz="1200">
                <a:solidFill>
                  <a:srgbClr val="859900"/>
                </a:solidFill>
                <a:latin typeface="Fira Code"/>
                <a:ea typeface="Fira Code"/>
                <a:cs typeface="Fira Code"/>
                <a:sym typeface="Fira Code"/>
              </a:rPr>
              <a:t>||</a:t>
            </a:r>
            <a:r>
              <a:rPr lang="vi">
                <a:latin typeface="Lora"/>
                <a:ea typeface="Lora"/>
                <a:cs typeface="Lora"/>
                <a:sym typeface="Lora"/>
              </a:rPr>
              <a:t> - </a:t>
            </a:r>
            <a:r>
              <a:rPr b="1" lang="vi">
                <a:latin typeface="Lora"/>
                <a:ea typeface="Lora"/>
                <a:cs typeface="Lora"/>
                <a:sym typeface="Lora"/>
              </a:rPr>
              <a:t>or</a:t>
            </a:r>
            <a:r>
              <a:rPr lang="vi">
                <a:latin typeface="Lora"/>
                <a:ea typeface="Lora"/>
                <a:cs typeface="Lora"/>
                <a:sym typeface="Lora"/>
              </a:rPr>
              <a:t>, </a:t>
            </a:r>
            <a:r>
              <a:rPr lang="vi" sz="1200">
                <a:solidFill>
                  <a:srgbClr val="859900"/>
                </a:solidFill>
                <a:latin typeface="Fira Code"/>
                <a:ea typeface="Fira Code"/>
                <a:cs typeface="Fira Code"/>
                <a:sym typeface="Fira Code"/>
              </a:rPr>
              <a:t>&amp;&amp;</a:t>
            </a:r>
            <a:r>
              <a:rPr lang="vi" sz="1200">
                <a:latin typeface="Lora Regular"/>
                <a:ea typeface="Lora Regular"/>
                <a:cs typeface="Lora Regular"/>
                <a:sym typeface="Lora Regular"/>
              </a:rPr>
              <a:t> - </a:t>
            </a:r>
            <a:r>
              <a:rPr b="1" lang="vi" sz="1200">
                <a:latin typeface="Lora"/>
                <a:ea typeface="Lora"/>
                <a:cs typeface="Lora"/>
                <a:sym typeface="Lora"/>
              </a:rPr>
              <a:t>and</a:t>
            </a:r>
            <a:r>
              <a:rPr lang="vi" sz="1200">
                <a:latin typeface="Lora Regular"/>
                <a:ea typeface="Lora Regular"/>
                <a:cs typeface="Lora Regular"/>
                <a:sym typeface="Lora Regular"/>
              </a:rPr>
              <a:t>, </a:t>
            </a:r>
            <a:r>
              <a:rPr lang="vi" sz="1200">
                <a:solidFill>
                  <a:srgbClr val="859900"/>
                </a:solidFill>
                <a:latin typeface="Fira Code"/>
                <a:ea typeface="Fira Code"/>
                <a:cs typeface="Fira Code"/>
                <a:sym typeface="Fira Code"/>
              </a:rPr>
              <a:t>!</a:t>
            </a:r>
            <a:r>
              <a:rPr lang="vi" sz="1200">
                <a:latin typeface="Lora Regular"/>
                <a:ea typeface="Lora Regular"/>
                <a:cs typeface="Lora Regular"/>
                <a:sym typeface="Lora Regular"/>
              </a:rPr>
              <a:t> - </a:t>
            </a:r>
            <a:r>
              <a:rPr b="1" lang="vi" sz="1200">
                <a:latin typeface="Lora"/>
                <a:ea typeface="Lora"/>
                <a:cs typeface="Lora"/>
                <a:sym typeface="Lora"/>
              </a:rPr>
              <a:t>not</a:t>
            </a:r>
            <a:endParaRPr>
              <a:solidFill>
                <a:srgbClr val="274E13"/>
              </a:solidFill>
              <a:latin typeface="Lora Regular"/>
              <a:ea typeface="Lora Regular"/>
              <a:cs typeface="Lora Regular"/>
              <a:sym typeface="Lora Regular"/>
            </a:endParaRPr>
          </a:p>
          <a:p>
            <a:pPr indent="0" lvl="0" marL="0" rtl="0" algn="l">
              <a:lnSpc>
                <a:spcPct val="150000"/>
              </a:lnSpc>
              <a:spcBef>
                <a:spcPts val="1000"/>
              </a:spcBef>
              <a:spcAft>
                <a:spcPts val="0"/>
              </a:spcAft>
              <a:buNone/>
            </a:pPr>
            <a:r>
              <a:rPr lang="vi" sz="1200">
                <a:solidFill>
                  <a:srgbClr val="859900"/>
                </a:solidFill>
                <a:latin typeface="Fira Code"/>
                <a:ea typeface="Fira Code"/>
                <a:cs typeface="Fira Code"/>
                <a:sym typeface="Fira Code"/>
              </a:rPr>
              <a:t>||</a:t>
            </a:r>
            <a:r>
              <a:rPr lang="vi">
                <a:latin typeface="Lora"/>
                <a:ea typeface="Lora"/>
                <a:cs typeface="Lora"/>
                <a:sym typeface="Lora"/>
              </a:rPr>
              <a:t> - </a:t>
            </a:r>
            <a:r>
              <a:rPr b="1" lang="vi">
                <a:latin typeface="Lora"/>
                <a:ea typeface="Lora"/>
                <a:cs typeface="Lora"/>
                <a:sym typeface="Lora"/>
              </a:rPr>
              <a:t>or </a:t>
            </a:r>
            <a:r>
              <a:rPr lang="vi">
                <a:latin typeface="Lora"/>
                <a:ea typeface="Lora"/>
                <a:cs typeface="Lora"/>
                <a:sym typeface="Lora"/>
              </a:rPr>
              <a:t>tìm giá trị </a:t>
            </a:r>
            <a:r>
              <a:rPr lang="vi">
                <a:solidFill>
                  <a:srgbClr val="B58900"/>
                </a:solidFill>
                <a:latin typeface="Fira Code"/>
                <a:ea typeface="Fira Code"/>
                <a:cs typeface="Fira Code"/>
                <a:sym typeface="Fira Code"/>
              </a:rPr>
              <a:t>true</a:t>
            </a:r>
            <a:r>
              <a:rPr lang="vi">
                <a:latin typeface="Lora"/>
                <a:ea typeface="Lora"/>
                <a:cs typeface="Lora"/>
                <a:sym typeface="Lora"/>
              </a:rPr>
              <a:t> đầu tiên trong biểu thức (khi chuyển về kiểu </a:t>
            </a:r>
            <a:r>
              <a:rPr b="1" lang="vi">
                <a:latin typeface="Lora"/>
                <a:ea typeface="Lora"/>
                <a:cs typeface="Lora"/>
                <a:sym typeface="Lora"/>
              </a:rPr>
              <a:t>boolean</a:t>
            </a:r>
            <a:r>
              <a:rPr lang="vi">
                <a:latin typeface="Lora"/>
                <a:ea typeface="Lora"/>
                <a:cs typeface="Lora"/>
                <a:sym typeface="Lora"/>
              </a:rPr>
              <a:t>) và trả về giá trị đó, nếu không có thì trả về giá trị cuối cùng trong biểu thức</a:t>
            </a:r>
            <a:endParaRPr>
              <a:latin typeface="Lora"/>
              <a:ea typeface="Lora"/>
              <a:cs typeface="Lora"/>
              <a:sym typeface="Lora"/>
            </a:endParaRPr>
          </a:p>
          <a:p>
            <a:pPr indent="0" lvl="0" marL="0" rtl="0" algn="l">
              <a:lnSpc>
                <a:spcPct val="150000"/>
              </a:lnSpc>
              <a:spcBef>
                <a:spcPts val="0"/>
              </a:spcBef>
              <a:spcAft>
                <a:spcPts val="0"/>
              </a:spcAft>
              <a:buNone/>
            </a:pPr>
            <a:r>
              <a:rPr lang="vi" sz="1200">
                <a:solidFill>
                  <a:srgbClr val="B58900"/>
                </a:solidFill>
                <a:latin typeface="Fira Code"/>
                <a:ea typeface="Fira Code"/>
                <a:cs typeface="Fira Code"/>
                <a:sym typeface="Fira Code"/>
              </a:rPr>
              <a:t>true</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B58900"/>
                </a:solidFill>
                <a:latin typeface="Fira Code"/>
                <a:ea typeface="Fira Code"/>
                <a:cs typeface="Fira Code"/>
                <a:sym typeface="Fira Code"/>
              </a:rPr>
              <a:t>false</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true</a:t>
            </a:r>
            <a:endParaRPr sz="1200">
              <a:solidFill>
                <a:srgbClr val="657B83"/>
              </a:solidFill>
              <a:latin typeface="Fira Code"/>
              <a:ea typeface="Fira Code"/>
              <a:cs typeface="Fira Code"/>
              <a:sym typeface="Fira Code"/>
            </a:endParaRPr>
          </a:p>
          <a:p>
            <a:pPr indent="0" lvl="0" marL="0" rtl="0" algn="l">
              <a:lnSpc>
                <a:spcPct val="150000"/>
              </a:lnSpc>
              <a:spcBef>
                <a:spcPts val="0"/>
              </a:spcBef>
              <a:spcAft>
                <a:spcPts val="0"/>
              </a:spcAft>
              <a:buNone/>
            </a:pPr>
            <a:r>
              <a:rPr lang="vi" sz="1200">
                <a:solidFill>
                  <a:srgbClr val="D33682"/>
                </a:solidFill>
                <a:latin typeface="Fira Code"/>
                <a:ea typeface="Fira Code"/>
                <a:cs typeface="Fira Code"/>
                <a:sym typeface="Fira Code"/>
              </a:rPr>
              <a:t>0</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1</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1</a:t>
            </a:r>
            <a:endParaRPr sz="1200">
              <a:solidFill>
                <a:srgbClr val="657B83"/>
              </a:solidFill>
              <a:latin typeface="Fira Code"/>
              <a:ea typeface="Fira Code"/>
              <a:cs typeface="Fira Code"/>
              <a:sym typeface="Fira Code"/>
            </a:endParaRPr>
          </a:p>
          <a:p>
            <a:pPr indent="0" lvl="0" marL="0" rtl="0" algn="l">
              <a:lnSpc>
                <a:spcPct val="150000"/>
              </a:lnSpc>
              <a:spcBef>
                <a:spcPts val="0"/>
              </a:spcBef>
              <a:spcAft>
                <a:spcPts val="0"/>
              </a:spcAft>
              <a:buNone/>
            </a:pPr>
            <a:r>
              <a:rPr lang="vi" sz="1200">
                <a:solidFill>
                  <a:srgbClr val="D33682"/>
                </a:solidFill>
                <a:latin typeface="Fira Code"/>
                <a:ea typeface="Fira Code"/>
                <a:cs typeface="Fira Code"/>
                <a:sym typeface="Fira Code"/>
              </a:rPr>
              <a:t>0</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B58900"/>
                </a:solidFill>
                <a:latin typeface="Fira Code"/>
                <a:ea typeface="Fira Code"/>
                <a:cs typeface="Fira Code"/>
                <a:sym typeface="Fira Code"/>
              </a:rPr>
              <a:t>false</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	</a:t>
            </a:r>
            <a:endParaRPr sz="1200">
              <a:solidFill>
                <a:srgbClr val="657B83"/>
              </a:solidFill>
              <a:latin typeface="Fira Code"/>
              <a:ea typeface="Fira Code"/>
              <a:cs typeface="Fira Code"/>
              <a:sym typeface="Fira Code"/>
            </a:endParaRPr>
          </a:p>
          <a:p>
            <a:pPr indent="0" lvl="0" marL="0" rtl="0" algn="l">
              <a:lnSpc>
                <a:spcPct val="150000"/>
              </a:lnSpc>
              <a:spcBef>
                <a:spcPts val="0"/>
              </a:spcBef>
              <a:spcAft>
                <a:spcPts val="0"/>
              </a:spcAft>
              <a:buNone/>
            </a:pPr>
            <a:r>
              <a:rPr lang="vi" sz="1200">
                <a:solidFill>
                  <a:srgbClr val="2AA198"/>
                </a:solidFill>
                <a:latin typeface="Fira Code"/>
                <a:ea typeface="Fira Code"/>
                <a:cs typeface="Fira Code"/>
                <a:sym typeface="Fira Code"/>
              </a:rPr>
              <a:t>"abc"</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B58900"/>
                </a:solidFill>
                <a:latin typeface="Fira Code"/>
                <a:ea typeface="Fira Code"/>
                <a:cs typeface="Fira Code"/>
                <a:sym typeface="Fira Code"/>
              </a:rPr>
              <a:t>true</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"abc" </a:t>
            </a:r>
            <a:endParaRPr sz="1200">
              <a:solidFill>
                <a:srgbClr val="657B83"/>
              </a:solidFill>
              <a:latin typeface="Fira Code"/>
              <a:ea typeface="Fira Code"/>
              <a:cs typeface="Fira Code"/>
              <a:sym typeface="Fira Code"/>
            </a:endParaRPr>
          </a:p>
          <a:p>
            <a:pPr indent="0" lvl="0" marL="0" rtl="0" algn="l">
              <a:lnSpc>
                <a:spcPct val="150000"/>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age</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16</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50000"/>
              </a:lnSpc>
              <a:spcBef>
                <a:spcPts val="0"/>
              </a:spcBef>
              <a:spcAft>
                <a:spcPts val="0"/>
              </a:spcAft>
              <a:buNone/>
            </a:pPr>
            <a:r>
              <a:rPr lang="vi" sz="1200">
                <a:solidFill>
                  <a:srgbClr val="268BD2"/>
                </a:solidFill>
                <a:latin typeface="Fira Code"/>
                <a:ea typeface="Fira Code"/>
                <a:cs typeface="Fira Code"/>
                <a:sym typeface="Fira Code"/>
              </a:rPr>
              <a:t>age</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&gt;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18</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alert</a:t>
            </a:r>
            <a:r>
              <a:rPr lang="vi" sz="1200">
                <a:solidFill>
                  <a:srgbClr val="BBBBBB"/>
                </a:solidFill>
                <a:latin typeface="Fira Code"/>
                <a:ea typeface="Fira Code"/>
                <a:cs typeface="Fira Code"/>
                <a:sym typeface="Fira Code"/>
              </a:rPr>
              <a:t>(</a:t>
            </a:r>
            <a:r>
              <a:rPr lang="vi" sz="1200">
                <a:solidFill>
                  <a:srgbClr val="2AA198"/>
                </a:solidFill>
                <a:latin typeface="Fira Code"/>
                <a:ea typeface="Fira Code"/>
                <a:cs typeface="Fira Code"/>
                <a:sym typeface="Fira Code"/>
              </a:rPr>
              <a:t>"Movies are only for 18+"</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alert</a:t>
            </a:r>
            <a:r>
              <a:rPr lang="vi" sz="1200">
                <a:solidFill>
                  <a:srgbClr val="657B83"/>
                </a:solidFill>
                <a:latin typeface="Lora Regular"/>
                <a:ea typeface="Lora Regular"/>
                <a:cs typeface="Lora Regular"/>
                <a:sym typeface="Lora Regular"/>
              </a:rPr>
              <a:t> </a:t>
            </a:r>
            <a:endParaRPr>
              <a:latin typeface="Lora"/>
              <a:ea typeface="Lora"/>
              <a:cs typeface="Lora"/>
              <a:sym typeface="Lora"/>
            </a:endParaRPr>
          </a:p>
        </p:txBody>
      </p:sp>
      <p:pic>
        <p:nvPicPr>
          <p:cNvPr id="344" name="Google Shape;344;p48"/>
          <p:cNvPicPr preferRelativeResize="0"/>
          <p:nvPr/>
        </p:nvPicPr>
        <p:blipFill>
          <a:blip r:embed="rId3">
            <a:alphaModFix/>
          </a:blip>
          <a:stretch>
            <a:fillRect/>
          </a:stretch>
        </p:blipFill>
        <p:spPr>
          <a:xfrm>
            <a:off x="6449475" y="3082825"/>
            <a:ext cx="811625" cy="7378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9"/>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Operators</a:t>
            </a:r>
            <a:endParaRPr/>
          </a:p>
        </p:txBody>
      </p:sp>
      <p:sp>
        <p:nvSpPr>
          <p:cNvPr id="350" name="Google Shape;350;p49"/>
          <p:cNvSpPr txBox="1"/>
          <p:nvPr>
            <p:ph idx="1" type="body"/>
          </p:nvPr>
        </p:nvSpPr>
        <p:spPr>
          <a:xfrm>
            <a:off x="729450" y="1312325"/>
            <a:ext cx="7688700" cy="3584100"/>
          </a:xfrm>
          <a:prstGeom prst="rect">
            <a:avLst/>
          </a:prstGeom>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rPr b="1" lang="vi">
                <a:latin typeface="Lora"/>
                <a:ea typeface="Lora"/>
                <a:cs typeface="Lora"/>
                <a:sym typeface="Lora"/>
              </a:rPr>
              <a:t>Toán tử logic  </a:t>
            </a:r>
            <a:r>
              <a:rPr lang="vi" sz="1200">
                <a:solidFill>
                  <a:srgbClr val="859900"/>
                </a:solidFill>
                <a:latin typeface="Fira Code"/>
                <a:ea typeface="Fira Code"/>
                <a:cs typeface="Fira Code"/>
                <a:sym typeface="Fira Code"/>
              </a:rPr>
              <a:t>||</a:t>
            </a:r>
            <a:r>
              <a:rPr lang="vi">
                <a:latin typeface="Lora"/>
                <a:ea typeface="Lora"/>
                <a:cs typeface="Lora"/>
                <a:sym typeface="Lora"/>
              </a:rPr>
              <a:t> - </a:t>
            </a:r>
            <a:r>
              <a:rPr b="1" lang="vi">
                <a:latin typeface="Lora"/>
                <a:ea typeface="Lora"/>
                <a:cs typeface="Lora"/>
                <a:sym typeface="Lora"/>
              </a:rPr>
              <a:t>or</a:t>
            </a:r>
            <a:r>
              <a:rPr lang="vi">
                <a:latin typeface="Lora"/>
                <a:ea typeface="Lora"/>
                <a:cs typeface="Lora"/>
                <a:sym typeface="Lora"/>
              </a:rPr>
              <a:t>, </a:t>
            </a:r>
            <a:r>
              <a:rPr lang="vi" sz="1200">
                <a:solidFill>
                  <a:srgbClr val="859900"/>
                </a:solidFill>
                <a:latin typeface="Fira Code"/>
                <a:ea typeface="Fira Code"/>
                <a:cs typeface="Fira Code"/>
                <a:sym typeface="Fira Code"/>
              </a:rPr>
              <a:t>&amp;&amp;</a:t>
            </a:r>
            <a:r>
              <a:rPr lang="vi" sz="1200">
                <a:latin typeface="Lora Regular"/>
                <a:ea typeface="Lora Regular"/>
                <a:cs typeface="Lora Regular"/>
                <a:sym typeface="Lora Regular"/>
              </a:rPr>
              <a:t> - </a:t>
            </a:r>
            <a:r>
              <a:rPr b="1" lang="vi" sz="1200">
                <a:latin typeface="Lora"/>
                <a:ea typeface="Lora"/>
                <a:cs typeface="Lora"/>
                <a:sym typeface="Lora"/>
              </a:rPr>
              <a:t>and</a:t>
            </a:r>
            <a:r>
              <a:rPr lang="vi" sz="1200">
                <a:latin typeface="Lora Regular"/>
                <a:ea typeface="Lora Regular"/>
                <a:cs typeface="Lora Regular"/>
                <a:sym typeface="Lora Regular"/>
              </a:rPr>
              <a:t>, </a:t>
            </a:r>
            <a:r>
              <a:rPr lang="vi" sz="1200">
                <a:solidFill>
                  <a:srgbClr val="859900"/>
                </a:solidFill>
                <a:latin typeface="Fira Code"/>
                <a:ea typeface="Fira Code"/>
                <a:cs typeface="Fira Code"/>
                <a:sym typeface="Fira Code"/>
              </a:rPr>
              <a:t>!</a:t>
            </a:r>
            <a:r>
              <a:rPr lang="vi" sz="1200">
                <a:latin typeface="Lora Regular"/>
                <a:ea typeface="Lora Regular"/>
                <a:cs typeface="Lora Regular"/>
                <a:sym typeface="Lora Regular"/>
              </a:rPr>
              <a:t> - </a:t>
            </a:r>
            <a:r>
              <a:rPr b="1" lang="vi" sz="1200">
                <a:latin typeface="Lora"/>
                <a:ea typeface="Lora"/>
                <a:cs typeface="Lora"/>
                <a:sym typeface="Lora"/>
              </a:rPr>
              <a:t>not</a:t>
            </a:r>
            <a:endParaRPr sz="1200">
              <a:solidFill>
                <a:srgbClr val="BBBBBB"/>
              </a:solidFill>
              <a:latin typeface="Lora Regular"/>
              <a:ea typeface="Lora Regular"/>
              <a:cs typeface="Lora Regular"/>
              <a:sym typeface="Lora Regular"/>
            </a:endParaRPr>
          </a:p>
          <a:p>
            <a:pPr indent="0" lvl="0" marL="0" rtl="0" algn="l">
              <a:lnSpc>
                <a:spcPct val="150000"/>
              </a:lnSpc>
              <a:spcBef>
                <a:spcPts val="1000"/>
              </a:spcBef>
              <a:spcAft>
                <a:spcPts val="0"/>
              </a:spcAft>
              <a:buNone/>
            </a:pPr>
            <a:r>
              <a:rPr lang="vi" sz="1200">
                <a:solidFill>
                  <a:srgbClr val="859900"/>
                </a:solidFill>
                <a:latin typeface="Fira Code"/>
                <a:ea typeface="Fira Code"/>
                <a:cs typeface="Fira Code"/>
                <a:sym typeface="Fira Code"/>
              </a:rPr>
              <a:t>&amp;&amp;</a:t>
            </a:r>
            <a:r>
              <a:rPr lang="vi" sz="1200">
                <a:latin typeface="Lora Regular"/>
                <a:ea typeface="Lora Regular"/>
                <a:cs typeface="Lora Regular"/>
                <a:sym typeface="Lora Regular"/>
              </a:rPr>
              <a:t> - </a:t>
            </a:r>
            <a:r>
              <a:rPr b="1" lang="vi" sz="1200">
                <a:latin typeface="Lora"/>
                <a:ea typeface="Lora"/>
                <a:cs typeface="Lora"/>
                <a:sym typeface="Lora"/>
              </a:rPr>
              <a:t>and</a:t>
            </a:r>
            <a:r>
              <a:rPr lang="vi" sz="1200">
                <a:latin typeface="Lora Regular"/>
                <a:ea typeface="Lora Regular"/>
                <a:cs typeface="Lora Regular"/>
                <a:sym typeface="Lora Regular"/>
              </a:rPr>
              <a:t> tìm giá trị </a:t>
            </a:r>
            <a:r>
              <a:rPr lang="vi">
                <a:solidFill>
                  <a:srgbClr val="B58900"/>
                </a:solidFill>
                <a:latin typeface="Fira Code"/>
                <a:ea typeface="Fira Code"/>
                <a:cs typeface="Fira Code"/>
                <a:sym typeface="Fira Code"/>
              </a:rPr>
              <a:t>false</a:t>
            </a:r>
            <a:r>
              <a:rPr lang="vi" sz="1200">
                <a:latin typeface="Lora Regular"/>
                <a:ea typeface="Lora Regular"/>
                <a:cs typeface="Lora Regular"/>
                <a:sym typeface="Lora Regular"/>
              </a:rPr>
              <a:t> đầu tiên trong biểu thức (khi chuyển về kiểu </a:t>
            </a:r>
            <a:r>
              <a:rPr b="1" lang="vi" sz="1200">
                <a:latin typeface="Lora"/>
                <a:ea typeface="Lora"/>
                <a:cs typeface="Lora"/>
                <a:sym typeface="Lora"/>
              </a:rPr>
              <a:t>boolean</a:t>
            </a:r>
            <a:r>
              <a:rPr lang="vi" sz="1200">
                <a:latin typeface="Lora Regular"/>
                <a:ea typeface="Lora Regular"/>
                <a:cs typeface="Lora Regular"/>
                <a:sym typeface="Lora Regular"/>
              </a:rPr>
              <a:t>) và trả về giá trị đó, nếu không có thì trả về giá trị cuối cùng trong biểu thức</a:t>
            </a:r>
            <a:endParaRPr sz="1200">
              <a:latin typeface="Lora Regular"/>
              <a:ea typeface="Lora Regular"/>
              <a:cs typeface="Lora Regular"/>
              <a:sym typeface="Lora Regular"/>
            </a:endParaRPr>
          </a:p>
          <a:p>
            <a:pPr indent="0" lvl="0" marL="0" rtl="0" algn="l">
              <a:lnSpc>
                <a:spcPct val="135714"/>
              </a:lnSpc>
              <a:spcBef>
                <a:spcPts val="0"/>
              </a:spcBef>
              <a:spcAft>
                <a:spcPts val="0"/>
              </a:spcAft>
              <a:buNone/>
            </a:pPr>
            <a:r>
              <a:rPr lang="vi" sz="1200">
                <a:solidFill>
                  <a:srgbClr val="B58900"/>
                </a:solidFill>
                <a:latin typeface="Fira Code"/>
                <a:ea typeface="Fira Code"/>
                <a:cs typeface="Fira Code"/>
                <a:sym typeface="Fira Code"/>
              </a:rPr>
              <a:t>true</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&amp;&amp;</a:t>
            </a:r>
            <a:r>
              <a:rPr lang="vi" sz="1200">
                <a:solidFill>
                  <a:srgbClr val="BBBBBB"/>
                </a:solidFill>
                <a:latin typeface="Fira Code"/>
                <a:ea typeface="Fira Code"/>
                <a:cs typeface="Fira Code"/>
                <a:sym typeface="Fira Code"/>
              </a:rPr>
              <a:t> </a:t>
            </a:r>
            <a:r>
              <a:rPr lang="vi" sz="1200">
                <a:solidFill>
                  <a:srgbClr val="B58900"/>
                </a:solidFill>
                <a:latin typeface="Fira Code"/>
                <a:ea typeface="Fira Code"/>
                <a:cs typeface="Fira Code"/>
                <a:sym typeface="Fira Code"/>
              </a:rPr>
              <a:t>false</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false		</a:t>
            </a:r>
            <a:r>
              <a:rPr lang="vi" sz="1200">
                <a:solidFill>
                  <a:srgbClr val="D33682"/>
                </a:solidFill>
                <a:latin typeface="Fira Code"/>
                <a:ea typeface="Fira Code"/>
                <a:cs typeface="Fira Code"/>
                <a:sym typeface="Fira Code"/>
              </a:rPr>
              <a:t>0</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&amp;&amp;</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1</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0</a:t>
            </a:r>
            <a:endParaRPr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D33682"/>
                </a:solidFill>
                <a:latin typeface="Fira Code"/>
                <a:ea typeface="Fira Code"/>
                <a:cs typeface="Fira Code"/>
                <a:sym typeface="Fira Code"/>
              </a:rPr>
              <a:t>0</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&amp;&amp;</a:t>
            </a:r>
            <a:r>
              <a:rPr lang="vi" sz="1200">
                <a:solidFill>
                  <a:srgbClr val="BBBBBB"/>
                </a:solidFill>
                <a:latin typeface="Fira Code"/>
                <a:ea typeface="Fira Code"/>
                <a:cs typeface="Fira Code"/>
                <a:sym typeface="Fira Code"/>
              </a:rPr>
              <a:t> </a:t>
            </a:r>
            <a:r>
              <a:rPr lang="vi" sz="1200">
                <a:solidFill>
                  <a:srgbClr val="B58900"/>
                </a:solidFill>
                <a:latin typeface="Fira Code"/>
                <a:ea typeface="Fira Code"/>
                <a:cs typeface="Fira Code"/>
                <a:sym typeface="Fira Code"/>
              </a:rPr>
              <a:t>false</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&amp;&amp;</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0		</a:t>
            </a:r>
            <a:r>
              <a:rPr lang="vi" sz="1200">
                <a:solidFill>
                  <a:srgbClr val="2AA198"/>
                </a:solidFill>
                <a:latin typeface="Fira Code"/>
                <a:ea typeface="Fira Code"/>
                <a:cs typeface="Fira Code"/>
                <a:sym typeface="Fira Code"/>
              </a:rPr>
              <a:t>"abc"</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&amp;&amp;</a:t>
            </a:r>
            <a:r>
              <a:rPr lang="vi" sz="1200">
                <a:solidFill>
                  <a:srgbClr val="BBBBBB"/>
                </a:solidFill>
                <a:latin typeface="Fira Code"/>
                <a:ea typeface="Fira Code"/>
                <a:cs typeface="Fira Code"/>
                <a:sym typeface="Fira Code"/>
              </a:rPr>
              <a:t> </a:t>
            </a:r>
            <a:r>
              <a:rPr lang="vi" sz="1200">
                <a:solidFill>
                  <a:srgbClr val="B58900"/>
                </a:solidFill>
                <a:latin typeface="Fira Code"/>
                <a:ea typeface="Fira Code"/>
                <a:cs typeface="Fira Code"/>
                <a:sym typeface="Fira Code"/>
              </a:rPr>
              <a:t>true</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true</a:t>
            </a:r>
            <a:endParaRPr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age</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16</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age</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&gt;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18</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&amp;&amp;</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alert</a:t>
            </a:r>
            <a:r>
              <a:rPr lang="vi" sz="1200">
                <a:solidFill>
                  <a:srgbClr val="BBBBBB"/>
                </a:solidFill>
                <a:latin typeface="Fira Code"/>
                <a:ea typeface="Fira Code"/>
                <a:cs typeface="Fira Code"/>
                <a:sym typeface="Fira Code"/>
              </a:rPr>
              <a:t>(</a:t>
            </a:r>
            <a:r>
              <a:rPr lang="vi" sz="1200">
                <a:solidFill>
                  <a:srgbClr val="2AA198"/>
                </a:solidFill>
                <a:latin typeface="Fira Code"/>
                <a:ea typeface="Fira Code"/>
                <a:cs typeface="Fira Code"/>
                <a:sym typeface="Fira Code"/>
              </a:rPr>
              <a:t>"Movies are only for 18+"</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not alert</a:t>
            </a:r>
            <a:endParaRPr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657B83"/>
              </a:solidFill>
              <a:latin typeface="Fira Code"/>
              <a:ea typeface="Fira Code"/>
              <a:cs typeface="Fira Code"/>
              <a:sym typeface="Fira Code"/>
            </a:endParaRPr>
          </a:p>
          <a:p>
            <a:pPr indent="0" lvl="0" marL="0" rtl="0" algn="l">
              <a:lnSpc>
                <a:spcPct val="150000"/>
              </a:lnSpc>
              <a:spcBef>
                <a:spcPts val="1000"/>
              </a:spcBef>
              <a:spcAft>
                <a:spcPts val="0"/>
              </a:spcAft>
              <a:buNone/>
            </a:pPr>
            <a:r>
              <a:rPr b="1" lang="vi" sz="1200">
                <a:solidFill>
                  <a:srgbClr val="859900"/>
                </a:solidFill>
                <a:latin typeface="Lora"/>
                <a:ea typeface="Lora"/>
                <a:cs typeface="Lora"/>
                <a:sym typeface="Lora"/>
              </a:rPr>
              <a:t>!</a:t>
            </a:r>
            <a:r>
              <a:rPr lang="vi" sz="1200">
                <a:latin typeface="Lora Regular"/>
                <a:ea typeface="Lora Regular"/>
                <a:cs typeface="Lora Regular"/>
                <a:sym typeface="Lora Regular"/>
              </a:rPr>
              <a:t> - </a:t>
            </a:r>
            <a:r>
              <a:rPr b="1" lang="vi" sz="1200">
                <a:latin typeface="Lora"/>
                <a:ea typeface="Lora"/>
                <a:cs typeface="Lora"/>
                <a:sym typeface="Lora"/>
              </a:rPr>
              <a:t>not</a:t>
            </a:r>
            <a:r>
              <a:rPr lang="vi" sz="1200">
                <a:latin typeface="Lora Regular"/>
                <a:ea typeface="Lora Regular"/>
                <a:cs typeface="Lora Regular"/>
                <a:sym typeface="Lora Regular"/>
              </a:rPr>
              <a:t> chuyển giá trị về kiểu </a:t>
            </a:r>
            <a:r>
              <a:rPr b="1" lang="vi" sz="1200">
                <a:latin typeface="Lora"/>
                <a:ea typeface="Lora"/>
                <a:cs typeface="Lora"/>
                <a:sym typeface="Lora"/>
              </a:rPr>
              <a:t>boolean</a:t>
            </a:r>
            <a:r>
              <a:rPr lang="vi" sz="1200">
                <a:latin typeface="Lora Regular"/>
                <a:ea typeface="Lora Regular"/>
                <a:cs typeface="Lora Regular"/>
                <a:sym typeface="Lora Regular"/>
              </a:rPr>
              <a:t> và phủ định nó</a:t>
            </a:r>
            <a:endParaRPr sz="1200">
              <a:latin typeface="Lora Regular"/>
              <a:ea typeface="Lora Regular"/>
              <a:cs typeface="Lora Regular"/>
              <a:sym typeface="Lora Regular"/>
            </a:endParaRPr>
          </a:p>
          <a:p>
            <a:pPr indent="0" lvl="0" marL="0" rtl="0" algn="l">
              <a:lnSpc>
                <a:spcPct val="135714"/>
              </a:lnSpc>
              <a:spcBef>
                <a:spcPts val="0"/>
              </a:spcBef>
              <a:spcAft>
                <a:spcPts val="0"/>
              </a:spcAft>
              <a:buNone/>
            </a:pPr>
            <a:r>
              <a:rPr lang="vi" sz="1200">
                <a:solidFill>
                  <a:srgbClr val="859900"/>
                </a:solidFill>
                <a:latin typeface="Fira Code"/>
                <a:ea typeface="Fira Code"/>
                <a:cs typeface="Fira Code"/>
                <a:sym typeface="Fira Code"/>
              </a:rPr>
              <a:t>!</a:t>
            </a:r>
            <a:r>
              <a:rPr lang="vi" sz="1200">
                <a:solidFill>
                  <a:srgbClr val="2AA198"/>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true				</a:t>
            </a:r>
            <a:r>
              <a:rPr lang="vi" sz="1200">
                <a:solidFill>
                  <a:srgbClr val="859900"/>
                </a:solidFill>
                <a:latin typeface="Fira Code"/>
                <a:ea typeface="Fira Code"/>
                <a:cs typeface="Fira Code"/>
                <a:sym typeface="Fira Code"/>
              </a:rPr>
              <a:t>!</a:t>
            </a:r>
            <a:r>
              <a:rPr lang="vi" sz="1200">
                <a:solidFill>
                  <a:srgbClr val="2AA198"/>
                </a:solidFill>
                <a:latin typeface="Fira Code"/>
                <a:ea typeface="Fira Code"/>
                <a:cs typeface="Fira Code"/>
                <a:sym typeface="Fira Code"/>
              </a:rPr>
              <a:t>"123"</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false</a:t>
            </a:r>
            <a:endParaRPr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859900"/>
                </a:solidFill>
                <a:latin typeface="Fira Code"/>
                <a:ea typeface="Fira Code"/>
                <a:cs typeface="Fira Code"/>
                <a:sym typeface="Fira Code"/>
              </a:rPr>
              <a:t>!!</a:t>
            </a:r>
            <a:r>
              <a:rPr lang="vi" sz="1200">
                <a:solidFill>
                  <a:srgbClr val="B58900"/>
                </a:solidFill>
                <a:latin typeface="Fira Code"/>
                <a:ea typeface="Fira Code"/>
                <a:cs typeface="Fira Code"/>
                <a:sym typeface="Fira Code"/>
              </a:rPr>
              <a:t>false</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false			</a:t>
            </a:r>
            <a:r>
              <a:rPr lang="vi" sz="1200">
                <a:solidFill>
                  <a:srgbClr val="859900"/>
                </a:solidFill>
                <a:latin typeface="Fira Code"/>
                <a:ea typeface="Fira Code"/>
                <a:cs typeface="Fira Code"/>
                <a:sym typeface="Fira Code"/>
              </a:rPr>
              <a:t>!!</a:t>
            </a:r>
            <a:r>
              <a:rPr lang="vi" sz="1200">
                <a:solidFill>
                  <a:srgbClr val="2AA198"/>
                </a:solidFill>
                <a:latin typeface="Fira Code"/>
                <a:ea typeface="Fira Code"/>
                <a:cs typeface="Fira Code"/>
                <a:sym typeface="Fira Code"/>
              </a:rPr>
              <a:t>"xxx"</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true</a:t>
            </a:r>
            <a:endParaRPr sz="1200">
              <a:solidFill>
                <a:srgbClr val="657B83"/>
              </a:solidFill>
              <a:latin typeface="Fira Code"/>
              <a:ea typeface="Fira Code"/>
              <a:cs typeface="Fira Code"/>
              <a:sym typeface="Fira Code"/>
            </a:endParaRPr>
          </a:p>
          <a:p>
            <a:pPr indent="0" lvl="0" marL="0" rtl="0" algn="l">
              <a:lnSpc>
                <a:spcPct val="150000"/>
              </a:lnSpc>
              <a:spcBef>
                <a:spcPts val="0"/>
              </a:spcBef>
              <a:spcAft>
                <a:spcPts val="0"/>
              </a:spcAft>
              <a:buNone/>
            </a:pPr>
            <a:r>
              <a:t/>
            </a:r>
            <a:endParaRPr sz="1200">
              <a:latin typeface="Lora Regular"/>
              <a:ea typeface="Lora Regular"/>
              <a:cs typeface="Lora Regular"/>
              <a:sym typeface="Lora Regular"/>
            </a:endParaRPr>
          </a:p>
          <a:p>
            <a:pPr indent="0" lvl="0" marL="0" rtl="0" algn="l">
              <a:lnSpc>
                <a:spcPct val="150000"/>
              </a:lnSpc>
              <a:spcBef>
                <a:spcPts val="1000"/>
              </a:spcBef>
              <a:spcAft>
                <a:spcPts val="0"/>
              </a:spcAft>
              <a:buNone/>
            </a:pPr>
            <a:r>
              <a:t/>
            </a:r>
            <a:endParaRPr b="1" sz="1200">
              <a:latin typeface="Lora"/>
              <a:ea typeface="Lora"/>
              <a:cs typeface="Lora"/>
              <a:sym typeface="Lora"/>
            </a:endParaRPr>
          </a:p>
          <a:p>
            <a:pPr indent="0" lvl="0" marL="0" rtl="0" algn="l">
              <a:lnSpc>
                <a:spcPct val="150000"/>
              </a:lnSpc>
              <a:spcBef>
                <a:spcPts val="1000"/>
              </a:spcBef>
              <a:spcAft>
                <a:spcPts val="1000"/>
              </a:spcAft>
              <a:buNone/>
            </a:pPr>
            <a:r>
              <a:t/>
            </a:r>
            <a:endParaRPr>
              <a:latin typeface="Lora"/>
              <a:ea typeface="Lora"/>
              <a:cs typeface="Lora"/>
              <a:sym typeface="Lora"/>
            </a:endParaRPr>
          </a:p>
        </p:txBody>
      </p:sp>
      <p:pic>
        <p:nvPicPr>
          <p:cNvPr id="351" name="Google Shape;351;p49"/>
          <p:cNvPicPr preferRelativeResize="0"/>
          <p:nvPr/>
        </p:nvPicPr>
        <p:blipFill>
          <a:blip r:embed="rId3">
            <a:alphaModFix/>
          </a:blip>
          <a:stretch>
            <a:fillRect/>
          </a:stretch>
        </p:blipFill>
        <p:spPr>
          <a:xfrm>
            <a:off x="7179050" y="3549750"/>
            <a:ext cx="811625" cy="7378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0"/>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Exercise</a:t>
            </a:r>
            <a:endParaRPr/>
          </a:p>
        </p:txBody>
      </p:sp>
      <p:sp>
        <p:nvSpPr>
          <p:cNvPr id="357" name="Google Shape;357;p50"/>
          <p:cNvSpPr txBox="1"/>
          <p:nvPr>
            <p:ph idx="1" type="body"/>
          </p:nvPr>
        </p:nvSpPr>
        <p:spPr>
          <a:xfrm>
            <a:off x="729450" y="1312325"/>
            <a:ext cx="7688700" cy="3584100"/>
          </a:xfrm>
          <a:prstGeom prst="rect">
            <a:avLst/>
          </a:prstGeom>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rPr lang="vi">
                <a:latin typeface="Lora"/>
                <a:ea typeface="Lora"/>
                <a:cs typeface="Lora"/>
                <a:sym typeface="Lora"/>
              </a:rPr>
              <a:t>Tính giá trị các biểu thức</a:t>
            </a:r>
            <a:endParaRPr>
              <a:latin typeface="Lora"/>
              <a:ea typeface="Lora"/>
              <a:cs typeface="Lora"/>
              <a:sym typeface="Lora"/>
            </a:endParaRPr>
          </a:p>
          <a:p>
            <a:pPr indent="0" lvl="0" marL="0" rtl="0" algn="l">
              <a:lnSpc>
                <a:spcPct val="150000"/>
              </a:lnSpc>
              <a:spcBef>
                <a:spcPts val="1000"/>
              </a:spcBef>
              <a:spcAft>
                <a:spcPts val="0"/>
              </a:spcAft>
              <a:buNone/>
            </a:pPr>
            <a:r>
              <a:t/>
            </a:r>
            <a:endParaRPr>
              <a:latin typeface="Lora"/>
              <a:ea typeface="Lora"/>
              <a:cs typeface="Lora"/>
              <a:sym typeface="Lora"/>
            </a:endParaRPr>
          </a:p>
          <a:p>
            <a:pPr indent="0" lvl="0" marL="0" rtl="0" algn="l">
              <a:lnSpc>
                <a:spcPct val="150000"/>
              </a:lnSpc>
              <a:spcBef>
                <a:spcPts val="1000"/>
              </a:spcBef>
              <a:spcAft>
                <a:spcPts val="1000"/>
              </a:spcAft>
              <a:buNone/>
            </a:pPr>
            <a:r>
              <a:t/>
            </a:r>
            <a:endParaRPr>
              <a:latin typeface="Lora"/>
              <a:ea typeface="Lora"/>
              <a:cs typeface="Lora"/>
              <a:sym typeface="Lora"/>
            </a:endParaRPr>
          </a:p>
        </p:txBody>
      </p:sp>
      <p:sp>
        <p:nvSpPr>
          <p:cNvPr id="358" name="Google Shape;358;p50"/>
          <p:cNvSpPr txBox="1"/>
          <p:nvPr/>
        </p:nvSpPr>
        <p:spPr>
          <a:xfrm>
            <a:off x="729450" y="1912225"/>
            <a:ext cx="3741900" cy="29844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B58900"/>
                </a:solidFill>
                <a:latin typeface="Fira Code"/>
                <a:ea typeface="Fira Code"/>
                <a:cs typeface="Fira Code"/>
                <a:sym typeface="Fira Code"/>
              </a:rPr>
              <a:t>true</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b</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268BD2"/>
                </a:solidFill>
                <a:latin typeface="Fira Code"/>
                <a:ea typeface="Fira Code"/>
                <a:cs typeface="Fira Code"/>
                <a:sym typeface="Fira Code"/>
              </a:rPr>
              <a:t>a</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 </a:t>
            </a:r>
            <a:r>
              <a:rPr lang="vi" sz="1200">
                <a:solidFill>
                  <a:srgbClr val="268BD2"/>
                </a:solidFill>
                <a:latin typeface="Fira Code"/>
                <a:ea typeface="Fira Code"/>
                <a:cs typeface="Fira Code"/>
                <a:sym typeface="Fira Code"/>
              </a:rPr>
              <a:t>c</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268BD2"/>
                </a:solidFill>
                <a:latin typeface="Fira Code"/>
                <a:ea typeface="Fira Code"/>
                <a:cs typeface="Fira Code"/>
                <a:sym typeface="Fira Code"/>
              </a:rPr>
              <a:t>a</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&amp;&amp;</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268BD2"/>
                </a:solidFill>
                <a:latin typeface="Fira Code"/>
                <a:ea typeface="Fira Code"/>
                <a:cs typeface="Fira Code"/>
                <a:sym typeface="Fira Code"/>
              </a:rPr>
              <a:t>b</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0</a:t>
            </a:r>
            <a:r>
              <a:rPr lang="vi" sz="1200">
                <a:solidFill>
                  <a:srgbClr val="BBBBBB"/>
                </a:solidFill>
                <a:latin typeface="Fira Code"/>
                <a:ea typeface="Fira Code"/>
                <a:cs typeface="Fira Code"/>
                <a:sym typeface="Fira Code"/>
              </a:rPr>
              <a:t>;</a:t>
            </a:r>
            <a:endParaRPr sz="1200">
              <a:solidFill>
                <a:srgbClr val="D33682"/>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D33682"/>
              </a:solidFill>
              <a:latin typeface="Fira Code"/>
              <a:ea typeface="Fira Code"/>
              <a:cs typeface="Fira Code"/>
              <a:sym typeface="Fira Code"/>
            </a:endParaRPr>
          </a:p>
          <a:p>
            <a:pPr indent="-304800" lvl="0" marL="457200" rtl="0" algn="l">
              <a:lnSpc>
                <a:spcPct val="135714"/>
              </a:lnSpc>
              <a:spcBef>
                <a:spcPts val="0"/>
              </a:spcBef>
              <a:spcAft>
                <a:spcPts val="0"/>
              </a:spcAft>
              <a:buSzPts val="1200"/>
              <a:buFont typeface="Fira Code"/>
              <a:buAutoNum type="arabicPeriod"/>
            </a:pPr>
            <a:r>
              <a:rPr lang="vi" sz="1200">
                <a:solidFill>
                  <a:srgbClr val="268BD2"/>
                </a:solidFill>
                <a:latin typeface="Fira Code"/>
                <a:ea typeface="Fira Code"/>
                <a:cs typeface="Fira Code"/>
                <a:sym typeface="Fira Code"/>
              </a:rPr>
              <a:t>a</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&amp;&amp;</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b</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&amp;&amp;</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304800" lvl="0" marL="457200" rtl="0" algn="l">
              <a:lnSpc>
                <a:spcPct val="135714"/>
              </a:lnSpc>
              <a:spcBef>
                <a:spcPts val="0"/>
              </a:spcBef>
              <a:spcAft>
                <a:spcPts val="0"/>
              </a:spcAft>
              <a:buSzPts val="1200"/>
              <a:buFont typeface="Fira Code"/>
              <a:buAutoNum type="arabicPeriod"/>
            </a:pPr>
            <a:r>
              <a:rPr lang="vi" sz="1200">
                <a:solidFill>
                  <a:srgbClr val="268BD2"/>
                </a:solidFill>
                <a:latin typeface="Fira Code"/>
                <a:ea typeface="Fira Code"/>
                <a:cs typeface="Fira Code"/>
                <a:sym typeface="Fira Code"/>
              </a:rPr>
              <a:t>a</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b</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304800" lvl="0" marL="457200" rtl="0" algn="l">
              <a:lnSpc>
                <a:spcPct val="135714"/>
              </a:lnSpc>
              <a:spcBef>
                <a:spcPts val="0"/>
              </a:spcBef>
              <a:spcAft>
                <a:spcPts val="0"/>
              </a:spcAft>
              <a:buSzPts val="1200"/>
              <a:buFont typeface="Fira Code"/>
              <a:buAutoNum type="arabicPeriod"/>
            </a:pPr>
            <a:r>
              <a:rPr lang="vi" sz="1200">
                <a:solidFill>
                  <a:srgbClr val="268BD2"/>
                </a:solidFill>
                <a:latin typeface="Fira Code"/>
                <a:ea typeface="Fira Code"/>
                <a:cs typeface="Fira Code"/>
                <a:sym typeface="Fira Code"/>
              </a:rPr>
              <a:t>a</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&amp;&amp;</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268BD2"/>
                </a:solidFill>
                <a:latin typeface="Fira Code"/>
                <a:ea typeface="Fira Code"/>
                <a:cs typeface="Fira Code"/>
                <a:sym typeface="Fira Code"/>
              </a:rPr>
              <a:t>b</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268BD2"/>
                </a:solidFill>
                <a:latin typeface="Fira Code"/>
                <a:ea typeface="Fira Code"/>
                <a:cs typeface="Fira Code"/>
                <a:sym typeface="Fira Code"/>
              </a:rPr>
              <a:t>c</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304800" lvl="0" marL="457200" rtl="0" algn="l">
              <a:lnSpc>
                <a:spcPct val="135714"/>
              </a:lnSpc>
              <a:spcBef>
                <a:spcPts val="0"/>
              </a:spcBef>
              <a:spcAft>
                <a:spcPts val="0"/>
              </a:spcAft>
              <a:buSzPts val="1200"/>
              <a:buFont typeface="Fira Code"/>
              <a:buAutoNum type="arabicPeriod"/>
            </a:pP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a</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268BD2"/>
                </a:solidFill>
                <a:latin typeface="Fira Code"/>
                <a:ea typeface="Fira Code"/>
                <a:cs typeface="Fira Code"/>
                <a:sym typeface="Fira Code"/>
              </a:rPr>
              <a:t>b</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&amp;&amp;</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304800" lvl="0" marL="457200" rtl="0" algn="l">
              <a:lnSpc>
                <a:spcPct val="135714"/>
              </a:lnSpc>
              <a:spcBef>
                <a:spcPts val="0"/>
              </a:spcBef>
              <a:spcAft>
                <a:spcPts val="0"/>
              </a:spcAft>
              <a:buSzPts val="1200"/>
              <a:buFont typeface="Fira Code"/>
              <a:buAutoNum type="arabicPeriod"/>
            </a:pP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a</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&amp;&amp;</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268BD2"/>
                </a:solidFill>
                <a:latin typeface="Fira Code"/>
                <a:ea typeface="Fira Code"/>
                <a:cs typeface="Fira Code"/>
                <a:sym typeface="Fira Code"/>
              </a:rPr>
              <a:t>b</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268BD2"/>
                </a:solidFill>
                <a:latin typeface="Fira Code"/>
                <a:ea typeface="Fira Code"/>
                <a:cs typeface="Fira Code"/>
                <a:sym typeface="Fira Code"/>
              </a:rPr>
              <a:t>c</a:t>
            </a:r>
            <a:r>
              <a:rPr lang="vi" sz="1200">
                <a:solidFill>
                  <a:srgbClr val="BBBBBB"/>
                </a:solidFill>
                <a:latin typeface="Fira Code"/>
                <a:ea typeface="Fira Code"/>
                <a:cs typeface="Fira Code"/>
                <a:sym typeface="Fira Code"/>
              </a:rPr>
              <a:t>;</a:t>
            </a:r>
            <a:endParaRPr sz="1300">
              <a:solidFill>
                <a:srgbClr val="233A44"/>
              </a:solidFill>
              <a:latin typeface="Fira Code"/>
              <a:ea typeface="Fira Code"/>
              <a:cs typeface="Fira Code"/>
              <a:sym typeface="Fira Code"/>
            </a:endParaRPr>
          </a:p>
        </p:txBody>
      </p:sp>
      <p:sp>
        <p:nvSpPr>
          <p:cNvPr id="359" name="Google Shape;359;p50"/>
          <p:cNvSpPr txBox="1"/>
          <p:nvPr/>
        </p:nvSpPr>
        <p:spPr>
          <a:xfrm>
            <a:off x="4678050" y="1912100"/>
            <a:ext cx="3741900" cy="29844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B58900"/>
                </a:solidFill>
                <a:latin typeface="Fira Code"/>
                <a:ea typeface="Fira Code"/>
                <a:cs typeface="Fira Code"/>
                <a:sym typeface="Fira Code"/>
              </a:rPr>
              <a:t>false</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b</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268BD2"/>
                </a:solidFill>
                <a:latin typeface="Fira Code"/>
                <a:ea typeface="Fira Code"/>
                <a:cs typeface="Fira Code"/>
                <a:sym typeface="Fira Code"/>
              </a:rPr>
              <a:t>a</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 </a:t>
            </a:r>
            <a:r>
              <a:rPr lang="vi" sz="1200">
                <a:solidFill>
                  <a:srgbClr val="268BD2"/>
                </a:solidFill>
                <a:latin typeface="Fira Code"/>
                <a:ea typeface="Fira Code"/>
                <a:cs typeface="Fira Code"/>
                <a:sym typeface="Fira Code"/>
              </a:rPr>
              <a:t>c</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268BD2"/>
                </a:solidFill>
                <a:latin typeface="Fira Code"/>
                <a:ea typeface="Fira Code"/>
                <a:cs typeface="Fira Code"/>
                <a:sym typeface="Fira Code"/>
              </a:rPr>
              <a:t>b</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&amp;&amp;</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0</a:t>
            </a:r>
            <a:r>
              <a:rPr lang="vi" sz="1200">
                <a:solidFill>
                  <a:srgbClr val="BBBBBB"/>
                </a:solidFill>
                <a:latin typeface="Fira Code"/>
                <a:ea typeface="Fira Code"/>
                <a:cs typeface="Fira Code"/>
                <a:sym typeface="Fira Code"/>
              </a:rPr>
              <a:t>;</a:t>
            </a:r>
            <a:endParaRPr sz="1200">
              <a:solidFill>
                <a:srgbClr val="D33682"/>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D33682"/>
              </a:solidFill>
              <a:latin typeface="Fira Code"/>
              <a:ea typeface="Fira Code"/>
              <a:cs typeface="Fira Code"/>
              <a:sym typeface="Fira Code"/>
            </a:endParaRPr>
          </a:p>
          <a:p>
            <a:pPr indent="-304800" lvl="0" marL="457200" rtl="0" algn="l">
              <a:lnSpc>
                <a:spcPct val="135714"/>
              </a:lnSpc>
              <a:spcBef>
                <a:spcPts val="0"/>
              </a:spcBef>
              <a:spcAft>
                <a:spcPts val="0"/>
              </a:spcAft>
              <a:buSzPts val="1200"/>
              <a:buFont typeface="Fira Code"/>
              <a:buAutoNum type="arabicPeriod"/>
            </a:pPr>
            <a:r>
              <a:rPr lang="vi" sz="1200">
                <a:solidFill>
                  <a:srgbClr val="268BD2"/>
                </a:solidFill>
                <a:latin typeface="Fira Code"/>
                <a:ea typeface="Fira Code"/>
                <a:cs typeface="Fira Code"/>
                <a:sym typeface="Fira Code"/>
              </a:rPr>
              <a:t>a</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&amp;&amp;</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b</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&amp;&amp;</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304800" lvl="0" marL="457200" rtl="0" algn="l">
              <a:lnSpc>
                <a:spcPct val="135714"/>
              </a:lnSpc>
              <a:spcBef>
                <a:spcPts val="0"/>
              </a:spcBef>
              <a:spcAft>
                <a:spcPts val="0"/>
              </a:spcAft>
              <a:buSzPts val="1200"/>
              <a:buFont typeface="Fira Code"/>
              <a:buAutoNum type="arabicPeriod"/>
            </a:pPr>
            <a:r>
              <a:rPr lang="vi" sz="1200">
                <a:solidFill>
                  <a:srgbClr val="268BD2"/>
                </a:solidFill>
                <a:latin typeface="Fira Code"/>
                <a:ea typeface="Fira Code"/>
                <a:cs typeface="Fira Code"/>
                <a:sym typeface="Fira Code"/>
              </a:rPr>
              <a:t>a</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b</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304800" lvl="0" marL="457200" rtl="0" algn="l">
              <a:lnSpc>
                <a:spcPct val="135714"/>
              </a:lnSpc>
              <a:spcBef>
                <a:spcPts val="0"/>
              </a:spcBef>
              <a:spcAft>
                <a:spcPts val="0"/>
              </a:spcAft>
              <a:buSzPts val="1200"/>
              <a:buFont typeface="Fira Code"/>
              <a:buAutoNum type="arabicPeriod"/>
            </a:pPr>
            <a:r>
              <a:rPr lang="vi" sz="1200">
                <a:solidFill>
                  <a:srgbClr val="268BD2"/>
                </a:solidFill>
                <a:latin typeface="Fira Code"/>
                <a:ea typeface="Fira Code"/>
                <a:cs typeface="Fira Code"/>
                <a:sym typeface="Fira Code"/>
              </a:rPr>
              <a:t>!a</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b</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&amp;&amp;</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268BD2"/>
                </a:solidFill>
                <a:latin typeface="Fira Code"/>
                <a:ea typeface="Fira Code"/>
                <a:cs typeface="Fira Code"/>
                <a:sym typeface="Fira Code"/>
              </a:rPr>
              <a:t>c</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304800" lvl="0" marL="457200" rtl="0" algn="l">
              <a:lnSpc>
                <a:spcPct val="135714"/>
              </a:lnSpc>
              <a:spcBef>
                <a:spcPts val="0"/>
              </a:spcBef>
              <a:spcAft>
                <a:spcPts val="0"/>
              </a:spcAft>
              <a:buSzPts val="1200"/>
              <a:buFont typeface="Fira Code"/>
              <a:buAutoNum type="arabicPeriod"/>
            </a:pP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a:t>
            </a:r>
            <a:r>
              <a:rPr lang="vi" sz="1200">
                <a:solidFill>
                  <a:srgbClr val="859900"/>
                </a:solidFill>
                <a:latin typeface="Fira Code"/>
                <a:ea typeface="Fira Code"/>
                <a:cs typeface="Fira Code"/>
                <a:sym typeface="Fira Code"/>
              </a:rPr>
              <a:t>!</a:t>
            </a:r>
            <a:r>
              <a:rPr lang="vi" sz="1200">
                <a:solidFill>
                  <a:srgbClr val="268BD2"/>
                </a:solidFill>
                <a:latin typeface="Fira Code"/>
                <a:ea typeface="Fira Code"/>
                <a:cs typeface="Fira Code"/>
                <a:sym typeface="Fira Code"/>
              </a:rPr>
              <a:t>a</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&amp;&amp;</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b</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304800" lvl="0" marL="457200" rtl="0" algn="l">
              <a:lnSpc>
                <a:spcPct val="135714"/>
              </a:lnSpc>
              <a:spcBef>
                <a:spcPts val="0"/>
              </a:spcBef>
              <a:spcAft>
                <a:spcPts val="0"/>
              </a:spcAft>
              <a:buSzPts val="1200"/>
              <a:buFont typeface="Fira Code"/>
              <a:buAutoNum type="arabicPeriod"/>
            </a:pP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a:t>
            </a:r>
            <a:r>
              <a:rPr lang="vi" sz="1200">
                <a:solidFill>
                  <a:srgbClr val="859900"/>
                </a:solidFill>
                <a:latin typeface="Fira Code"/>
                <a:ea typeface="Fira Code"/>
                <a:cs typeface="Fira Code"/>
                <a:sym typeface="Fira Code"/>
              </a:rPr>
              <a:t>!</a:t>
            </a:r>
            <a:r>
              <a:rPr lang="vi" sz="1200">
                <a:solidFill>
                  <a:srgbClr val="268BD2"/>
                </a:solidFill>
                <a:latin typeface="Fira Code"/>
                <a:ea typeface="Fira Code"/>
                <a:cs typeface="Fira Code"/>
                <a:sym typeface="Fira Code"/>
              </a:rPr>
              <a:t>a</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268BD2"/>
                </a:solidFill>
                <a:latin typeface="Fira Code"/>
                <a:ea typeface="Fira Code"/>
                <a:cs typeface="Fira Code"/>
                <a:sym typeface="Fira Code"/>
              </a:rPr>
              <a:t>b</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15000"/>
              </a:lnSpc>
              <a:spcBef>
                <a:spcPts val="0"/>
              </a:spcBef>
              <a:spcAft>
                <a:spcPts val="1600"/>
              </a:spcAft>
              <a:buNone/>
            </a:pPr>
            <a:r>
              <a:t/>
            </a:r>
            <a:endParaRPr sz="1300">
              <a:solidFill>
                <a:srgbClr val="233A44"/>
              </a:solidFill>
              <a:latin typeface="Fira Code"/>
              <a:ea typeface="Fira Code"/>
              <a:cs typeface="Fira Code"/>
              <a:sym typeface="Fira Code"/>
            </a:endParaRPr>
          </a:p>
        </p:txBody>
      </p:sp>
      <p:pic>
        <p:nvPicPr>
          <p:cNvPr id="360" name="Google Shape;360;p50"/>
          <p:cNvPicPr preferRelativeResize="0"/>
          <p:nvPr/>
        </p:nvPicPr>
        <p:blipFill>
          <a:blip r:embed="rId3">
            <a:alphaModFix/>
          </a:blip>
          <a:stretch>
            <a:fillRect/>
          </a:stretch>
        </p:blipFill>
        <p:spPr>
          <a:xfrm>
            <a:off x="3373075" y="3665275"/>
            <a:ext cx="1098275" cy="10296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1"/>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Control Statements</a:t>
            </a:r>
            <a:endParaRPr/>
          </a:p>
        </p:txBody>
      </p:sp>
      <p:sp>
        <p:nvSpPr>
          <p:cNvPr id="366" name="Google Shape;366;p51"/>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latin typeface="Lora"/>
                <a:ea typeface="Lora"/>
                <a:cs typeface="Lora"/>
                <a:sym typeface="Lora"/>
              </a:rPr>
              <a:t>Ba Nguyễn</a:t>
            </a:r>
            <a:endParaRPr>
              <a:latin typeface="Lora"/>
              <a:ea typeface="Lora"/>
              <a:cs typeface="Lora"/>
              <a:sym typeface="Lor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6"/>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What can you do with JavaScript?</a:t>
            </a:r>
            <a:endParaRPr/>
          </a:p>
        </p:txBody>
      </p:sp>
      <p:sp>
        <p:nvSpPr>
          <p:cNvPr id="108" name="Google Shape;108;p16"/>
          <p:cNvSpPr txBox="1"/>
          <p:nvPr>
            <p:ph idx="1" type="body"/>
          </p:nvPr>
        </p:nvSpPr>
        <p:spPr>
          <a:xfrm>
            <a:off x="729450" y="1312325"/>
            <a:ext cx="7688700" cy="3584100"/>
          </a:xfrm>
          <a:prstGeom prst="rect">
            <a:avLst/>
          </a:prstGeom>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rPr lang="vi">
                <a:latin typeface="Lora"/>
                <a:ea typeface="Lora"/>
                <a:cs typeface="Lora"/>
                <a:sym typeface="Lora"/>
              </a:rPr>
              <a:t>JavaScript ngày càng mạnh mẽ và có thể làm được rất nhiều thứ như:</a:t>
            </a:r>
            <a:endParaRPr>
              <a:latin typeface="Lora"/>
              <a:ea typeface="Lora"/>
              <a:cs typeface="Lora"/>
              <a:sym typeface="Lora"/>
            </a:endParaRPr>
          </a:p>
          <a:p>
            <a:pPr indent="-311150" lvl="0" marL="457200" rtl="0" algn="l">
              <a:lnSpc>
                <a:spcPct val="150000"/>
              </a:lnSpc>
              <a:spcBef>
                <a:spcPts val="1000"/>
              </a:spcBef>
              <a:spcAft>
                <a:spcPts val="0"/>
              </a:spcAft>
              <a:buSzPts val="1300"/>
              <a:buFont typeface="Lora"/>
              <a:buChar char="-"/>
            </a:pPr>
            <a:r>
              <a:rPr lang="vi">
                <a:latin typeface="Lora"/>
                <a:ea typeface="Lora"/>
                <a:cs typeface="Lora"/>
                <a:sym typeface="Lora"/>
              </a:rPr>
              <a:t>Web / Mobile Apps</a:t>
            </a:r>
            <a:endParaRPr>
              <a:latin typeface="Lora"/>
              <a:ea typeface="Lora"/>
              <a:cs typeface="Lora"/>
              <a:sym typeface="Lora"/>
            </a:endParaRPr>
          </a:p>
          <a:p>
            <a:pPr indent="-311150" lvl="0" marL="457200" rtl="0" algn="l">
              <a:lnSpc>
                <a:spcPct val="150000"/>
              </a:lnSpc>
              <a:spcBef>
                <a:spcPts val="0"/>
              </a:spcBef>
              <a:spcAft>
                <a:spcPts val="0"/>
              </a:spcAft>
              <a:buSzPts val="1300"/>
              <a:buFont typeface="Lora"/>
              <a:buChar char="-"/>
            </a:pPr>
            <a:r>
              <a:rPr lang="vi">
                <a:latin typeface="Lora"/>
                <a:ea typeface="Lora"/>
                <a:cs typeface="Lora"/>
                <a:sym typeface="Lora"/>
              </a:rPr>
              <a:t>Real-time Networking Apps</a:t>
            </a:r>
            <a:endParaRPr>
              <a:latin typeface="Lora"/>
              <a:ea typeface="Lora"/>
              <a:cs typeface="Lora"/>
              <a:sym typeface="Lora"/>
            </a:endParaRPr>
          </a:p>
          <a:p>
            <a:pPr indent="-311150" lvl="0" marL="457200" rtl="0" algn="l">
              <a:lnSpc>
                <a:spcPct val="150000"/>
              </a:lnSpc>
              <a:spcBef>
                <a:spcPts val="0"/>
              </a:spcBef>
              <a:spcAft>
                <a:spcPts val="0"/>
              </a:spcAft>
              <a:buSzPts val="1300"/>
              <a:buFont typeface="Lora"/>
              <a:buChar char="-"/>
            </a:pPr>
            <a:r>
              <a:rPr lang="vi">
                <a:latin typeface="Lora"/>
                <a:ea typeface="Lora"/>
                <a:cs typeface="Lora"/>
                <a:sym typeface="Lora"/>
              </a:rPr>
              <a:t>Command-line Tools</a:t>
            </a:r>
            <a:endParaRPr>
              <a:latin typeface="Lora"/>
              <a:ea typeface="Lora"/>
              <a:cs typeface="Lora"/>
              <a:sym typeface="Lora"/>
            </a:endParaRPr>
          </a:p>
          <a:p>
            <a:pPr indent="-311150" lvl="0" marL="457200" rtl="0" algn="l">
              <a:lnSpc>
                <a:spcPct val="150000"/>
              </a:lnSpc>
              <a:spcBef>
                <a:spcPts val="0"/>
              </a:spcBef>
              <a:spcAft>
                <a:spcPts val="0"/>
              </a:spcAft>
              <a:buSzPts val="1300"/>
              <a:buFont typeface="Lora"/>
              <a:buChar char="-"/>
            </a:pPr>
            <a:r>
              <a:rPr lang="vi">
                <a:latin typeface="Lora"/>
                <a:ea typeface="Lora"/>
                <a:cs typeface="Lora"/>
                <a:sym typeface="Lora"/>
              </a:rPr>
              <a:t>Games</a:t>
            </a:r>
            <a:endParaRPr>
              <a:latin typeface="Lora"/>
              <a:ea typeface="Lora"/>
              <a:cs typeface="Lora"/>
              <a:sym typeface="Lora"/>
            </a:endParaRPr>
          </a:p>
          <a:p>
            <a:pPr indent="-311150" lvl="0" marL="457200" rtl="0" algn="l">
              <a:lnSpc>
                <a:spcPct val="150000"/>
              </a:lnSpc>
              <a:spcBef>
                <a:spcPts val="0"/>
              </a:spcBef>
              <a:spcAft>
                <a:spcPts val="0"/>
              </a:spcAft>
              <a:buSzPts val="1300"/>
              <a:buFont typeface="Lora"/>
              <a:buChar char="-"/>
            </a:pPr>
            <a:r>
              <a:rPr lang="vi">
                <a:latin typeface="Lora"/>
                <a:ea typeface="Lora"/>
                <a:cs typeface="Lora"/>
                <a:sym typeface="Lora"/>
              </a:rPr>
              <a:t>...</a:t>
            </a:r>
            <a:endParaRPr>
              <a:latin typeface="Lora"/>
              <a:ea typeface="Lora"/>
              <a:cs typeface="Lora"/>
              <a:sym typeface="Lora"/>
            </a:endParaRPr>
          </a:p>
          <a:p>
            <a:pPr indent="0" lvl="0" marL="0" rtl="0" algn="l">
              <a:lnSpc>
                <a:spcPct val="150000"/>
              </a:lnSpc>
              <a:spcBef>
                <a:spcPts val="1000"/>
              </a:spcBef>
              <a:spcAft>
                <a:spcPts val="1000"/>
              </a:spcAft>
              <a:buNone/>
            </a:pPr>
            <a:r>
              <a:t/>
            </a:r>
            <a:endParaRPr>
              <a:latin typeface="Lora"/>
              <a:ea typeface="Lora"/>
              <a:cs typeface="Lora"/>
              <a:sym typeface="Lora"/>
            </a:endParaRPr>
          </a:p>
        </p:txBody>
      </p:sp>
      <p:pic>
        <p:nvPicPr>
          <p:cNvPr id="109" name="Google Shape;109;p16"/>
          <p:cNvPicPr preferRelativeResize="0"/>
          <p:nvPr/>
        </p:nvPicPr>
        <p:blipFill>
          <a:blip r:embed="rId3">
            <a:alphaModFix/>
          </a:blip>
          <a:stretch>
            <a:fillRect/>
          </a:stretch>
        </p:blipFill>
        <p:spPr>
          <a:xfrm>
            <a:off x="6022750" y="1797550"/>
            <a:ext cx="2393600" cy="1637950"/>
          </a:xfrm>
          <a:prstGeom prst="rect">
            <a:avLst/>
          </a:prstGeom>
          <a:noFill/>
          <a:ln>
            <a:noFill/>
          </a:ln>
        </p:spPr>
      </p:pic>
      <p:pic>
        <p:nvPicPr>
          <p:cNvPr id="110" name="Google Shape;110;p16"/>
          <p:cNvPicPr preferRelativeResize="0"/>
          <p:nvPr/>
        </p:nvPicPr>
        <p:blipFill>
          <a:blip r:embed="rId4">
            <a:alphaModFix/>
          </a:blip>
          <a:stretch>
            <a:fillRect/>
          </a:stretch>
        </p:blipFill>
        <p:spPr>
          <a:xfrm>
            <a:off x="4286750" y="2171450"/>
            <a:ext cx="1338625" cy="2185725"/>
          </a:xfrm>
          <a:prstGeom prst="rect">
            <a:avLst/>
          </a:prstGeom>
          <a:noFill/>
          <a:ln>
            <a:noFill/>
          </a:ln>
        </p:spPr>
      </p:pic>
      <p:pic>
        <p:nvPicPr>
          <p:cNvPr id="111" name="Google Shape;111;p16"/>
          <p:cNvPicPr preferRelativeResize="0"/>
          <p:nvPr/>
        </p:nvPicPr>
        <p:blipFill>
          <a:blip r:embed="rId5">
            <a:alphaModFix/>
          </a:blip>
          <a:stretch>
            <a:fillRect/>
          </a:stretch>
        </p:blipFill>
        <p:spPr>
          <a:xfrm>
            <a:off x="2023625" y="3435500"/>
            <a:ext cx="1865751" cy="116032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2"/>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If else</a:t>
            </a:r>
            <a:endParaRPr/>
          </a:p>
        </p:txBody>
      </p:sp>
      <p:sp>
        <p:nvSpPr>
          <p:cNvPr id="372" name="Google Shape;372;p52"/>
          <p:cNvSpPr txBox="1"/>
          <p:nvPr>
            <p:ph idx="1" type="body"/>
          </p:nvPr>
        </p:nvSpPr>
        <p:spPr>
          <a:xfrm>
            <a:off x="729450" y="1312325"/>
            <a:ext cx="7688700" cy="3584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vi">
                <a:solidFill>
                  <a:srgbClr val="233A44"/>
                </a:solidFill>
                <a:latin typeface="Lora"/>
                <a:ea typeface="Lora"/>
                <a:cs typeface="Lora"/>
                <a:sym typeface="Lora"/>
              </a:rPr>
              <a:t>Thực thi các câu lệnh theo điều kiện chỉ định, điều kiện có thể là một giá trị, biểu thức, hàm, … và được tự động chuyển đổi về kiểu </a:t>
            </a:r>
            <a:r>
              <a:rPr b="1" lang="vi">
                <a:solidFill>
                  <a:srgbClr val="233A44"/>
                </a:solidFill>
                <a:latin typeface="Lora"/>
                <a:ea typeface="Lora"/>
                <a:cs typeface="Lora"/>
                <a:sym typeface="Lora"/>
              </a:rPr>
              <a:t>boolean</a:t>
            </a:r>
            <a:r>
              <a:rPr lang="vi">
                <a:solidFill>
                  <a:srgbClr val="233A44"/>
                </a:solidFill>
                <a:latin typeface="Lora"/>
                <a:ea typeface="Lora"/>
                <a:cs typeface="Lora"/>
                <a:sym typeface="Lora"/>
              </a:rPr>
              <a:t>. Mệnh đề </a:t>
            </a:r>
            <a:r>
              <a:rPr b="1" lang="vi">
                <a:solidFill>
                  <a:srgbClr val="233A44"/>
                </a:solidFill>
                <a:latin typeface="Lora"/>
                <a:ea typeface="Lora"/>
                <a:cs typeface="Lora"/>
                <a:sym typeface="Lora"/>
              </a:rPr>
              <a:t>if</a:t>
            </a:r>
            <a:r>
              <a:rPr lang="vi">
                <a:solidFill>
                  <a:srgbClr val="233A44"/>
                </a:solidFill>
                <a:latin typeface="Lora"/>
                <a:ea typeface="Lora"/>
                <a:cs typeface="Lora"/>
                <a:sym typeface="Lora"/>
              </a:rPr>
              <a:t> chỉ định điều kiện và code bên trong chỉ được thực thi nếu điều kiện đúng, ngược lại, mệnh đề </a:t>
            </a:r>
            <a:r>
              <a:rPr b="1" lang="vi">
                <a:solidFill>
                  <a:srgbClr val="233A44"/>
                </a:solidFill>
                <a:latin typeface="Lora"/>
                <a:ea typeface="Lora"/>
                <a:cs typeface="Lora"/>
                <a:sym typeface="Lora"/>
              </a:rPr>
              <a:t>else</a:t>
            </a:r>
            <a:r>
              <a:rPr lang="vi">
                <a:solidFill>
                  <a:srgbClr val="233A44"/>
                </a:solidFill>
                <a:latin typeface="Lora"/>
                <a:ea typeface="Lora"/>
                <a:cs typeface="Lora"/>
                <a:sym typeface="Lora"/>
              </a:rPr>
              <a:t> sẽ được thực thi</a:t>
            </a:r>
            <a:endParaRPr>
              <a:solidFill>
                <a:srgbClr val="233A44"/>
              </a:solidFill>
              <a:latin typeface="Lora"/>
              <a:ea typeface="Lora"/>
              <a:cs typeface="Lora"/>
              <a:sym typeface="Lora"/>
            </a:endParaRPr>
          </a:p>
          <a:p>
            <a:pPr indent="0" lvl="0" marL="0" rtl="0" algn="l">
              <a:spcBef>
                <a:spcPts val="1600"/>
              </a:spcBef>
              <a:spcAft>
                <a:spcPts val="0"/>
              </a:spcAft>
              <a:buNone/>
            </a:pPr>
            <a:r>
              <a:rPr lang="vi">
                <a:solidFill>
                  <a:srgbClr val="233A44"/>
                </a:solidFill>
                <a:latin typeface="Lora"/>
                <a:ea typeface="Lora"/>
                <a:cs typeface="Lora"/>
                <a:sym typeface="Lora"/>
              </a:rPr>
              <a:t>Cú pháp:</a:t>
            </a:r>
            <a:endParaRPr>
              <a:solidFill>
                <a:srgbClr val="233A44"/>
              </a:solidFill>
              <a:latin typeface="Lora"/>
              <a:ea typeface="Lora"/>
              <a:cs typeface="Lora"/>
              <a:sym typeface="Lora"/>
            </a:endParaRPr>
          </a:p>
          <a:p>
            <a:pPr indent="0" lvl="0" marL="0" rtl="0" algn="l">
              <a:lnSpc>
                <a:spcPct val="135714"/>
              </a:lnSpc>
              <a:spcBef>
                <a:spcPts val="1600"/>
              </a:spcBef>
              <a:spcAft>
                <a:spcPts val="0"/>
              </a:spcAft>
              <a:buNone/>
            </a:pPr>
            <a:r>
              <a:t/>
            </a:r>
            <a:endParaRPr sz="1200">
              <a:solidFill>
                <a:srgbClr val="BBBBBB"/>
              </a:solidFill>
              <a:latin typeface="Lora Regular"/>
              <a:ea typeface="Lora Regular"/>
              <a:cs typeface="Lora Regular"/>
              <a:sym typeface="Lora Regular"/>
            </a:endParaRPr>
          </a:p>
          <a:p>
            <a:pPr indent="0" lvl="0" marL="0" rtl="0" algn="l">
              <a:lnSpc>
                <a:spcPct val="150000"/>
              </a:lnSpc>
              <a:spcBef>
                <a:spcPts val="1000"/>
              </a:spcBef>
              <a:spcAft>
                <a:spcPts val="1000"/>
              </a:spcAft>
              <a:buNone/>
            </a:pPr>
            <a:r>
              <a:t/>
            </a:r>
            <a:endParaRPr>
              <a:latin typeface="Lora"/>
              <a:ea typeface="Lora"/>
              <a:cs typeface="Lora"/>
              <a:sym typeface="Lora"/>
            </a:endParaRPr>
          </a:p>
        </p:txBody>
      </p:sp>
      <p:grpSp>
        <p:nvGrpSpPr>
          <p:cNvPr id="373" name="Google Shape;373;p52"/>
          <p:cNvGrpSpPr/>
          <p:nvPr/>
        </p:nvGrpSpPr>
        <p:grpSpPr>
          <a:xfrm>
            <a:off x="6267963" y="2425150"/>
            <a:ext cx="2148375" cy="2471211"/>
            <a:chOff x="5590225" y="2407275"/>
            <a:chExt cx="2148375" cy="2471211"/>
          </a:xfrm>
        </p:grpSpPr>
        <p:sp>
          <p:nvSpPr>
            <p:cNvPr id="374" name="Google Shape;374;p52"/>
            <p:cNvSpPr/>
            <p:nvPr/>
          </p:nvSpPr>
          <p:spPr>
            <a:xfrm>
              <a:off x="6131075" y="2965525"/>
              <a:ext cx="1025950" cy="753750"/>
            </a:xfrm>
            <a:prstGeom prst="flowChartDecision">
              <a:avLst/>
            </a:prstGeom>
            <a:no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000">
                  <a:latin typeface="Fira Code"/>
                  <a:ea typeface="Fira Code"/>
                  <a:cs typeface="Fira Code"/>
                  <a:sym typeface="Fira Code"/>
                </a:rPr>
                <a:t>cond</a:t>
              </a:r>
              <a:endParaRPr sz="1000">
                <a:latin typeface="Fira Code"/>
                <a:ea typeface="Fira Code"/>
                <a:cs typeface="Fira Code"/>
                <a:sym typeface="Fira Code"/>
              </a:endParaRPr>
            </a:p>
          </p:txBody>
        </p:sp>
        <p:sp>
          <p:nvSpPr>
            <p:cNvPr id="375" name="Google Shape;375;p52"/>
            <p:cNvSpPr/>
            <p:nvPr/>
          </p:nvSpPr>
          <p:spPr>
            <a:xfrm>
              <a:off x="5705400" y="3857125"/>
              <a:ext cx="851425" cy="425725"/>
            </a:xfrm>
            <a:prstGeom prst="flowChartProcess">
              <a:avLst/>
            </a:prstGeom>
            <a:no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000">
                  <a:latin typeface="Fira Code"/>
                  <a:ea typeface="Fira Code"/>
                  <a:cs typeface="Fira Code"/>
                  <a:sym typeface="Fira Code"/>
                </a:rPr>
                <a:t>code</a:t>
              </a:r>
              <a:endParaRPr sz="1000">
                <a:latin typeface="Fira Code"/>
                <a:ea typeface="Fira Code"/>
                <a:cs typeface="Fira Code"/>
                <a:sym typeface="Fira Code"/>
              </a:endParaRPr>
            </a:p>
          </p:txBody>
        </p:sp>
        <p:sp>
          <p:nvSpPr>
            <p:cNvPr id="376" name="Google Shape;376;p52"/>
            <p:cNvSpPr/>
            <p:nvPr/>
          </p:nvSpPr>
          <p:spPr>
            <a:xfrm>
              <a:off x="6312550" y="4616100"/>
              <a:ext cx="663012" cy="262386"/>
            </a:xfrm>
            <a:prstGeom prst="flowChartTerminator">
              <a:avLst/>
            </a:prstGeom>
            <a:no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000">
                  <a:latin typeface="Fira Code"/>
                  <a:ea typeface="Fira Code"/>
                  <a:cs typeface="Fira Code"/>
                  <a:sym typeface="Fira Code"/>
                </a:rPr>
                <a:t>end</a:t>
              </a:r>
              <a:endParaRPr sz="1000">
                <a:latin typeface="Fira Code"/>
                <a:ea typeface="Fira Code"/>
                <a:cs typeface="Fira Code"/>
                <a:sym typeface="Fira Code"/>
              </a:endParaRPr>
            </a:p>
          </p:txBody>
        </p:sp>
        <p:sp>
          <p:nvSpPr>
            <p:cNvPr id="377" name="Google Shape;377;p52"/>
            <p:cNvSpPr/>
            <p:nvPr/>
          </p:nvSpPr>
          <p:spPr>
            <a:xfrm>
              <a:off x="6159088" y="2407275"/>
              <a:ext cx="969950" cy="322700"/>
            </a:xfrm>
            <a:prstGeom prst="flowChartPreparation">
              <a:avLst/>
            </a:prstGeom>
            <a:no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000">
                  <a:latin typeface="Fira Code"/>
                  <a:ea typeface="Fira Code"/>
                  <a:cs typeface="Fira Code"/>
                  <a:sym typeface="Fira Code"/>
                </a:rPr>
                <a:t>start</a:t>
              </a:r>
              <a:endParaRPr sz="1000">
                <a:latin typeface="Fira Code"/>
                <a:ea typeface="Fira Code"/>
                <a:cs typeface="Fira Code"/>
                <a:sym typeface="Fira Code"/>
              </a:endParaRPr>
            </a:p>
          </p:txBody>
        </p:sp>
        <p:cxnSp>
          <p:nvCxnSpPr>
            <p:cNvPr id="378" name="Google Shape;378;p52"/>
            <p:cNvCxnSpPr>
              <a:stCxn id="377" idx="2"/>
              <a:endCxn id="374" idx="0"/>
            </p:cNvCxnSpPr>
            <p:nvPr/>
          </p:nvCxnSpPr>
          <p:spPr>
            <a:xfrm>
              <a:off x="6644063" y="2729975"/>
              <a:ext cx="0" cy="235500"/>
            </a:xfrm>
            <a:prstGeom prst="straightConnector1">
              <a:avLst/>
            </a:prstGeom>
            <a:noFill/>
            <a:ln cap="flat" cmpd="sng" w="9525">
              <a:solidFill>
                <a:srgbClr val="BF9000"/>
              </a:solidFill>
              <a:prstDash val="solid"/>
              <a:round/>
              <a:headEnd len="med" w="med" type="none"/>
              <a:tailEnd len="med" w="med" type="triangle"/>
            </a:ln>
          </p:spPr>
        </p:cxnSp>
        <p:cxnSp>
          <p:nvCxnSpPr>
            <p:cNvPr id="379" name="Google Shape;379;p52"/>
            <p:cNvCxnSpPr>
              <a:stCxn id="374" idx="1"/>
              <a:endCxn id="375" idx="0"/>
            </p:cNvCxnSpPr>
            <p:nvPr/>
          </p:nvCxnSpPr>
          <p:spPr>
            <a:xfrm>
              <a:off x="6131075" y="3342400"/>
              <a:ext cx="0" cy="514800"/>
            </a:xfrm>
            <a:prstGeom prst="straightConnector1">
              <a:avLst/>
            </a:prstGeom>
            <a:noFill/>
            <a:ln cap="flat" cmpd="sng" w="9525">
              <a:solidFill>
                <a:srgbClr val="BF9000"/>
              </a:solidFill>
              <a:prstDash val="solid"/>
              <a:round/>
              <a:headEnd len="med" w="med" type="none"/>
              <a:tailEnd len="med" w="med" type="triangle"/>
            </a:ln>
          </p:spPr>
        </p:cxnSp>
        <p:cxnSp>
          <p:nvCxnSpPr>
            <p:cNvPr id="380" name="Google Shape;380;p52"/>
            <p:cNvCxnSpPr>
              <a:stCxn id="375" idx="2"/>
              <a:endCxn id="376" idx="0"/>
            </p:cNvCxnSpPr>
            <p:nvPr/>
          </p:nvCxnSpPr>
          <p:spPr>
            <a:xfrm>
              <a:off x="6131113" y="4282850"/>
              <a:ext cx="513000" cy="333300"/>
            </a:xfrm>
            <a:prstGeom prst="straightConnector1">
              <a:avLst/>
            </a:prstGeom>
            <a:noFill/>
            <a:ln cap="flat" cmpd="sng" w="9525">
              <a:solidFill>
                <a:srgbClr val="BF9000"/>
              </a:solidFill>
              <a:prstDash val="solid"/>
              <a:round/>
              <a:headEnd len="med" w="med" type="none"/>
              <a:tailEnd len="med" w="med" type="triangle"/>
            </a:ln>
          </p:spPr>
        </p:cxnSp>
        <p:sp>
          <p:nvSpPr>
            <p:cNvPr id="381" name="Google Shape;381;p52"/>
            <p:cNvSpPr/>
            <p:nvPr/>
          </p:nvSpPr>
          <p:spPr>
            <a:xfrm>
              <a:off x="6727700" y="3857125"/>
              <a:ext cx="851425" cy="425725"/>
            </a:xfrm>
            <a:prstGeom prst="flowChartProcess">
              <a:avLst/>
            </a:prstGeom>
            <a:no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000">
                  <a:latin typeface="Fira Code"/>
                  <a:ea typeface="Fira Code"/>
                  <a:cs typeface="Fira Code"/>
                  <a:sym typeface="Fira Code"/>
                </a:rPr>
                <a:t>code</a:t>
              </a:r>
              <a:endParaRPr sz="1000">
                <a:latin typeface="Fira Code"/>
                <a:ea typeface="Fira Code"/>
                <a:cs typeface="Fira Code"/>
                <a:sym typeface="Fira Code"/>
              </a:endParaRPr>
            </a:p>
          </p:txBody>
        </p:sp>
        <p:cxnSp>
          <p:nvCxnSpPr>
            <p:cNvPr id="382" name="Google Shape;382;p52"/>
            <p:cNvCxnSpPr>
              <a:stCxn id="374" idx="3"/>
              <a:endCxn id="381" idx="0"/>
            </p:cNvCxnSpPr>
            <p:nvPr/>
          </p:nvCxnSpPr>
          <p:spPr>
            <a:xfrm flipH="1">
              <a:off x="7153425" y="3342400"/>
              <a:ext cx="3600" cy="514800"/>
            </a:xfrm>
            <a:prstGeom prst="straightConnector1">
              <a:avLst/>
            </a:prstGeom>
            <a:noFill/>
            <a:ln cap="flat" cmpd="sng" w="9525">
              <a:solidFill>
                <a:srgbClr val="BF9000"/>
              </a:solidFill>
              <a:prstDash val="solid"/>
              <a:round/>
              <a:headEnd len="med" w="med" type="none"/>
              <a:tailEnd len="med" w="med" type="triangle"/>
            </a:ln>
          </p:spPr>
        </p:cxnSp>
        <p:cxnSp>
          <p:nvCxnSpPr>
            <p:cNvPr id="383" name="Google Shape;383;p52"/>
            <p:cNvCxnSpPr>
              <a:stCxn id="381" idx="2"/>
              <a:endCxn id="376" idx="0"/>
            </p:cNvCxnSpPr>
            <p:nvPr/>
          </p:nvCxnSpPr>
          <p:spPr>
            <a:xfrm flipH="1">
              <a:off x="6644013" y="4282850"/>
              <a:ext cx="509400" cy="333300"/>
            </a:xfrm>
            <a:prstGeom prst="straightConnector1">
              <a:avLst/>
            </a:prstGeom>
            <a:noFill/>
            <a:ln cap="flat" cmpd="sng" w="9525">
              <a:solidFill>
                <a:srgbClr val="BF9000"/>
              </a:solidFill>
              <a:prstDash val="solid"/>
              <a:round/>
              <a:headEnd len="med" w="med" type="none"/>
              <a:tailEnd len="med" w="med" type="triangle"/>
            </a:ln>
          </p:spPr>
        </p:cxnSp>
        <p:sp>
          <p:nvSpPr>
            <p:cNvPr id="384" name="Google Shape;384;p52"/>
            <p:cNvSpPr txBox="1"/>
            <p:nvPr/>
          </p:nvSpPr>
          <p:spPr>
            <a:xfrm>
              <a:off x="5590225" y="3440650"/>
              <a:ext cx="663000" cy="46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000">
                  <a:latin typeface="Fira Code"/>
                  <a:ea typeface="Fira Code"/>
                  <a:cs typeface="Fira Code"/>
                  <a:sym typeface="Fira Code"/>
                </a:rPr>
                <a:t>true</a:t>
              </a:r>
              <a:endParaRPr sz="1000">
                <a:latin typeface="Fira Code"/>
                <a:ea typeface="Fira Code"/>
                <a:cs typeface="Fira Code"/>
                <a:sym typeface="Fira Code"/>
              </a:endParaRPr>
            </a:p>
          </p:txBody>
        </p:sp>
        <p:sp>
          <p:nvSpPr>
            <p:cNvPr id="385" name="Google Shape;385;p52"/>
            <p:cNvSpPr txBox="1"/>
            <p:nvPr/>
          </p:nvSpPr>
          <p:spPr>
            <a:xfrm>
              <a:off x="7075600" y="3440650"/>
              <a:ext cx="663000" cy="46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000">
                  <a:latin typeface="Fira Code"/>
                  <a:ea typeface="Fira Code"/>
                  <a:cs typeface="Fira Code"/>
                  <a:sym typeface="Fira Code"/>
                </a:rPr>
                <a:t>false</a:t>
              </a:r>
              <a:endParaRPr sz="1000">
                <a:latin typeface="Fira Code"/>
                <a:ea typeface="Fira Code"/>
                <a:cs typeface="Fira Code"/>
                <a:sym typeface="Fira Code"/>
              </a:endParaRPr>
            </a:p>
          </p:txBody>
        </p:sp>
      </p:grpSp>
      <p:sp>
        <p:nvSpPr>
          <p:cNvPr id="386" name="Google Shape;386;p52"/>
          <p:cNvSpPr txBox="1"/>
          <p:nvPr/>
        </p:nvSpPr>
        <p:spPr>
          <a:xfrm>
            <a:off x="3151750" y="2634650"/>
            <a:ext cx="3116400" cy="22617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vi" sz="1200">
                <a:solidFill>
                  <a:srgbClr val="859900"/>
                </a:solidFill>
                <a:latin typeface="Fira Code"/>
                <a:ea typeface="Fira Code"/>
                <a:cs typeface="Fira Code"/>
                <a:sym typeface="Fira Code"/>
              </a:rPr>
              <a:t>if</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condition</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condition</a:t>
            </a:r>
            <a:endParaRPr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else</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if</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other</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condition</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other condition</a:t>
            </a:r>
            <a:endParaRPr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else</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if</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another</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condition</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another condition</a:t>
            </a:r>
            <a:endParaRPr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else</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if all condition false</a:t>
            </a:r>
            <a:endParaRPr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spcBef>
                <a:spcPts val="0"/>
              </a:spcBef>
              <a:spcAft>
                <a:spcPts val="0"/>
              </a:spcAft>
              <a:buNone/>
            </a:pPr>
            <a:r>
              <a:t/>
            </a:r>
            <a:endParaRPr>
              <a:latin typeface="Lato"/>
              <a:ea typeface="Lato"/>
              <a:cs typeface="Lato"/>
              <a:sym typeface="Lato"/>
            </a:endParaRPr>
          </a:p>
        </p:txBody>
      </p:sp>
      <p:sp>
        <p:nvSpPr>
          <p:cNvPr id="387" name="Google Shape;387;p52"/>
          <p:cNvSpPr txBox="1"/>
          <p:nvPr/>
        </p:nvSpPr>
        <p:spPr>
          <a:xfrm>
            <a:off x="727650" y="2634650"/>
            <a:ext cx="2238300" cy="23247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vi" sz="1200">
                <a:solidFill>
                  <a:srgbClr val="859900"/>
                </a:solidFill>
                <a:latin typeface="Fira Code"/>
                <a:ea typeface="Fira Code"/>
                <a:cs typeface="Fira Code"/>
                <a:sym typeface="Fira Code"/>
              </a:rPr>
              <a:t>if</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condition</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run if condition is true</a:t>
            </a:r>
            <a:endParaRPr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else</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run if condition is false</a:t>
            </a:r>
            <a:endParaRPr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3"/>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Exercise</a:t>
            </a:r>
            <a:endParaRPr/>
          </a:p>
        </p:txBody>
      </p:sp>
      <p:sp>
        <p:nvSpPr>
          <p:cNvPr id="393" name="Google Shape;393;p53"/>
          <p:cNvSpPr txBox="1"/>
          <p:nvPr>
            <p:ph idx="1" type="body"/>
          </p:nvPr>
        </p:nvSpPr>
        <p:spPr>
          <a:xfrm>
            <a:off x="729450" y="1312325"/>
            <a:ext cx="7688700" cy="35841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1000"/>
              </a:spcBef>
              <a:spcAft>
                <a:spcPts val="0"/>
              </a:spcAft>
              <a:buSzPts val="1300"/>
              <a:buFont typeface="Lora"/>
              <a:buAutoNum type="arabicPeriod"/>
            </a:pPr>
            <a:r>
              <a:rPr lang="vi">
                <a:latin typeface="Lora"/>
                <a:ea typeface="Lora"/>
                <a:cs typeface="Lora"/>
                <a:sym typeface="Lora"/>
              </a:rPr>
              <a:t>Viết chương trình cho phép nhập vào một số, kiểm tra số đó là chẵn hay lẻ và in ra màn hình</a:t>
            </a:r>
            <a:endParaRPr>
              <a:latin typeface="Lora"/>
              <a:ea typeface="Lora"/>
              <a:cs typeface="Lora"/>
              <a:sym typeface="Lora"/>
            </a:endParaRPr>
          </a:p>
          <a:p>
            <a:pPr indent="-311150" lvl="0" marL="457200" rtl="0" algn="l">
              <a:lnSpc>
                <a:spcPct val="150000"/>
              </a:lnSpc>
              <a:spcBef>
                <a:spcPts val="0"/>
              </a:spcBef>
              <a:spcAft>
                <a:spcPts val="0"/>
              </a:spcAft>
              <a:buSzPts val="1300"/>
              <a:buFont typeface="Lora"/>
              <a:buAutoNum type="arabicPeriod"/>
            </a:pPr>
            <a:r>
              <a:rPr lang="vi">
                <a:latin typeface="Lora"/>
                <a:ea typeface="Lora"/>
                <a:cs typeface="Lora"/>
                <a:sym typeface="Lora"/>
              </a:rPr>
              <a:t>Viết chương trình cho phép nhập vào 2 số, kiểm tra và in ra số lớn hơn</a:t>
            </a:r>
            <a:endParaRPr>
              <a:latin typeface="Lora"/>
              <a:ea typeface="Lora"/>
              <a:cs typeface="Lora"/>
              <a:sym typeface="Lora"/>
            </a:endParaRPr>
          </a:p>
          <a:p>
            <a:pPr indent="-311150" lvl="0" marL="457200" rtl="0" algn="l">
              <a:lnSpc>
                <a:spcPct val="150000"/>
              </a:lnSpc>
              <a:spcBef>
                <a:spcPts val="0"/>
              </a:spcBef>
              <a:spcAft>
                <a:spcPts val="0"/>
              </a:spcAft>
              <a:buSzPts val="1300"/>
              <a:buFont typeface="Lora"/>
              <a:buAutoNum type="arabicPeriod"/>
            </a:pPr>
            <a:r>
              <a:rPr lang="vi">
                <a:latin typeface="Lora"/>
                <a:ea typeface="Lora"/>
                <a:cs typeface="Lora"/>
                <a:sym typeface="Lora"/>
              </a:rPr>
              <a:t>Viết chương trình cho phép nhập vào một tháng, in ra mùa tương ứng trong năm</a:t>
            </a:r>
            <a:endParaRPr>
              <a:latin typeface="Lora"/>
              <a:ea typeface="Lora"/>
              <a:cs typeface="Lora"/>
              <a:sym typeface="Lora"/>
            </a:endParaRPr>
          </a:p>
          <a:p>
            <a:pPr indent="0" lvl="0" marL="0" rtl="0" algn="l">
              <a:lnSpc>
                <a:spcPct val="150000"/>
              </a:lnSpc>
              <a:spcBef>
                <a:spcPts val="1000"/>
              </a:spcBef>
              <a:spcAft>
                <a:spcPts val="1000"/>
              </a:spcAft>
              <a:buNone/>
            </a:pPr>
            <a:r>
              <a:t/>
            </a:r>
            <a:endParaRPr>
              <a:latin typeface="Lora"/>
              <a:ea typeface="Lora"/>
              <a:cs typeface="Lora"/>
              <a:sym typeface="Lora"/>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4"/>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Homework</a:t>
            </a:r>
            <a:endParaRPr/>
          </a:p>
        </p:txBody>
      </p:sp>
      <p:sp>
        <p:nvSpPr>
          <p:cNvPr id="399" name="Google Shape;399;p54"/>
          <p:cNvSpPr txBox="1"/>
          <p:nvPr>
            <p:ph idx="1" type="body"/>
          </p:nvPr>
        </p:nvSpPr>
        <p:spPr>
          <a:xfrm>
            <a:off x="729450" y="1312325"/>
            <a:ext cx="7688700" cy="3584100"/>
          </a:xfrm>
          <a:prstGeom prst="rect">
            <a:avLst/>
          </a:prstGeom>
        </p:spPr>
        <p:txBody>
          <a:bodyPr anchorCtr="0" anchor="t" bIns="91425" lIns="91425" spcFirstLastPara="1" rIns="91425" wrap="square" tIns="91425">
            <a:noAutofit/>
          </a:bodyPr>
          <a:lstStyle/>
          <a:p>
            <a:pPr indent="-311150" lvl="0" marL="457200" rtl="0" algn="l">
              <a:spcBef>
                <a:spcPts val="1000"/>
              </a:spcBef>
              <a:spcAft>
                <a:spcPts val="0"/>
              </a:spcAft>
              <a:buClr>
                <a:schemeClr val="accent1"/>
              </a:buClr>
              <a:buSzPts val="1300"/>
              <a:buFont typeface="Lora"/>
              <a:buAutoNum type="arabicPeriod"/>
            </a:pPr>
            <a:r>
              <a:rPr lang="vi">
                <a:latin typeface="Lora"/>
                <a:ea typeface="Lora"/>
                <a:cs typeface="Lora"/>
                <a:sym typeface="Lora"/>
              </a:rPr>
              <a:t>Viết chương trình cho phép nhập ba số, kiểm tra và in ra số lớn nhất</a:t>
            </a:r>
            <a:endParaRPr>
              <a:latin typeface="Lora"/>
              <a:ea typeface="Lora"/>
              <a:cs typeface="Lora"/>
              <a:sym typeface="Lora"/>
            </a:endParaRPr>
          </a:p>
          <a:p>
            <a:pPr indent="-311150" lvl="0" marL="457200" rtl="0" algn="l">
              <a:spcBef>
                <a:spcPts val="0"/>
              </a:spcBef>
              <a:spcAft>
                <a:spcPts val="0"/>
              </a:spcAft>
              <a:buClr>
                <a:schemeClr val="accent1"/>
              </a:buClr>
              <a:buSzPts val="1300"/>
              <a:buFont typeface="Lora"/>
              <a:buAutoNum type="arabicPeriod"/>
            </a:pPr>
            <a:r>
              <a:rPr lang="vi">
                <a:latin typeface="Lora"/>
                <a:ea typeface="Lora"/>
                <a:cs typeface="Lora"/>
                <a:sym typeface="Lora"/>
              </a:rPr>
              <a:t>VCT cho phép nhập một số, kiểm tra và in ra số đó có chia hết cho 5 và 11 hay không</a:t>
            </a:r>
            <a:endParaRPr>
              <a:latin typeface="Lora"/>
              <a:ea typeface="Lora"/>
              <a:cs typeface="Lora"/>
              <a:sym typeface="Lora"/>
            </a:endParaRPr>
          </a:p>
          <a:p>
            <a:pPr indent="-311150" lvl="0" marL="457200" rtl="0" algn="l">
              <a:spcBef>
                <a:spcPts val="0"/>
              </a:spcBef>
              <a:spcAft>
                <a:spcPts val="0"/>
              </a:spcAft>
              <a:buClr>
                <a:schemeClr val="accent1"/>
              </a:buClr>
              <a:buSzPts val="1300"/>
              <a:buFont typeface="Lora"/>
              <a:buAutoNum type="arabicPeriod"/>
            </a:pPr>
            <a:r>
              <a:rPr lang="vi">
                <a:latin typeface="Lora"/>
                <a:ea typeface="Lora"/>
                <a:cs typeface="Lora"/>
                <a:sym typeface="Lora"/>
              </a:rPr>
              <a:t>VCT cho phép nhập một năm, kiểm tra và in ra năm đó có phải năm nhuận hay không</a:t>
            </a:r>
            <a:endParaRPr>
              <a:latin typeface="Lora"/>
              <a:ea typeface="Lora"/>
              <a:cs typeface="Lora"/>
              <a:sym typeface="Lora"/>
            </a:endParaRPr>
          </a:p>
          <a:p>
            <a:pPr indent="-311150" lvl="0" marL="457200" rtl="0" algn="l">
              <a:spcBef>
                <a:spcPts val="0"/>
              </a:spcBef>
              <a:spcAft>
                <a:spcPts val="0"/>
              </a:spcAft>
              <a:buClr>
                <a:schemeClr val="accent1"/>
              </a:buClr>
              <a:buSzPts val="1300"/>
              <a:buFont typeface="Lora"/>
              <a:buAutoNum type="arabicPeriod"/>
            </a:pPr>
            <a:r>
              <a:rPr lang="vi">
                <a:latin typeface="Lora"/>
                <a:ea typeface="Lora"/>
                <a:cs typeface="Lora"/>
                <a:sym typeface="Lora"/>
              </a:rPr>
              <a:t>VCT cho phép nhập một ký tự, kiểm tra và in ra ký tự đó có thuộc bảng ký tự alphabe (a-zA-Z) hay không</a:t>
            </a:r>
            <a:endParaRPr>
              <a:latin typeface="Lora"/>
              <a:ea typeface="Lora"/>
              <a:cs typeface="Lora"/>
              <a:sym typeface="Lora"/>
            </a:endParaRPr>
          </a:p>
          <a:p>
            <a:pPr indent="-311150" lvl="0" marL="457200" rtl="0" algn="l">
              <a:spcBef>
                <a:spcPts val="0"/>
              </a:spcBef>
              <a:spcAft>
                <a:spcPts val="0"/>
              </a:spcAft>
              <a:buClr>
                <a:schemeClr val="accent1"/>
              </a:buClr>
              <a:buSzPts val="1300"/>
              <a:buFont typeface="Lora"/>
              <a:buAutoNum type="arabicPeriod"/>
            </a:pPr>
            <a:r>
              <a:rPr lang="vi">
                <a:latin typeface="Lora"/>
                <a:ea typeface="Lora"/>
                <a:cs typeface="Lora"/>
                <a:sym typeface="Lora"/>
              </a:rPr>
              <a:t>VCT cho phép nhập một ký tự, kiểm tra và in ra ký tự đó là nguyên hay phụ âm (tiếng Anh)</a:t>
            </a:r>
            <a:endParaRPr>
              <a:latin typeface="Lora"/>
              <a:ea typeface="Lora"/>
              <a:cs typeface="Lora"/>
              <a:sym typeface="Lora"/>
            </a:endParaRPr>
          </a:p>
          <a:p>
            <a:pPr indent="-311150" lvl="0" marL="457200" rtl="0" algn="l">
              <a:spcBef>
                <a:spcPts val="0"/>
              </a:spcBef>
              <a:spcAft>
                <a:spcPts val="0"/>
              </a:spcAft>
              <a:buClr>
                <a:schemeClr val="accent1"/>
              </a:buClr>
              <a:buSzPts val="1300"/>
              <a:buFont typeface="Lora"/>
              <a:buAutoNum type="arabicPeriod"/>
            </a:pPr>
            <a:r>
              <a:rPr lang="vi">
                <a:latin typeface="Lora"/>
                <a:ea typeface="Lora"/>
                <a:cs typeface="Lora"/>
                <a:sym typeface="Lora"/>
              </a:rPr>
              <a:t>VCT cho phép nhập một ký tự, kiểm tra và in ra ký tự đó là chữ thường hay chữ in hoa</a:t>
            </a:r>
            <a:endParaRPr>
              <a:latin typeface="Lora"/>
              <a:ea typeface="Lora"/>
              <a:cs typeface="Lora"/>
              <a:sym typeface="Lora"/>
            </a:endParaRPr>
          </a:p>
          <a:p>
            <a:pPr indent="-311150" lvl="0" marL="457200" rtl="0" algn="l">
              <a:spcBef>
                <a:spcPts val="0"/>
              </a:spcBef>
              <a:spcAft>
                <a:spcPts val="0"/>
              </a:spcAft>
              <a:buClr>
                <a:schemeClr val="accent1"/>
              </a:buClr>
              <a:buSzPts val="1300"/>
              <a:buFont typeface="Lora"/>
              <a:buAutoNum type="arabicPeriod"/>
            </a:pPr>
            <a:r>
              <a:rPr lang="vi">
                <a:latin typeface="Lora"/>
                <a:ea typeface="Lora"/>
                <a:cs typeface="Lora"/>
                <a:sym typeface="Lora"/>
              </a:rPr>
              <a:t>VCT cho phép nhập ba hệ số a, b, c, của phương trình bậc 2 ax</a:t>
            </a:r>
            <a:r>
              <a:rPr baseline="30000" lang="vi">
                <a:latin typeface="Lora"/>
                <a:ea typeface="Lora"/>
                <a:cs typeface="Lora"/>
                <a:sym typeface="Lora"/>
              </a:rPr>
              <a:t>2</a:t>
            </a:r>
            <a:r>
              <a:rPr lang="vi">
                <a:latin typeface="Lora"/>
                <a:ea typeface="Lora"/>
                <a:cs typeface="Lora"/>
                <a:sym typeface="Lora"/>
              </a:rPr>
              <a:t> + bx + c = 0, tính và in ra nghiệm phương trình</a:t>
            </a:r>
            <a:endParaRPr>
              <a:latin typeface="Lora"/>
              <a:ea typeface="Lora"/>
              <a:cs typeface="Lora"/>
              <a:sym typeface="Lora"/>
            </a:endParaRPr>
          </a:p>
          <a:p>
            <a:pPr indent="-311150" lvl="0" marL="457200" rtl="0" algn="l">
              <a:spcBef>
                <a:spcPts val="0"/>
              </a:spcBef>
              <a:spcAft>
                <a:spcPts val="1600"/>
              </a:spcAft>
              <a:buClr>
                <a:schemeClr val="accent1"/>
              </a:buClr>
              <a:buSzPts val="1300"/>
              <a:buFont typeface="Lora"/>
              <a:buAutoNum type="arabicPeriod"/>
            </a:pPr>
            <a:r>
              <a:rPr lang="vi">
                <a:latin typeface="Lora"/>
                <a:ea typeface="Lora"/>
                <a:cs typeface="Lora"/>
                <a:sym typeface="Lora"/>
              </a:rPr>
              <a:t>VCT quy đổi điểm hệ số 10, sang điểm hệ chữ cho sinh viên, với điểm =&lt; 10 là A, &lt; 8.5 là B, &lt; 7.0 là C, &lt; 5.5 là D, &lt; 4.0 là F</a:t>
            </a:r>
            <a:endParaRPr>
              <a:latin typeface="Lora"/>
              <a:ea typeface="Lora"/>
              <a:cs typeface="Lora"/>
              <a:sym typeface="Lora"/>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5"/>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a:t>
            </a:r>
            <a:endParaRPr/>
          </a:p>
        </p:txBody>
      </p:sp>
      <p:sp>
        <p:nvSpPr>
          <p:cNvPr id="405" name="Google Shape;405;p55"/>
          <p:cNvSpPr txBox="1"/>
          <p:nvPr>
            <p:ph idx="1" type="body"/>
          </p:nvPr>
        </p:nvSpPr>
        <p:spPr>
          <a:xfrm>
            <a:off x="729450" y="1312325"/>
            <a:ext cx="7688700" cy="3584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vi">
                <a:solidFill>
                  <a:srgbClr val="233A44"/>
                </a:solidFill>
                <a:latin typeface="Lora"/>
                <a:ea typeface="Lora"/>
                <a:cs typeface="Lora"/>
                <a:sym typeface="Lora"/>
              </a:rPr>
              <a:t>Toán tử </a:t>
            </a:r>
            <a:r>
              <a:rPr lang="vi" sz="1200">
                <a:solidFill>
                  <a:srgbClr val="859900"/>
                </a:solidFill>
                <a:latin typeface="Fira Code"/>
                <a:ea typeface="Fira Code"/>
                <a:cs typeface="Fira Code"/>
                <a:sym typeface="Fira Code"/>
              </a:rPr>
              <a:t>?</a:t>
            </a:r>
            <a:r>
              <a:rPr lang="vi">
                <a:solidFill>
                  <a:srgbClr val="233A44"/>
                </a:solidFill>
                <a:latin typeface="Lora"/>
                <a:ea typeface="Lora"/>
                <a:cs typeface="Lora"/>
                <a:sym typeface="Lora"/>
              </a:rPr>
              <a:t> (toán tử hỏi, toán tử ba ngôi) là cú pháp rút gọn của </a:t>
            </a:r>
            <a:r>
              <a:rPr b="1" lang="vi">
                <a:solidFill>
                  <a:srgbClr val="233A44"/>
                </a:solidFill>
                <a:latin typeface="Lora"/>
                <a:ea typeface="Lora"/>
                <a:cs typeface="Lora"/>
                <a:sym typeface="Lora"/>
              </a:rPr>
              <a:t>if else</a:t>
            </a:r>
            <a:r>
              <a:rPr lang="vi">
                <a:solidFill>
                  <a:srgbClr val="233A44"/>
                </a:solidFill>
                <a:latin typeface="Lora"/>
                <a:ea typeface="Lora"/>
                <a:cs typeface="Lora"/>
                <a:sym typeface="Lora"/>
              </a:rPr>
              <a:t>, thường dùng khi muốn gán một giá trị theo điều kiện</a:t>
            </a:r>
            <a:endParaRPr>
              <a:solidFill>
                <a:srgbClr val="233A44"/>
              </a:solidFill>
              <a:latin typeface="Lora"/>
              <a:ea typeface="Lora"/>
              <a:cs typeface="Lora"/>
              <a:sym typeface="Lora"/>
            </a:endParaRPr>
          </a:p>
          <a:p>
            <a:pPr indent="0" lvl="0" marL="0" rtl="0" algn="l">
              <a:spcBef>
                <a:spcPts val="1600"/>
              </a:spcBef>
              <a:spcAft>
                <a:spcPts val="0"/>
              </a:spcAft>
              <a:buNone/>
            </a:pPr>
            <a:r>
              <a:rPr lang="vi">
                <a:solidFill>
                  <a:srgbClr val="233A44"/>
                </a:solidFill>
                <a:latin typeface="Lora"/>
                <a:ea typeface="Lora"/>
                <a:cs typeface="Lora"/>
                <a:sym typeface="Lora"/>
              </a:rPr>
              <a:t>Cú pháp:</a:t>
            </a:r>
            <a:endParaRPr>
              <a:solidFill>
                <a:srgbClr val="233A44"/>
              </a:solidFill>
              <a:latin typeface="Lora"/>
              <a:ea typeface="Lora"/>
              <a:cs typeface="Lora"/>
              <a:sym typeface="Lora"/>
            </a:endParaRPr>
          </a:p>
          <a:p>
            <a:pPr indent="0" lvl="0" marL="0" rtl="0" algn="l">
              <a:lnSpc>
                <a:spcPct val="135714"/>
              </a:lnSpc>
              <a:spcBef>
                <a:spcPts val="1600"/>
              </a:spcBef>
              <a:spcAft>
                <a:spcPts val="0"/>
              </a:spcAft>
              <a:buNone/>
            </a:pPr>
            <a:r>
              <a:t/>
            </a:r>
            <a:endParaRPr sz="1200">
              <a:solidFill>
                <a:srgbClr val="BBBBBB"/>
              </a:solidFill>
              <a:latin typeface="Lora Regular"/>
              <a:ea typeface="Lora Regular"/>
              <a:cs typeface="Lora Regular"/>
              <a:sym typeface="Lora Regular"/>
            </a:endParaRPr>
          </a:p>
          <a:p>
            <a:pPr indent="0" lvl="0" marL="0" rtl="0" algn="l">
              <a:lnSpc>
                <a:spcPct val="150000"/>
              </a:lnSpc>
              <a:spcBef>
                <a:spcPts val="1000"/>
              </a:spcBef>
              <a:spcAft>
                <a:spcPts val="1000"/>
              </a:spcAft>
              <a:buNone/>
            </a:pPr>
            <a:r>
              <a:t/>
            </a:r>
            <a:endParaRPr>
              <a:latin typeface="Lora"/>
              <a:ea typeface="Lora"/>
              <a:cs typeface="Lora"/>
              <a:sym typeface="Lora"/>
            </a:endParaRPr>
          </a:p>
        </p:txBody>
      </p:sp>
      <p:sp>
        <p:nvSpPr>
          <p:cNvPr id="406" name="Google Shape;406;p55"/>
          <p:cNvSpPr txBox="1"/>
          <p:nvPr/>
        </p:nvSpPr>
        <p:spPr>
          <a:xfrm>
            <a:off x="4040825" y="2386800"/>
            <a:ext cx="3894300" cy="25095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yearOld</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268BD2"/>
                </a:solidFill>
                <a:latin typeface="Fira Code"/>
                <a:ea typeface="Fira Code"/>
                <a:cs typeface="Fira Code"/>
                <a:sym typeface="Fira Code"/>
              </a:rPr>
              <a:t>prompt</a:t>
            </a:r>
            <a:r>
              <a:rPr lang="vi" sz="1200">
                <a:solidFill>
                  <a:srgbClr val="BBBBBB"/>
                </a:solidFill>
                <a:latin typeface="Fira Code"/>
                <a:ea typeface="Fira Code"/>
                <a:cs typeface="Fira Code"/>
                <a:sym typeface="Fira Code"/>
              </a:rPr>
              <a:t>(</a:t>
            </a:r>
            <a:r>
              <a:rPr lang="vi" sz="1200">
                <a:solidFill>
                  <a:srgbClr val="2AA198"/>
                </a:solidFill>
                <a:latin typeface="Fira Code"/>
                <a:ea typeface="Fira Code"/>
                <a:cs typeface="Fira Code"/>
                <a:sym typeface="Fira Code"/>
              </a:rPr>
              <a:t>"How old are u?"</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age</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endParaRPr sz="1200">
              <a:solidFill>
                <a:srgbClr val="859900"/>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yearOld</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&lt;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15</a:t>
            </a:r>
            <a:endParaRPr sz="1200">
              <a:solidFill>
                <a:srgbClr val="D33682"/>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"Kid"</a:t>
            </a:r>
            <a:endParaRPr sz="1200">
              <a:solidFill>
                <a:srgbClr val="2AA198"/>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yearOld</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&lt;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18</a:t>
            </a:r>
            <a:endParaRPr sz="1200">
              <a:solidFill>
                <a:srgbClr val="D33682"/>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"Teen"</a:t>
            </a:r>
            <a:endParaRPr sz="1200">
              <a:solidFill>
                <a:srgbClr val="2AA198"/>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yearOld</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&lt;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50</a:t>
            </a:r>
            <a:endParaRPr sz="1200">
              <a:solidFill>
                <a:srgbClr val="D33682"/>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"Adult"</a:t>
            </a:r>
            <a:endParaRPr sz="1200">
              <a:solidFill>
                <a:srgbClr val="2AA198"/>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"Old"</a:t>
            </a:r>
            <a:r>
              <a:rPr lang="vi" sz="1200">
                <a:solidFill>
                  <a:srgbClr val="BBBBBB"/>
                </a:solidFill>
                <a:latin typeface="Fira Code"/>
                <a:ea typeface="Fira Code"/>
                <a:cs typeface="Fira Code"/>
                <a:sym typeface="Fira Code"/>
              </a:rPr>
              <a:t>;</a:t>
            </a:r>
            <a:endParaRPr>
              <a:latin typeface="Fira Code"/>
              <a:ea typeface="Fira Code"/>
              <a:cs typeface="Fira Code"/>
              <a:sym typeface="Fira Code"/>
            </a:endParaRPr>
          </a:p>
        </p:txBody>
      </p:sp>
      <p:sp>
        <p:nvSpPr>
          <p:cNvPr id="407" name="Google Shape;407;p55"/>
          <p:cNvSpPr txBox="1"/>
          <p:nvPr/>
        </p:nvSpPr>
        <p:spPr>
          <a:xfrm>
            <a:off x="727650" y="2386800"/>
            <a:ext cx="2238300" cy="25725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condition</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value1</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value2</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condition</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value1</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otherCondition</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value2</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859900"/>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an</a:t>
            </a:r>
            <a:r>
              <a:rPr lang="vi" sz="1200">
                <a:solidFill>
                  <a:srgbClr val="268BD2"/>
                </a:solidFill>
                <a:latin typeface="Fira Code"/>
                <a:ea typeface="Fira Code"/>
                <a:cs typeface="Fira Code"/>
                <a:sym typeface="Fira Code"/>
              </a:rPr>
              <a:t>otherCondition</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859900"/>
                </a:solidFill>
                <a:latin typeface="Fira Code"/>
                <a:ea typeface="Fira Code"/>
                <a:cs typeface="Fira Code"/>
                <a:sym typeface="Fira Code"/>
              </a:rPr>
              <a:t>?</a:t>
            </a:r>
            <a:r>
              <a:rPr lang="vi" sz="1200">
                <a:solidFill>
                  <a:srgbClr val="268BD2"/>
                </a:solidFill>
                <a:latin typeface="Fira Code"/>
                <a:ea typeface="Fira Code"/>
                <a:cs typeface="Fira Code"/>
                <a:sym typeface="Fira Code"/>
              </a:rPr>
              <a:t> value3 : value4</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BBBBBB"/>
              </a:solidFill>
              <a:latin typeface="Lora Regular"/>
              <a:ea typeface="Lora Regular"/>
              <a:cs typeface="Lora Regular"/>
              <a:sym typeface="Lora Regular"/>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6"/>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Exercise</a:t>
            </a:r>
            <a:endParaRPr/>
          </a:p>
        </p:txBody>
      </p:sp>
      <p:sp>
        <p:nvSpPr>
          <p:cNvPr id="413" name="Google Shape;413;p56"/>
          <p:cNvSpPr txBox="1"/>
          <p:nvPr>
            <p:ph idx="1" type="body"/>
          </p:nvPr>
        </p:nvSpPr>
        <p:spPr>
          <a:xfrm>
            <a:off x="729450" y="1312325"/>
            <a:ext cx="7688700" cy="35841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1000"/>
              </a:spcBef>
              <a:spcAft>
                <a:spcPts val="0"/>
              </a:spcAft>
              <a:buSzPts val="1300"/>
              <a:buFont typeface="Lora"/>
              <a:buAutoNum type="arabicPeriod"/>
            </a:pPr>
            <a:r>
              <a:rPr lang="vi">
                <a:latin typeface="Lora"/>
                <a:ea typeface="Lora"/>
                <a:cs typeface="Lora"/>
                <a:sym typeface="Lora"/>
              </a:rPr>
              <a:t>Viết chương trình cho phép nhập vào một số, kiểm tra số đó là chẵn hay lẻ và in ra màn hình, sử dụng toán tử </a:t>
            </a:r>
            <a:r>
              <a:rPr lang="vi">
                <a:solidFill>
                  <a:srgbClr val="859900"/>
                </a:solidFill>
                <a:latin typeface="Fira Code"/>
                <a:ea typeface="Fira Code"/>
                <a:cs typeface="Fira Code"/>
                <a:sym typeface="Fira Code"/>
              </a:rPr>
              <a:t>?</a:t>
            </a:r>
            <a:endParaRPr sz="1400">
              <a:latin typeface="Fira Code"/>
              <a:ea typeface="Fira Code"/>
              <a:cs typeface="Fira Code"/>
              <a:sym typeface="Fira Code"/>
            </a:endParaRPr>
          </a:p>
          <a:p>
            <a:pPr indent="-311150" lvl="0" marL="457200" rtl="0" algn="l">
              <a:lnSpc>
                <a:spcPct val="150000"/>
              </a:lnSpc>
              <a:spcBef>
                <a:spcPts val="0"/>
              </a:spcBef>
              <a:spcAft>
                <a:spcPts val="0"/>
              </a:spcAft>
              <a:buSzPts val="1300"/>
              <a:buFont typeface="Lora"/>
              <a:buAutoNum type="arabicPeriod"/>
            </a:pPr>
            <a:r>
              <a:rPr lang="vi">
                <a:latin typeface="Lora"/>
                <a:ea typeface="Lora"/>
                <a:cs typeface="Lora"/>
                <a:sym typeface="Lora"/>
              </a:rPr>
              <a:t>Viết chương trình cho phép nhập vào 2 số, kiểm tra và in ra số lớn hơn, sử dụng toán tử </a:t>
            </a:r>
            <a:r>
              <a:rPr lang="vi" sz="1200">
                <a:solidFill>
                  <a:srgbClr val="859900"/>
                </a:solidFill>
                <a:latin typeface="Fira Code"/>
                <a:ea typeface="Fira Code"/>
                <a:cs typeface="Fira Code"/>
                <a:sym typeface="Fira Code"/>
              </a:rPr>
              <a:t>?</a:t>
            </a:r>
            <a:endParaRPr sz="1200">
              <a:solidFill>
                <a:srgbClr val="859900"/>
              </a:solidFill>
              <a:latin typeface="Fira Code"/>
              <a:ea typeface="Fira Code"/>
              <a:cs typeface="Fira Code"/>
              <a:sym typeface="Fira Code"/>
            </a:endParaRPr>
          </a:p>
          <a:p>
            <a:pPr indent="-311150" lvl="0" marL="457200" rtl="0" algn="l">
              <a:lnSpc>
                <a:spcPct val="150000"/>
              </a:lnSpc>
              <a:spcBef>
                <a:spcPts val="0"/>
              </a:spcBef>
              <a:spcAft>
                <a:spcPts val="0"/>
              </a:spcAft>
              <a:buSzPts val="1300"/>
              <a:buFont typeface="Lora"/>
              <a:buAutoNum type="arabicPeriod"/>
            </a:pPr>
            <a:r>
              <a:rPr lang="vi">
                <a:latin typeface="Lora"/>
                <a:ea typeface="Lora"/>
                <a:cs typeface="Lora"/>
                <a:sym typeface="Lora"/>
              </a:rPr>
              <a:t>Viết chương trình cho phép nhập vào một tháng, in ra mùa tương ứng trong năm, sử dụng toán tử </a:t>
            </a:r>
            <a:r>
              <a:rPr lang="vi">
                <a:solidFill>
                  <a:srgbClr val="859900"/>
                </a:solidFill>
                <a:latin typeface="Fira Code"/>
                <a:ea typeface="Fira Code"/>
                <a:cs typeface="Fira Code"/>
                <a:sym typeface="Fira Code"/>
              </a:rPr>
              <a:t>?</a:t>
            </a:r>
            <a:endParaRPr>
              <a:latin typeface="Fira Code"/>
              <a:ea typeface="Fira Code"/>
              <a:cs typeface="Fira Code"/>
              <a:sym typeface="Fira Code"/>
            </a:endParaRPr>
          </a:p>
          <a:p>
            <a:pPr indent="0" lvl="0" marL="0" rtl="0" algn="l">
              <a:lnSpc>
                <a:spcPct val="150000"/>
              </a:lnSpc>
              <a:spcBef>
                <a:spcPts val="1000"/>
              </a:spcBef>
              <a:spcAft>
                <a:spcPts val="1000"/>
              </a:spcAft>
              <a:buNone/>
            </a:pPr>
            <a:r>
              <a:t/>
            </a:r>
            <a:endParaRPr>
              <a:latin typeface="Lora"/>
              <a:ea typeface="Lora"/>
              <a:cs typeface="Lora"/>
              <a:sym typeface="Lor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7"/>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Switch case</a:t>
            </a:r>
            <a:endParaRPr/>
          </a:p>
        </p:txBody>
      </p:sp>
      <p:sp>
        <p:nvSpPr>
          <p:cNvPr id="419" name="Google Shape;419;p57"/>
          <p:cNvSpPr txBox="1"/>
          <p:nvPr>
            <p:ph idx="1" type="body"/>
          </p:nvPr>
        </p:nvSpPr>
        <p:spPr>
          <a:xfrm>
            <a:off x="729450" y="1312325"/>
            <a:ext cx="4811700" cy="3584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vi">
                <a:latin typeface="Lora"/>
                <a:ea typeface="Lora"/>
                <a:cs typeface="Lora"/>
                <a:sym typeface="Lora"/>
              </a:rPr>
              <a:t>Là cấu trúc rẽ nhánh khác</a:t>
            </a:r>
            <a:r>
              <a:rPr lang="vi">
                <a:solidFill>
                  <a:srgbClr val="233A44"/>
                </a:solidFill>
                <a:latin typeface="Lora"/>
                <a:ea typeface="Lora"/>
                <a:cs typeface="Lora"/>
                <a:sym typeface="Lora"/>
              </a:rPr>
              <a:t>,</a:t>
            </a:r>
            <a:r>
              <a:rPr lang="vi">
                <a:latin typeface="Lora"/>
                <a:ea typeface="Lora"/>
                <a:cs typeface="Lora"/>
                <a:sym typeface="Lora"/>
              </a:rPr>
              <a:t> tuy nhiên, mỗi </a:t>
            </a:r>
            <a:r>
              <a:rPr b="1" lang="vi">
                <a:latin typeface="Lora"/>
                <a:ea typeface="Lora"/>
                <a:cs typeface="Lora"/>
                <a:sym typeface="Lora"/>
              </a:rPr>
              <a:t>case</a:t>
            </a:r>
            <a:r>
              <a:rPr lang="vi">
                <a:latin typeface="Lora"/>
                <a:ea typeface="Lora"/>
                <a:cs typeface="Lora"/>
                <a:sym typeface="Lora"/>
              </a:rPr>
              <a:t>  là một giá trị duy nhất (với </a:t>
            </a:r>
            <a:r>
              <a:rPr b="1" lang="vi">
                <a:latin typeface="Lora"/>
                <a:ea typeface="Lora"/>
                <a:cs typeface="Lora"/>
                <a:sym typeface="Lora"/>
              </a:rPr>
              <a:t>if else</a:t>
            </a:r>
            <a:r>
              <a:rPr lang="vi">
                <a:latin typeface="Lora"/>
                <a:ea typeface="Lora"/>
                <a:cs typeface="Lora"/>
                <a:sym typeface="Lora"/>
              </a:rPr>
              <a:t> có thể là một khoảng giá trị), và nó so sánh giá trị với kiểu nghiêm ngặt </a:t>
            </a:r>
            <a:r>
              <a:rPr lang="vi">
                <a:solidFill>
                  <a:srgbClr val="859900"/>
                </a:solidFill>
                <a:latin typeface="Fira Code"/>
                <a:ea typeface="Fira Code"/>
                <a:cs typeface="Fira Code"/>
                <a:sym typeface="Fira Code"/>
              </a:rPr>
              <a:t>===</a:t>
            </a:r>
            <a:r>
              <a:rPr lang="vi">
                <a:latin typeface="Lora"/>
                <a:ea typeface="Lora"/>
                <a:cs typeface="Lora"/>
                <a:sym typeface="Lora"/>
              </a:rPr>
              <a:t>, với </a:t>
            </a:r>
            <a:r>
              <a:rPr b="1" lang="vi">
                <a:latin typeface="Lora"/>
                <a:ea typeface="Lora"/>
                <a:cs typeface="Lora"/>
                <a:sym typeface="Lora"/>
              </a:rPr>
              <a:t>switch case</a:t>
            </a:r>
            <a:r>
              <a:rPr lang="vi">
                <a:latin typeface="Lora"/>
                <a:ea typeface="Lora"/>
                <a:cs typeface="Lora"/>
                <a:sym typeface="Lora"/>
              </a:rPr>
              <a:t>, </a:t>
            </a:r>
            <a:r>
              <a:rPr i="1" lang="vi">
                <a:latin typeface="Lora"/>
                <a:ea typeface="Lora"/>
                <a:cs typeface="Lora"/>
                <a:sym typeface="Lora"/>
              </a:rPr>
              <a:t>giá trị cần so sánh</a:t>
            </a:r>
            <a:r>
              <a:rPr lang="vi">
                <a:latin typeface="Lora"/>
                <a:ea typeface="Lora"/>
                <a:cs typeface="Lora"/>
                <a:sym typeface="Lora"/>
              </a:rPr>
              <a:t> và </a:t>
            </a:r>
            <a:r>
              <a:rPr i="1" lang="vi">
                <a:latin typeface="Lora"/>
                <a:ea typeface="Lora"/>
                <a:cs typeface="Lora"/>
                <a:sym typeface="Lora"/>
              </a:rPr>
              <a:t>giá trị mỗi case</a:t>
            </a:r>
            <a:r>
              <a:rPr lang="vi">
                <a:latin typeface="Lora"/>
                <a:ea typeface="Lora"/>
                <a:cs typeface="Lora"/>
                <a:sym typeface="Lora"/>
              </a:rPr>
              <a:t> phải có </a:t>
            </a:r>
            <a:r>
              <a:rPr i="1" lang="vi">
                <a:latin typeface="Lora"/>
                <a:ea typeface="Lora"/>
                <a:cs typeface="Lora"/>
                <a:sym typeface="Lora"/>
              </a:rPr>
              <a:t>cùng kiểu dữ liệu</a:t>
            </a:r>
            <a:endParaRPr i="1">
              <a:latin typeface="Lora"/>
              <a:ea typeface="Lora"/>
              <a:cs typeface="Lora"/>
              <a:sym typeface="Lora"/>
            </a:endParaRPr>
          </a:p>
          <a:p>
            <a:pPr indent="0" lvl="0" marL="0" rtl="0" algn="l">
              <a:spcBef>
                <a:spcPts val="1600"/>
              </a:spcBef>
              <a:spcAft>
                <a:spcPts val="0"/>
              </a:spcAft>
              <a:buNone/>
            </a:pPr>
            <a:r>
              <a:rPr lang="vi">
                <a:latin typeface="Lora"/>
                <a:ea typeface="Lora"/>
                <a:cs typeface="Lora"/>
                <a:sym typeface="Lora"/>
              </a:rPr>
              <a:t>Có thể gộp nhiều case, bất kỳ một case nào là </a:t>
            </a:r>
            <a:r>
              <a:rPr b="1" lang="vi">
                <a:latin typeface="Lora"/>
                <a:ea typeface="Lora"/>
                <a:cs typeface="Lora"/>
                <a:sym typeface="Lora"/>
              </a:rPr>
              <a:t>true</a:t>
            </a:r>
            <a:r>
              <a:rPr lang="vi">
                <a:latin typeface="Lora"/>
                <a:ea typeface="Lora"/>
                <a:cs typeface="Lora"/>
                <a:sym typeface="Lora"/>
              </a:rPr>
              <a:t> thì code sẽ được thực thi. Khi tất cả các case đều </a:t>
            </a:r>
            <a:r>
              <a:rPr b="1" lang="vi">
                <a:latin typeface="Lora"/>
                <a:ea typeface="Lora"/>
                <a:cs typeface="Lora"/>
                <a:sym typeface="Lora"/>
              </a:rPr>
              <a:t>false</a:t>
            </a:r>
            <a:r>
              <a:rPr lang="vi">
                <a:latin typeface="Lora"/>
                <a:ea typeface="Lora"/>
                <a:cs typeface="Lora"/>
                <a:sym typeface="Lora"/>
              </a:rPr>
              <a:t>, code trong </a:t>
            </a:r>
            <a:r>
              <a:rPr b="1" lang="vi">
                <a:latin typeface="Lora"/>
                <a:ea typeface="Lora"/>
                <a:cs typeface="Lora"/>
                <a:sym typeface="Lora"/>
              </a:rPr>
              <a:t>default</a:t>
            </a:r>
            <a:r>
              <a:rPr lang="vi">
                <a:latin typeface="Lora"/>
                <a:ea typeface="Lora"/>
                <a:cs typeface="Lora"/>
                <a:sym typeface="Lora"/>
              </a:rPr>
              <a:t> sẽ được thực thi. </a:t>
            </a:r>
            <a:endParaRPr>
              <a:latin typeface="Lora"/>
              <a:ea typeface="Lora"/>
              <a:cs typeface="Lora"/>
              <a:sym typeface="Lora"/>
            </a:endParaRPr>
          </a:p>
          <a:p>
            <a:pPr indent="0" lvl="0" marL="0" rtl="0" algn="l">
              <a:spcBef>
                <a:spcPts val="1600"/>
              </a:spcBef>
              <a:spcAft>
                <a:spcPts val="0"/>
              </a:spcAft>
              <a:buNone/>
            </a:pPr>
            <a:r>
              <a:rPr lang="vi">
                <a:latin typeface="Lora"/>
                <a:ea typeface="Lora"/>
                <a:cs typeface="Lora"/>
                <a:sym typeface="Lora"/>
              </a:rPr>
              <a:t>Mỗi case nên kết thúc bởi câu lệnh </a:t>
            </a:r>
            <a:r>
              <a:rPr b="1" lang="vi">
                <a:latin typeface="Lora"/>
                <a:ea typeface="Lora"/>
                <a:cs typeface="Lora"/>
                <a:sym typeface="Lora"/>
              </a:rPr>
              <a:t>break;</a:t>
            </a:r>
            <a:r>
              <a:rPr lang="vi">
                <a:latin typeface="Lora"/>
                <a:ea typeface="Lora"/>
                <a:cs typeface="Lora"/>
                <a:sym typeface="Lora"/>
              </a:rPr>
              <a:t> để thoát ra khỏi switch case, nếu không, khi một case được thực thi mà không có </a:t>
            </a:r>
            <a:r>
              <a:rPr b="1" lang="vi">
                <a:latin typeface="Lora"/>
                <a:ea typeface="Lora"/>
                <a:cs typeface="Lora"/>
                <a:sym typeface="Lora"/>
              </a:rPr>
              <a:t>break;</a:t>
            </a:r>
            <a:r>
              <a:rPr lang="vi">
                <a:latin typeface="Lora"/>
                <a:ea typeface="Lora"/>
                <a:cs typeface="Lora"/>
                <a:sym typeface="Lora"/>
              </a:rPr>
              <a:t> </a:t>
            </a:r>
            <a:r>
              <a:rPr i="1" lang="vi">
                <a:latin typeface="Lora"/>
                <a:ea typeface="Lora"/>
                <a:cs typeface="Lora"/>
                <a:sym typeface="Lora"/>
              </a:rPr>
              <a:t>tất cả các case phía dưới</a:t>
            </a:r>
            <a:r>
              <a:rPr lang="vi">
                <a:latin typeface="Lora"/>
                <a:ea typeface="Lora"/>
                <a:cs typeface="Lora"/>
                <a:sym typeface="Lora"/>
              </a:rPr>
              <a:t> sẽ được thực thi mà không cần kiểm tra điều kiện</a:t>
            </a:r>
            <a:endParaRPr>
              <a:latin typeface="Lora"/>
              <a:ea typeface="Lora"/>
              <a:cs typeface="Lora"/>
              <a:sym typeface="Lora"/>
            </a:endParaRPr>
          </a:p>
          <a:p>
            <a:pPr indent="0" lvl="0" marL="0" rtl="0" algn="l">
              <a:lnSpc>
                <a:spcPct val="135714"/>
              </a:lnSpc>
              <a:spcBef>
                <a:spcPts val="1600"/>
              </a:spcBef>
              <a:spcAft>
                <a:spcPts val="0"/>
              </a:spcAft>
              <a:buNone/>
            </a:pPr>
            <a:r>
              <a:t/>
            </a:r>
            <a:endParaRPr sz="1200">
              <a:solidFill>
                <a:srgbClr val="BBBBBB"/>
              </a:solidFill>
              <a:latin typeface="Lora Regular"/>
              <a:ea typeface="Lora Regular"/>
              <a:cs typeface="Lora Regular"/>
              <a:sym typeface="Lora Regular"/>
            </a:endParaRPr>
          </a:p>
          <a:p>
            <a:pPr indent="0" lvl="0" marL="0" rtl="0" algn="l">
              <a:lnSpc>
                <a:spcPct val="150000"/>
              </a:lnSpc>
              <a:spcBef>
                <a:spcPts val="1000"/>
              </a:spcBef>
              <a:spcAft>
                <a:spcPts val="1000"/>
              </a:spcAft>
              <a:buNone/>
            </a:pPr>
            <a:r>
              <a:t/>
            </a:r>
            <a:endParaRPr>
              <a:latin typeface="Lora"/>
              <a:ea typeface="Lora"/>
              <a:cs typeface="Lora"/>
              <a:sym typeface="Lora"/>
            </a:endParaRPr>
          </a:p>
        </p:txBody>
      </p:sp>
      <p:sp>
        <p:nvSpPr>
          <p:cNvPr id="420" name="Google Shape;420;p57"/>
          <p:cNvSpPr txBox="1"/>
          <p:nvPr/>
        </p:nvSpPr>
        <p:spPr>
          <a:xfrm>
            <a:off x="5694850" y="1312325"/>
            <a:ext cx="2721300" cy="358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vi" sz="1300">
                <a:solidFill>
                  <a:schemeClr val="accent1"/>
                </a:solidFill>
                <a:latin typeface="Lora"/>
                <a:ea typeface="Lora"/>
                <a:cs typeface="Lora"/>
                <a:sym typeface="Lora"/>
              </a:rPr>
              <a:t>Cú pháp:</a:t>
            </a:r>
            <a:endParaRPr sz="1200">
              <a:solidFill>
                <a:srgbClr val="93A1A1"/>
              </a:solidFill>
              <a:latin typeface="Lora Regular"/>
              <a:ea typeface="Lora Regular"/>
              <a:cs typeface="Lora Regular"/>
              <a:sym typeface="Lora Regular"/>
            </a:endParaRPr>
          </a:p>
          <a:p>
            <a:pPr indent="0" lvl="0" marL="0" rtl="0" algn="l">
              <a:lnSpc>
                <a:spcPct val="135714"/>
              </a:lnSpc>
              <a:spcBef>
                <a:spcPts val="160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yearOld</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268BD2"/>
                </a:solidFill>
                <a:latin typeface="Fira Code"/>
                <a:ea typeface="Fira Code"/>
                <a:cs typeface="Fira Code"/>
                <a:sym typeface="Fira Code"/>
              </a:rPr>
              <a:t>prompt</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859900"/>
                </a:solidFill>
                <a:latin typeface="Fira Code"/>
                <a:ea typeface="Fira Code"/>
                <a:cs typeface="Fira Code"/>
                <a:sym typeface="Fira Code"/>
              </a:rPr>
              <a:t>switch</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yearOld</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case</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15</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code</a:t>
            </a:r>
            <a:endParaRPr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break</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 many case</a:t>
            </a:r>
            <a:endParaRPr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default</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code</a:t>
            </a:r>
            <a:endParaRPr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50000"/>
              </a:lnSpc>
              <a:spcBef>
                <a:spcPts val="1000"/>
              </a:spcBef>
              <a:spcAft>
                <a:spcPts val="1000"/>
              </a:spcAft>
              <a:buNone/>
            </a:pPr>
            <a:r>
              <a:t/>
            </a:r>
            <a:endParaRPr sz="1300">
              <a:solidFill>
                <a:schemeClr val="accent1"/>
              </a:solidFill>
              <a:latin typeface="Lora"/>
              <a:ea typeface="Lora"/>
              <a:cs typeface="Lora"/>
              <a:sym typeface="Lor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8"/>
          <p:cNvSpPr txBox="1"/>
          <p:nvPr>
            <p:ph idx="1" type="body"/>
          </p:nvPr>
        </p:nvSpPr>
        <p:spPr>
          <a:xfrm>
            <a:off x="729450" y="1312325"/>
            <a:ext cx="7686900" cy="3584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vi">
                <a:latin typeface="Lora"/>
                <a:ea typeface="Lora"/>
                <a:cs typeface="Lora"/>
                <a:sym typeface="Lora"/>
              </a:rPr>
              <a:t>Thực hiện một hành động (đoạn code) lặp đi lặp lại cho đến khi điều kiện trở thành </a:t>
            </a:r>
            <a:r>
              <a:rPr b="1" lang="vi">
                <a:latin typeface="Lora"/>
                <a:ea typeface="Lora"/>
                <a:cs typeface="Lora"/>
                <a:sym typeface="Lora"/>
              </a:rPr>
              <a:t>false</a:t>
            </a:r>
            <a:endParaRPr b="1">
              <a:latin typeface="Lora"/>
              <a:ea typeface="Lora"/>
              <a:cs typeface="Lora"/>
              <a:sym typeface="Lora"/>
            </a:endParaRPr>
          </a:p>
          <a:p>
            <a:pPr indent="0" lvl="0" marL="0" rtl="0" algn="l">
              <a:spcBef>
                <a:spcPts val="1600"/>
              </a:spcBef>
              <a:spcAft>
                <a:spcPts val="0"/>
              </a:spcAft>
              <a:buNone/>
            </a:pPr>
            <a:r>
              <a:rPr lang="vi">
                <a:latin typeface="Lora"/>
                <a:ea typeface="Lora"/>
                <a:cs typeface="Lora"/>
                <a:sym typeface="Lora"/>
              </a:rPr>
              <a:t>Cú pháp:</a:t>
            </a:r>
            <a:endParaRPr>
              <a:latin typeface="Lora"/>
              <a:ea typeface="Lora"/>
              <a:cs typeface="Lora"/>
              <a:sym typeface="Lora"/>
            </a:endParaRPr>
          </a:p>
          <a:p>
            <a:pPr indent="0" lvl="0" marL="0" rtl="0" algn="l">
              <a:lnSpc>
                <a:spcPct val="135714"/>
              </a:lnSpc>
              <a:spcBef>
                <a:spcPts val="1600"/>
              </a:spcBef>
              <a:spcAft>
                <a:spcPts val="0"/>
              </a:spcAft>
              <a:buNone/>
            </a:pPr>
            <a:r>
              <a:rPr lang="vi" sz="1200">
                <a:solidFill>
                  <a:srgbClr val="859900"/>
                </a:solidFill>
                <a:latin typeface="Fira Code"/>
                <a:ea typeface="Fira Code"/>
                <a:cs typeface="Fira Code"/>
                <a:sym typeface="Fira Code"/>
              </a:rPr>
              <a:t>while</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condition</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code</a:t>
            </a:r>
            <a:endParaRPr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859900"/>
                </a:solidFill>
                <a:latin typeface="Fira Code"/>
                <a:ea typeface="Fira Code"/>
                <a:cs typeface="Fira Code"/>
                <a:sym typeface="Fira Code"/>
              </a:rPr>
              <a:t>do</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code</a:t>
            </a:r>
            <a:endParaRPr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while</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condition</a:t>
            </a:r>
            <a:r>
              <a:rPr lang="vi" sz="1200">
                <a:solidFill>
                  <a:srgbClr val="BBBBBB"/>
                </a:solidFill>
                <a:latin typeface="Fira Code"/>
                <a:ea typeface="Fira Code"/>
                <a:cs typeface="Fira Code"/>
                <a:sym typeface="Fira Code"/>
              </a:rPr>
              <a:t>);</a:t>
            </a:r>
            <a:endParaRPr>
              <a:latin typeface="Fira Code"/>
              <a:ea typeface="Fira Code"/>
              <a:cs typeface="Fira Code"/>
              <a:sym typeface="Fira Code"/>
            </a:endParaRPr>
          </a:p>
          <a:p>
            <a:pPr indent="0" lvl="0" marL="0" rtl="0" algn="l">
              <a:lnSpc>
                <a:spcPct val="150000"/>
              </a:lnSpc>
              <a:spcBef>
                <a:spcPts val="0"/>
              </a:spcBef>
              <a:spcAft>
                <a:spcPts val="1000"/>
              </a:spcAft>
              <a:buNone/>
            </a:pPr>
            <a:r>
              <a:t/>
            </a:r>
            <a:endParaRPr>
              <a:latin typeface="Lora"/>
              <a:ea typeface="Lora"/>
              <a:cs typeface="Lora"/>
              <a:sym typeface="Lora"/>
            </a:endParaRPr>
          </a:p>
        </p:txBody>
      </p:sp>
      <p:sp>
        <p:nvSpPr>
          <p:cNvPr id="426" name="Google Shape;426;p58"/>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While, do while loops</a:t>
            </a:r>
            <a:endParaRPr/>
          </a:p>
        </p:txBody>
      </p:sp>
      <p:grpSp>
        <p:nvGrpSpPr>
          <p:cNvPr id="427" name="Google Shape;427;p58"/>
          <p:cNvGrpSpPr/>
          <p:nvPr/>
        </p:nvGrpSpPr>
        <p:grpSpPr>
          <a:xfrm>
            <a:off x="2833475" y="2141150"/>
            <a:ext cx="2484512" cy="2424275"/>
            <a:chOff x="2749725" y="2197100"/>
            <a:chExt cx="2484512" cy="2424275"/>
          </a:xfrm>
        </p:grpSpPr>
        <p:grpSp>
          <p:nvGrpSpPr>
            <p:cNvPr id="428" name="Google Shape;428;p58"/>
            <p:cNvGrpSpPr/>
            <p:nvPr/>
          </p:nvGrpSpPr>
          <p:grpSpPr>
            <a:xfrm>
              <a:off x="3201450" y="2197100"/>
              <a:ext cx="2032787" cy="1814525"/>
              <a:chOff x="4192450" y="1877350"/>
              <a:chExt cx="2032787" cy="1814525"/>
            </a:xfrm>
          </p:grpSpPr>
          <p:sp>
            <p:nvSpPr>
              <p:cNvPr id="429" name="Google Shape;429;p58"/>
              <p:cNvSpPr/>
              <p:nvPr/>
            </p:nvSpPr>
            <p:spPr>
              <a:xfrm>
                <a:off x="4572000" y="2934700"/>
                <a:ext cx="774650" cy="397800"/>
              </a:xfrm>
              <a:prstGeom prst="flowChartProcess">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000">
                    <a:latin typeface="Fira Code"/>
                    <a:ea typeface="Fira Code"/>
                    <a:cs typeface="Fira Code"/>
                    <a:sym typeface="Fira Code"/>
                  </a:rPr>
                  <a:t>true</a:t>
                </a:r>
                <a:endParaRPr sz="1000">
                  <a:latin typeface="Fira Code"/>
                  <a:ea typeface="Fira Code"/>
                  <a:cs typeface="Fira Code"/>
                  <a:sym typeface="Fira Code"/>
                </a:endParaRPr>
              </a:p>
            </p:txBody>
          </p:sp>
          <p:sp>
            <p:nvSpPr>
              <p:cNvPr id="430" name="Google Shape;430;p58"/>
              <p:cNvSpPr/>
              <p:nvPr/>
            </p:nvSpPr>
            <p:spPr>
              <a:xfrm>
                <a:off x="4985575" y="2372838"/>
                <a:ext cx="774650" cy="397800"/>
              </a:xfrm>
              <a:prstGeom prst="flowChartProcess">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000">
                    <a:latin typeface="Fira Code"/>
                    <a:ea typeface="Fira Code"/>
                    <a:cs typeface="Fira Code"/>
                    <a:sym typeface="Fira Code"/>
                  </a:rPr>
                  <a:t>false</a:t>
                </a:r>
                <a:endParaRPr sz="1000">
                  <a:latin typeface="Fira Code"/>
                  <a:ea typeface="Fira Code"/>
                  <a:cs typeface="Fira Code"/>
                  <a:sym typeface="Fira Code"/>
                </a:endParaRPr>
              </a:p>
            </p:txBody>
          </p:sp>
          <p:sp>
            <p:nvSpPr>
              <p:cNvPr id="431" name="Google Shape;431;p58"/>
              <p:cNvSpPr/>
              <p:nvPr/>
            </p:nvSpPr>
            <p:spPr>
              <a:xfrm>
                <a:off x="4233053" y="1877350"/>
                <a:ext cx="979625" cy="300075"/>
              </a:xfrm>
              <a:prstGeom prst="flowChartPreparation">
                <a:avLst/>
              </a:prstGeom>
              <a:no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000">
                    <a:latin typeface="Fira Code"/>
                    <a:ea typeface="Fira Code"/>
                    <a:cs typeface="Fira Code"/>
                    <a:sym typeface="Fira Code"/>
                  </a:rPr>
                  <a:t>start</a:t>
                </a:r>
                <a:endParaRPr sz="1000">
                  <a:latin typeface="Fira Code"/>
                  <a:ea typeface="Fira Code"/>
                  <a:cs typeface="Fira Code"/>
                  <a:sym typeface="Fira Code"/>
                </a:endParaRPr>
              </a:p>
            </p:txBody>
          </p:sp>
          <p:sp>
            <p:nvSpPr>
              <p:cNvPr id="432" name="Google Shape;432;p58"/>
              <p:cNvSpPr/>
              <p:nvPr/>
            </p:nvSpPr>
            <p:spPr>
              <a:xfrm>
                <a:off x="4192475" y="2442625"/>
                <a:ext cx="1060800" cy="586250"/>
              </a:xfrm>
              <a:prstGeom prst="flowChartDecision">
                <a:avLst/>
              </a:prstGeom>
              <a:no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000">
                    <a:latin typeface="Fira Code"/>
                    <a:ea typeface="Fira Code"/>
                    <a:cs typeface="Fira Code"/>
                    <a:sym typeface="Fira Code"/>
                  </a:rPr>
                  <a:t>cond</a:t>
                </a:r>
                <a:endParaRPr sz="1000">
                  <a:latin typeface="Fira Code"/>
                  <a:ea typeface="Fira Code"/>
                  <a:cs typeface="Fira Code"/>
                  <a:sym typeface="Fira Code"/>
                </a:endParaRPr>
              </a:p>
            </p:txBody>
          </p:sp>
          <p:sp>
            <p:nvSpPr>
              <p:cNvPr id="433" name="Google Shape;433;p58"/>
              <p:cNvSpPr/>
              <p:nvPr/>
            </p:nvSpPr>
            <p:spPr>
              <a:xfrm>
                <a:off x="4335550" y="3294075"/>
                <a:ext cx="774650" cy="397800"/>
              </a:xfrm>
              <a:prstGeom prst="flowChartProcess">
                <a:avLst/>
              </a:prstGeom>
              <a:no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000">
                    <a:latin typeface="Fira Code"/>
                    <a:ea typeface="Fira Code"/>
                    <a:cs typeface="Fira Code"/>
                    <a:sym typeface="Fira Code"/>
                  </a:rPr>
                  <a:t>code</a:t>
                </a:r>
                <a:endParaRPr sz="1000">
                  <a:latin typeface="Fira Code"/>
                  <a:ea typeface="Fira Code"/>
                  <a:cs typeface="Fira Code"/>
                  <a:sym typeface="Fira Code"/>
                </a:endParaRPr>
              </a:p>
            </p:txBody>
          </p:sp>
          <p:sp>
            <p:nvSpPr>
              <p:cNvPr id="434" name="Google Shape;434;p58"/>
              <p:cNvSpPr/>
              <p:nvPr/>
            </p:nvSpPr>
            <p:spPr>
              <a:xfrm>
                <a:off x="5562225" y="2585713"/>
                <a:ext cx="663012" cy="300078"/>
              </a:xfrm>
              <a:prstGeom prst="flowChartTerminator">
                <a:avLst/>
              </a:prstGeom>
              <a:no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000">
                    <a:latin typeface="Fira Code"/>
                    <a:ea typeface="Fira Code"/>
                    <a:cs typeface="Fira Code"/>
                    <a:sym typeface="Fira Code"/>
                  </a:rPr>
                  <a:t>end</a:t>
                </a:r>
                <a:endParaRPr sz="1000">
                  <a:latin typeface="Fira Code"/>
                  <a:ea typeface="Fira Code"/>
                  <a:cs typeface="Fira Code"/>
                  <a:sym typeface="Fira Code"/>
                </a:endParaRPr>
              </a:p>
            </p:txBody>
          </p:sp>
          <p:cxnSp>
            <p:nvCxnSpPr>
              <p:cNvPr id="435" name="Google Shape;435;p58"/>
              <p:cNvCxnSpPr>
                <a:stCxn id="431" idx="2"/>
                <a:endCxn id="432" idx="0"/>
              </p:cNvCxnSpPr>
              <p:nvPr/>
            </p:nvCxnSpPr>
            <p:spPr>
              <a:xfrm>
                <a:off x="4722865" y="2177425"/>
                <a:ext cx="0" cy="265200"/>
              </a:xfrm>
              <a:prstGeom prst="straightConnector1">
                <a:avLst/>
              </a:prstGeom>
              <a:noFill/>
              <a:ln cap="flat" cmpd="sng" w="9525">
                <a:solidFill>
                  <a:srgbClr val="BF9000"/>
                </a:solidFill>
                <a:prstDash val="solid"/>
                <a:round/>
                <a:headEnd len="med" w="med" type="none"/>
                <a:tailEnd len="med" w="med" type="triangle"/>
              </a:ln>
            </p:spPr>
          </p:cxnSp>
          <p:cxnSp>
            <p:nvCxnSpPr>
              <p:cNvPr id="436" name="Google Shape;436;p58"/>
              <p:cNvCxnSpPr>
                <a:stCxn id="432" idx="2"/>
                <a:endCxn id="433" idx="0"/>
              </p:cNvCxnSpPr>
              <p:nvPr/>
            </p:nvCxnSpPr>
            <p:spPr>
              <a:xfrm>
                <a:off x="4722875" y="3028875"/>
                <a:ext cx="0" cy="265200"/>
              </a:xfrm>
              <a:prstGeom prst="straightConnector1">
                <a:avLst/>
              </a:prstGeom>
              <a:noFill/>
              <a:ln cap="flat" cmpd="sng" w="9525">
                <a:solidFill>
                  <a:srgbClr val="BF9000"/>
                </a:solidFill>
                <a:prstDash val="solid"/>
                <a:round/>
                <a:headEnd len="med" w="med" type="none"/>
                <a:tailEnd len="med" w="med" type="triangle"/>
              </a:ln>
            </p:spPr>
          </p:cxnSp>
          <p:cxnSp>
            <p:nvCxnSpPr>
              <p:cNvPr id="437" name="Google Shape;437;p58"/>
              <p:cNvCxnSpPr>
                <a:stCxn id="432" idx="3"/>
                <a:endCxn id="434" idx="1"/>
              </p:cNvCxnSpPr>
              <p:nvPr/>
            </p:nvCxnSpPr>
            <p:spPr>
              <a:xfrm>
                <a:off x="5253275" y="2735750"/>
                <a:ext cx="309000" cy="0"/>
              </a:xfrm>
              <a:prstGeom prst="straightConnector1">
                <a:avLst/>
              </a:prstGeom>
              <a:noFill/>
              <a:ln cap="flat" cmpd="sng" w="9525">
                <a:solidFill>
                  <a:srgbClr val="BF9000"/>
                </a:solidFill>
                <a:prstDash val="solid"/>
                <a:round/>
                <a:headEnd len="med" w="med" type="none"/>
                <a:tailEnd len="med" w="med" type="triangle"/>
              </a:ln>
            </p:spPr>
          </p:cxnSp>
          <p:cxnSp>
            <p:nvCxnSpPr>
              <p:cNvPr id="438" name="Google Shape;438;p58"/>
              <p:cNvCxnSpPr>
                <a:stCxn id="433" idx="1"/>
                <a:endCxn id="432" idx="1"/>
              </p:cNvCxnSpPr>
              <p:nvPr/>
            </p:nvCxnSpPr>
            <p:spPr>
              <a:xfrm rot="10800000">
                <a:off x="4192450" y="2735775"/>
                <a:ext cx="143100" cy="757200"/>
              </a:xfrm>
              <a:prstGeom prst="bentConnector3">
                <a:avLst>
                  <a:gd fmla="val 266387" name="adj1"/>
                </a:avLst>
              </a:prstGeom>
              <a:noFill/>
              <a:ln cap="flat" cmpd="sng" w="9525">
                <a:solidFill>
                  <a:srgbClr val="BF9000"/>
                </a:solidFill>
                <a:prstDash val="solid"/>
                <a:round/>
                <a:headEnd len="med" w="med" type="none"/>
                <a:tailEnd len="med" w="med" type="triangle"/>
              </a:ln>
            </p:spPr>
          </p:cxnSp>
        </p:grpSp>
        <p:sp>
          <p:nvSpPr>
            <p:cNvPr id="439" name="Google Shape;439;p58"/>
            <p:cNvSpPr txBox="1"/>
            <p:nvPr/>
          </p:nvSpPr>
          <p:spPr>
            <a:xfrm>
              <a:off x="2749725" y="4152475"/>
              <a:ext cx="2031000" cy="46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Lora"/>
                  <a:ea typeface="Lora"/>
                  <a:cs typeface="Lora"/>
                  <a:sym typeface="Lora"/>
                </a:rPr>
                <a:t>While loop</a:t>
              </a:r>
              <a:endParaRPr sz="1200">
                <a:solidFill>
                  <a:schemeClr val="accent1"/>
                </a:solidFill>
                <a:latin typeface="Lora"/>
                <a:ea typeface="Lora"/>
                <a:cs typeface="Lora"/>
                <a:sym typeface="Lora"/>
              </a:endParaRPr>
            </a:p>
          </p:txBody>
        </p:sp>
      </p:grpSp>
      <p:grpSp>
        <p:nvGrpSpPr>
          <p:cNvPr id="440" name="Google Shape;440;p58"/>
          <p:cNvGrpSpPr/>
          <p:nvPr/>
        </p:nvGrpSpPr>
        <p:grpSpPr>
          <a:xfrm>
            <a:off x="5749550" y="2141150"/>
            <a:ext cx="2443437" cy="2424263"/>
            <a:chOff x="5756525" y="2197113"/>
            <a:chExt cx="2443437" cy="2424263"/>
          </a:xfrm>
        </p:grpSpPr>
        <p:grpSp>
          <p:nvGrpSpPr>
            <p:cNvPr id="441" name="Google Shape;441;p58"/>
            <p:cNvGrpSpPr/>
            <p:nvPr/>
          </p:nvGrpSpPr>
          <p:grpSpPr>
            <a:xfrm>
              <a:off x="6180350" y="2197113"/>
              <a:ext cx="2019612" cy="1837725"/>
              <a:chOff x="6180350" y="2197113"/>
              <a:chExt cx="2019612" cy="1837725"/>
            </a:xfrm>
          </p:grpSpPr>
          <p:grpSp>
            <p:nvGrpSpPr>
              <p:cNvPr id="442" name="Google Shape;442;p58"/>
              <p:cNvGrpSpPr/>
              <p:nvPr/>
            </p:nvGrpSpPr>
            <p:grpSpPr>
              <a:xfrm>
                <a:off x="6180350" y="2197113"/>
                <a:ext cx="2019612" cy="1837725"/>
                <a:chOff x="4205575" y="1877350"/>
                <a:chExt cx="2019612" cy="1837725"/>
              </a:xfrm>
            </p:grpSpPr>
            <p:sp>
              <p:nvSpPr>
                <p:cNvPr id="443" name="Google Shape;443;p58"/>
                <p:cNvSpPr/>
                <p:nvPr/>
              </p:nvSpPr>
              <p:spPr>
                <a:xfrm>
                  <a:off x="4579000" y="2798550"/>
                  <a:ext cx="774650" cy="397800"/>
                </a:xfrm>
                <a:prstGeom prst="flowChartProcess">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000">
                      <a:latin typeface="Fira Code"/>
                      <a:ea typeface="Fira Code"/>
                      <a:cs typeface="Fira Code"/>
                      <a:sym typeface="Fira Code"/>
                    </a:rPr>
                    <a:t>true</a:t>
                  </a:r>
                  <a:endParaRPr sz="1000">
                    <a:latin typeface="Fira Code"/>
                    <a:ea typeface="Fira Code"/>
                    <a:cs typeface="Fira Code"/>
                    <a:sym typeface="Fira Code"/>
                  </a:endParaRPr>
                </a:p>
              </p:txBody>
            </p:sp>
            <p:sp>
              <p:nvSpPr>
                <p:cNvPr id="444" name="Google Shape;444;p58"/>
                <p:cNvSpPr/>
                <p:nvPr/>
              </p:nvSpPr>
              <p:spPr>
                <a:xfrm>
                  <a:off x="4985575" y="3077725"/>
                  <a:ext cx="774650" cy="397800"/>
                </a:xfrm>
                <a:prstGeom prst="flowChartProcess">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000">
                      <a:latin typeface="Fira Code"/>
                      <a:ea typeface="Fira Code"/>
                      <a:cs typeface="Fira Code"/>
                      <a:sym typeface="Fira Code"/>
                    </a:rPr>
                    <a:t>false</a:t>
                  </a:r>
                  <a:endParaRPr sz="1000">
                    <a:latin typeface="Fira Code"/>
                    <a:ea typeface="Fira Code"/>
                    <a:cs typeface="Fira Code"/>
                    <a:sym typeface="Fira Code"/>
                  </a:endParaRPr>
                </a:p>
              </p:txBody>
            </p:sp>
            <p:sp>
              <p:nvSpPr>
                <p:cNvPr id="445" name="Google Shape;445;p58"/>
                <p:cNvSpPr/>
                <p:nvPr/>
              </p:nvSpPr>
              <p:spPr>
                <a:xfrm>
                  <a:off x="4257636" y="1877350"/>
                  <a:ext cx="956675" cy="300075"/>
                </a:xfrm>
                <a:prstGeom prst="flowChartPreparation">
                  <a:avLst/>
                </a:prstGeom>
                <a:no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000">
                      <a:latin typeface="Fira Code"/>
                      <a:ea typeface="Fira Code"/>
                      <a:cs typeface="Fira Code"/>
                      <a:sym typeface="Fira Code"/>
                    </a:rPr>
                    <a:t>start</a:t>
                  </a:r>
                  <a:endParaRPr sz="1000">
                    <a:latin typeface="Fira Code"/>
                    <a:ea typeface="Fira Code"/>
                    <a:cs typeface="Fira Code"/>
                    <a:sym typeface="Fira Code"/>
                  </a:endParaRPr>
                </a:p>
              </p:txBody>
            </p:sp>
            <p:sp>
              <p:nvSpPr>
                <p:cNvPr id="446" name="Google Shape;446;p58"/>
                <p:cNvSpPr/>
                <p:nvPr/>
              </p:nvSpPr>
              <p:spPr>
                <a:xfrm>
                  <a:off x="4205575" y="3128825"/>
                  <a:ext cx="1060800" cy="586250"/>
                </a:xfrm>
                <a:prstGeom prst="flowChartDecision">
                  <a:avLst/>
                </a:prstGeom>
                <a:no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000">
                      <a:latin typeface="Fira Code"/>
                      <a:ea typeface="Fira Code"/>
                      <a:cs typeface="Fira Code"/>
                      <a:sym typeface="Fira Code"/>
                    </a:rPr>
                    <a:t>cond</a:t>
                  </a:r>
                  <a:endParaRPr sz="1000">
                    <a:latin typeface="Fira Code"/>
                    <a:ea typeface="Fira Code"/>
                    <a:cs typeface="Fira Code"/>
                    <a:sym typeface="Fira Code"/>
                  </a:endParaRPr>
                </a:p>
              </p:txBody>
            </p:sp>
            <p:sp>
              <p:nvSpPr>
                <p:cNvPr id="447" name="Google Shape;447;p58"/>
                <p:cNvSpPr/>
                <p:nvPr/>
              </p:nvSpPr>
              <p:spPr>
                <a:xfrm>
                  <a:off x="4348650" y="2454225"/>
                  <a:ext cx="774650" cy="397800"/>
                </a:xfrm>
                <a:prstGeom prst="flowChartProcess">
                  <a:avLst/>
                </a:prstGeom>
                <a:no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000">
                      <a:latin typeface="Fira Code"/>
                      <a:ea typeface="Fira Code"/>
                      <a:cs typeface="Fira Code"/>
                      <a:sym typeface="Fira Code"/>
                    </a:rPr>
                    <a:t>code</a:t>
                  </a:r>
                  <a:endParaRPr sz="1000">
                    <a:latin typeface="Fira Code"/>
                    <a:ea typeface="Fira Code"/>
                    <a:cs typeface="Fira Code"/>
                    <a:sym typeface="Fira Code"/>
                  </a:endParaRPr>
                </a:p>
              </p:txBody>
            </p:sp>
            <p:sp>
              <p:nvSpPr>
                <p:cNvPr id="448" name="Google Shape;448;p58"/>
                <p:cNvSpPr/>
                <p:nvPr/>
              </p:nvSpPr>
              <p:spPr>
                <a:xfrm>
                  <a:off x="5562175" y="3271925"/>
                  <a:ext cx="663012" cy="300078"/>
                </a:xfrm>
                <a:prstGeom prst="flowChartTerminator">
                  <a:avLst/>
                </a:prstGeom>
                <a:no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000">
                      <a:latin typeface="Fira Code"/>
                      <a:ea typeface="Fira Code"/>
                      <a:cs typeface="Fira Code"/>
                      <a:sym typeface="Fira Code"/>
                    </a:rPr>
                    <a:t>end</a:t>
                  </a:r>
                  <a:endParaRPr sz="1000">
                    <a:latin typeface="Fira Code"/>
                    <a:ea typeface="Fira Code"/>
                    <a:cs typeface="Fira Code"/>
                    <a:sym typeface="Fira Code"/>
                  </a:endParaRPr>
                </a:p>
              </p:txBody>
            </p:sp>
          </p:grpSp>
          <p:cxnSp>
            <p:nvCxnSpPr>
              <p:cNvPr id="449" name="Google Shape;449;p58"/>
              <p:cNvCxnSpPr>
                <a:stCxn id="446" idx="1"/>
                <a:endCxn id="447" idx="1"/>
              </p:cNvCxnSpPr>
              <p:nvPr/>
            </p:nvCxnSpPr>
            <p:spPr>
              <a:xfrm flipH="1" rot="10800000">
                <a:off x="6180350" y="2972813"/>
                <a:ext cx="143100" cy="768900"/>
              </a:xfrm>
              <a:prstGeom prst="bentConnector3">
                <a:avLst>
                  <a:gd fmla="val -166405" name="adj1"/>
                </a:avLst>
              </a:prstGeom>
              <a:noFill/>
              <a:ln cap="flat" cmpd="sng" w="9525">
                <a:solidFill>
                  <a:srgbClr val="BF9000"/>
                </a:solidFill>
                <a:prstDash val="solid"/>
                <a:round/>
                <a:headEnd len="med" w="med" type="none"/>
                <a:tailEnd len="med" w="med" type="triangle"/>
              </a:ln>
            </p:spPr>
          </p:cxnSp>
          <p:cxnSp>
            <p:nvCxnSpPr>
              <p:cNvPr id="450" name="Google Shape;450;p58"/>
              <p:cNvCxnSpPr>
                <a:stCxn id="445" idx="2"/>
                <a:endCxn id="447" idx="0"/>
              </p:cNvCxnSpPr>
              <p:nvPr/>
            </p:nvCxnSpPr>
            <p:spPr>
              <a:xfrm>
                <a:off x="6710749" y="2497188"/>
                <a:ext cx="0" cy="276900"/>
              </a:xfrm>
              <a:prstGeom prst="straightConnector1">
                <a:avLst/>
              </a:prstGeom>
              <a:noFill/>
              <a:ln cap="flat" cmpd="sng" w="9525">
                <a:solidFill>
                  <a:srgbClr val="BF9000"/>
                </a:solidFill>
                <a:prstDash val="solid"/>
                <a:round/>
                <a:headEnd len="med" w="med" type="none"/>
                <a:tailEnd len="med" w="med" type="triangle"/>
              </a:ln>
            </p:spPr>
          </p:cxnSp>
          <p:cxnSp>
            <p:nvCxnSpPr>
              <p:cNvPr id="451" name="Google Shape;451;p58"/>
              <p:cNvCxnSpPr>
                <a:stCxn id="447" idx="2"/>
                <a:endCxn id="446" idx="0"/>
              </p:cNvCxnSpPr>
              <p:nvPr/>
            </p:nvCxnSpPr>
            <p:spPr>
              <a:xfrm>
                <a:off x="6710750" y="3171788"/>
                <a:ext cx="0" cy="276900"/>
              </a:xfrm>
              <a:prstGeom prst="straightConnector1">
                <a:avLst/>
              </a:prstGeom>
              <a:noFill/>
              <a:ln cap="flat" cmpd="sng" w="9525">
                <a:solidFill>
                  <a:srgbClr val="BF9000"/>
                </a:solidFill>
                <a:prstDash val="solid"/>
                <a:round/>
                <a:headEnd len="med" w="med" type="none"/>
                <a:tailEnd len="med" w="med" type="triangle"/>
              </a:ln>
            </p:spPr>
          </p:cxnSp>
          <p:cxnSp>
            <p:nvCxnSpPr>
              <p:cNvPr id="452" name="Google Shape;452;p58"/>
              <p:cNvCxnSpPr>
                <a:stCxn id="446" idx="3"/>
                <a:endCxn id="448" idx="1"/>
              </p:cNvCxnSpPr>
              <p:nvPr/>
            </p:nvCxnSpPr>
            <p:spPr>
              <a:xfrm>
                <a:off x="7241150" y="3741713"/>
                <a:ext cx="295800" cy="0"/>
              </a:xfrm>
              <a:prstGeom prst="straightConnector1">
                <a:avLst/>
              </a:prstGeom>
              <a:noFill/>
              <a:ln cap="flat" cmpd="sng" w="9525">
                <a:solidFill>
                  <a:srgbClr val="BF9000"/>
                </a:solidFill>
                <a:prstDash val="solid"/>
                <a:round/>
                <a:headEnd len="med" w="med" type="none"/>
                <a:tailEnd len="med" w="med" type="triangle"/>
              </a:ln>
            </p:spPr>
          </p:cxnSp>
        </p:grpSp>
        <p:sp>
          <p:nvSpPr>
            <p:cNvPr id="453" name="Google Shape;453;p58"/>
            <p:cNvSpPr txBox="1"/>
            <p:nvPr/>
          </p:nvSpPr>
          <p:spPr>
            <a:xfrm>
              <a:off x="5756525" y="4152475"/>
              <a:ext cx="2031000" cy="46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Lora"/>
                  <a:ea typeface="Lora"/>
                  <a:cs typeface="Lora"/>
                  <a:sym typeface="Lora"/>
                </a:rPr>
                <a:t>Do while loop</a:t>
              </a:r>
              <a:endParaRPr sz="1200">
                <a:solidFill>
                  <a:schemeClr val="accent1"/>
                </a:solidFill>
                <a:latin typeface="Lora"/>
                <a:ea typeface="Lora"/>
                <a:cs typeface="Lora"/>
                <a:sym typeface="Lora"/>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9"/>
          <p:cNvSpPr txBox="1"/>
          <p:nvPr>
            <p:ph idx="1" type="body"/>
          </p:nvPr>
        </p:nvSpPr>
        <p:spPr>
          <a:xfrm>
            <a:off x="729450" y="1312325"/>
            <a:ext cx="7686900" cy="3584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vi">
                <a:latin typeface="Lora"/>
                <a:ea typeface="Lora"/>
                <a:cs typeface="Lora"/>
                <a:sym typeface="Lora"/>
              </a:rPr>
              <a:t>Ví dụ:</a:t>
            </a:r>
            <a:endParaRPr>
              <a:latin typeface="Lora"/>
              <a:ea typeface="Lora"/>
              <a:cs typeface="Lora"/>
              <a:sym typeface="Lora"/>
            </a:endParaRPr>
          </a:p>
          <a:p>
            <a:pPr indent="0" lvl="0" marL="0" rtl="0" algn="l">
              <a:spcBef>
                <a:spcPts val="1600"/>
              </a:spcBef>
              <a:spcAft>
                <a:spcPts val="1600"/>
              </a:spcAft>
              <a:buNone/>
            </a:pPr>
            <a:r>
              <a:t/>
            </a:r>
            <a:endParaRPr>
              <a:latin typeface="Lora"/>
              <a:ea typeface="Lora"/>
              <a:cs typeface="Lora"/>
              <a:sym typeface="Lora"/>
            </a:endParaRPr>
          </a:p>
        </p:txBody>
      </p:sp>
      <p:sp>
        <p:nvSpPr>
          <p:cNvPr id="459" name="Google Shape;459;p59"/>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While, do while loops</a:t>
            </a:r>
            <a:endParaRPr/>
          </a:p>
        </p:txBody>
      </p:sp>
      <p:sp>
        <p:nvSpPr>
          <p:cNvPr id="460" name="Google Shape;460;p59"/>
          <p:cNvSpPr txBox="1"/>
          <p:nvPr/>
        </p:nvSpPr>
        <p:spPr>
          <a:xfrm>
            <a:off x="729450" y="1896425"/>
            <a:ext cx="1936500" cy="30000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sum</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0</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n</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0</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859900"/>
                </a:solidFill>
                <a:latin typeface="Fira Code"/>
                <a:ea typeface="Fira Code"/>
                <a:cs typeface="Fira Code"/>
                <a:sym typeface="Fira Code"/>
              </a:rPr>
              <a:t>while</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n</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&lt;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10</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sum</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n</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n++;</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console</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log</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sum</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p:txBody>
      </p:sp>
      <p:sp>
        <p:nvSpPr>
          <p:cNvPr id="461" name="Google Shape;461;p59"/>
          <p:cNvSpPr txBox="1"/>
          <p:nvPr/>
        </p:nvSpPr>
        <p:spPr>
          <a:xfrm>
            <a:off x="2665950" y="1896425"/>
            <a:ext cx="2310000" cy="30000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sum</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0</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n</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0</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859900"/>
                </a:solidFill>
                <a:latin typeface="Fira Code"/>
                <a:ea typeface="Fira Code"/>
                <a:cs typeface="Fira Code"/>
                <a:sym typeface="Fira Code"/>
              </a:rPr>
              <a:t>do</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sum</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n</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n++;</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while</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n</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&lt;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10</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console</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log</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sum</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p:txBody>
      </p:sp>
      <p:sp>
        <p:nvSpPr>
          <p:cNvPr id="462" name="Google Shape;462;p59"/>
          <p:cNvSpPr txBox="1"/>
          <p:nvPr/>
        </p:nvSpPr>
        <p:spPr>
          <a:xfrm>
            <a:off x="4975950" y="1896425"/>
            <a:ext cx="3440400" cy="30000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pass</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"Người đàn ông quyến rũ nhất hành tinh 😍"</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answer</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859900"/>
                </a:solidFill>
                <a:latin typeface="Fira Code"/>
                <a:ea typeface="Fira Code"/>
                <a:cs typeface="Fira Code"/>
                <a:sym typeface="Fira Code"/>
              </a:rPr>
              <a:t>while</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answer</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pass</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answer</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prompt</a:t>
            </a:r>
            <a:r>
              <a:rPr lang="vi" sz="1200">
                <a:solidFill>
                  <a:srgbClr val="BBBBBB"/>
                </a:solidFill>
                <a:latin typeface="Fira Code"/>
                <a:ea typeface="Fira Code"/>
                <a:cs typeface="Fira Code"/>
                <a:sym typeface="Fira Code"/>
              </a:rPr>
              <a:t>(</a:t>
            </a:r>
            <a:r>
              <a:rPr lang="vi" sz="1200">
                <a:solidFill>
                  <a:srgbClr val="2AA198"/>
                </a:solidFill>
                <a:latin typeface="Fira Code"/>
                <a:ea typeface="Fira Code"/>
                <a:cs typeface="Fira Code"/>
                <a:sym typeface="Fira Code"/>
              </a:rPr>
              <a:t>"Bạn có biết Ba là ai??"</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if</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answer</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pass</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alert</a:t>
            </a:r>
            <a:r>
              <a:rPr lang="vi" sz="1200">
                <a:solidFill>
                  <a:srgbClr val="BBBBBB"/>
                </a:solidFill>
                <a:latin typeface="Fira Code"/>
                <a:ea typeface="Fira Code"/>
                <a:cs typeface="Fira Code"/>
                <a:sym typeface="Fira Code"/>
              </a:rPr>
              <a:t>(</a:t>
            </a:r>
            <a:r>
              <a:rPr lang="vi" sz="1200">
                <a:solidFill>
                  <a:srgbClr val="2AA198"/>
                </a:solidFill>
                <a:latin typeface="Fira Code"/>
                <a:ea typeface="Fira Code"/>
                <a:cs typeface="Fira Code"/>
                <a:sym typeface="Fira Code"/>
              </a:rPr>
              <a:t>"Câu trả lời sai rồi! Lại nhé!"</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p:txBody>
      </p:sp>
      <p:pic>
        <p:nvPicPr>
          <p:cNvPr id="463" name="Google Shape;463;p59"/>
          <p:cNvPicPr preferRelativeResize="0"/>
          <p:nvPr/>
        </p:nvPicPr>
        <p:blipFill>
          <a:blip r:embed="rId3">
            <a:alphaModFix/>
          </a:blip>
          <a:stretch>
            <a:fillRect/>
          </a:stretch>
        </p:blipFill>
        <p:spPr>
          <a:xfrm>
            <a:off x="7087225" y="2291125"/>
            <a:ext cx="973475" cy="7261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0"/>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Exercise</a:t>
            </a:r>
            <a:endParaRPr/>
          </a:p>
        </p:txBody>
      </p:sp>
      <p:sp>
        <p:nvSpPr>
          <p:cNvPr id="469" name="Google Shape;469;p60"/>
          <p:cNvSpPr txBox="1"/>
          <p:nvPr>
            <p:ph idx="1" type="body"/>
          </p:nvPr>
        </p:nvSpPr>
        <p:spPr>
          <a:xfrm>
            <a:off x="729450" y="1312325"/>
            <a:ext cx="7688700" cy="35841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1000"/>
              </a:spcBef>
              <a:spcAft>
                <a:spcPts val="0"/>
              </a:spcAft>
              <a:buSzPts val="1300"/>
              <a:buFont typeface="Lora"/>
              <a:buAutoNum type="arabicPeriod"/>
            </a:pPr>
            <a:r>
              <a:rPr lang="vi">
                <a:latin typeface="Lora"/>
                <a:ea typeface="Lora"/>
                <a:cs typeface="Lora"/>
                <a:sym typeface="Lora"/>
              </a:rPr>
              <a:t>Viết chương trình cho phép nhập vào một loạt số, tính tổng tất cả các số đó, sử dụng </a:t>
            </a:r>
            <a:r>
              <a:rPr b="1" lang="vi">
                <a:latin typeface="Lora"/>
                <a:ea typeface="Lora"/>
                <a:cs typeface="Lora"/>
                <a:sym typeface="Lora"/>
              </a:rPr>
              <a:t>do while</a:t>
            </a:r>
            <a:r>
              <a:rPr lang="vi">
                <a:latin typeface="Lora"/>
                <a:ea typeface="Lora"/>
                <a:cs typeface="Lora"/>
                <a:sym typeface="Lora"/>
              </a:rPr>
              <a:t> hoặc </a:t>
            </a:r>
            <a:r>
              <a:rPr b="1" lang="vi">
                <a:latin typeface="Lora"/>
                <a:ea typeface="Lora"/>
                <a:cs typeface="Lora"/>
                <a:sym typeface="Lora"/>
              </a:rPr>
              <a:t>while</a:t>
            </a:r>
            <a:r>
              <a:rPr lang="vi">
                <a:latin typeface="Lora"/>
                <a:ea typeface="Lora"/>
                <a:cs typeface="Lora"/>
                <a:sym typeface="Lora"/>
              </a:rPr>
              <a:t>, chỉ dừng khi nhập số sai hoặc bấm cancel (có thể sử dụng phương thức </a:t>
            </a:r>
            <a:r>
              <a:rPr lang="vi">
                <a:solidFill>
                  <a:srgbClr val="268BD2"/>
                </a:solidFill>
                <a:latin typeface="Fira Code"/>
                <a:ea typeface="Fira Code"/>
                <a:cs typeface="Fira Code"/>
                <a:sym typeface="Fira Code"/>
              </a:rPr>
              <a:t>isNaN</a:t>
            </a:r>
            <a:r>
              <a:rPr lang="vi">
                <a:solidFill>
                  <a:srgbClr val="BBBBBB"/>
                </a:solidFill>
                <a:latin typeface="Fira Code"/>
                <a:ea typeface="Fira Code"/>
                <a:cs typeface="Fira Code"/>
                <a:sym typeface="Fira Code"/>
              </a:rPr>
              <a:t>()</a:t>
            </a:r>
            <a:r>
              <a:rPr lang="vi">
                <a:latin typeface="Lora"/>
                <a:ea typeface="Lora"/>
                <a:cs typeface="Lora"/>
                <a:sym typeface="Lora"/>
              </a:rPr>
              <a:t> để kiểm tra số nhập vào có phải </a:t>
            </a:r>
            <a:r>
              <a:rPr lang="vi">
                <a:solidFill>
                  <a:srgbClr val="268BD2"/>
                </a:solidFill>
                <a:latin typeface="Fira Code"/>
                <a:ea typeface="Fira Code"/>
                <a:cs typeface="Fira Code"/>
                <a:sym typeface="Fira Code"/>
              </a:rPr>
              <a:t>NaN</a:t>
            </a:r>
            <a:r>
              <a:rPr lang="vi">
                <a:latin typeface="Lora"/>
                <a:ea typeface="Lora"/>
                <a:cs typeface="Lora"/>
                <a:sym typeface="Lora"/>
              </a:rPr>
              <a:t> hay không)</a:t>
            </a:r>
            <a:endParaRPr b="1" sz="1400">
              <a:latin typeface="Lora"/>
              <a:ea typeface="Lora"/>
              <a:cs typeface="Lora"/>
              <a:sym typeface="Lora"/>
            </a:endParaRPr>
          </a:p>
          <a:p>
            <a:pPr indent="0" lvl="0" marL="0" rtl="0" algn="l">
              <a:lnSpc>
                <a:spcPct val="150000"/>
              </a:lnSpc>
              <a:spcBef>
                <a:spcPts val="1000"/>
              </a:spcBef>
              <a:spcAft>
                <a:spcPts val="0"/>
              </a:spcAft>
              <a:buNone/>
            </a:pPr>
            <a:r>
              <a:t/>
            </a:r>
            <a:endParaRPr>
              <a:latin typeface="Lora"/>
              <a:ea typeface="Lora"/>
              <a:cs typeface="Lora"/>
              <a:sym typeface="Lora"/>
            </a:endParaRPr>
          </a:p>
          <a:p>
            <a:pPr indent="0" lvl="0" marL="0" rtl="0" algn="l">
              <a:lnSpc>
                <a:spcPct val="150000"/>
              </a:lnSpc>
              <a:spcBef>
                <a:spcPts val="1000"/>
              </a:spcBef>
              <a:spcAft>
                <a:spcPts val="1000"/>
              </a:spcAft>
              <a:buNone/>
            </a:pPr>
            <a:r>
              <a:t/>
            </a:r>
            <a:endParaRPr>
              <a:latin typeface="Lora"/>
              <a:ea typeface="Lora"/>
              <a:cs typeface="Lora"/>
              <a:sym typeface="Lor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1"/>
          <p:cNvSpPr txBox="1"/>
          <p:nvPr>
            <p:ph idx="1" type="body"/>
          </p:nvPr>
        </p:nvSpPr>
        <p:spPr>
          <a:xfrm>
            <a:off x="729450" y="1312325"/>
            <a:ext cx="7686900" cy="3584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vi">
                <a:latin typeface="Lora"/>
                <a:ea typeface="Lora"/>
                <a:cs typeface="Lora"/>
                <a:sym typeface="Lora"/>
              </a:rPr>
              <a:t>Vòng lặp </a:t>
            </a:r>
            <a:r>
              <a:rPr b="1" lang="vi">
                <a:latin typeface="Lora"/>
                <a:ea typeface="Lora"/>
                <a:cs typeface="Lora"/>
                <a:sym typeface="Lora"/>
              </a:rPr>
              <a:t>for</a:t>
            </a:r>
            <a:r>
              <a:rPr lang="vi">
                <a:latin typeface="Lora"/>
                <a:ea typeface="Lora"/>
                <a:cs typeface="Lora"/>
                <a:sym typeface="Lora"/>
              </a:rPr>
              <a:t> phức tạp hơn một chút so với </a:t>
            </a:r>
            <a:r>
              <a:rPr b="1" lang="vi">
                <a:latin typeface="Lora"/>
                <a:ea typeface="Lora"/>
                <a:cs typeface="Lora"/>
                <a:sym typeface="Lora"/>
              </a:rPr>
              <a:t>while</a:t>
            </a:r>
            <a:r>
              <a:rPr lang="vi">
                <a:latin typeface="Lora"/>
                <a:ea typeface="Lora"/>
                <a:cs typeface="Lora"/>
                <a:sym typeface="Lora"/>
              </a:rPr>
              <a:t>, và </a:t>
            </a:r>
            <a:r>
              <a:rPr b="1" lang="vi">
                <a:latin typeface="Lora"/>
                <a:ea typeface="Lora"/>
                <a:cs typeface="Lora"/>
                <a:sym typeface="Lora"/>
              </a:rPr>
              <a:t>do while</a:t>
            </a:r>
            <a:r>
              <a:rPr lang="vi">
                <a:latin typeface="Lora"/>
                <a:ea typeface="Lora"/>
                <a:cs typeface="Lora"/>
                <a:sym typeface="Lora"/>
              </a:rPr>
              <a:t>, tuy nhiên nó lại được sử dụng nhiều nhất</a:t>
            </a:r>
            <a:endParaRPr>
              <a:latin typeface="Lora"/>
              <a:ea typeface="Lora"/>
              <a:cs typeface="Lora"/>
              <a:sym typeface="Lora"/>
            </a:endParaRPr>
          </a:p>
          <a:p>
            <a:pPr indent="0" lvl="0" marL="0" rtl="0" algn="l">
              <a:spcBef>
                <a:spcPts val="1600"/>
              </a:spcBef>
              <a:spcAft>
                <a:spcPts val="0"/>
              </a:spcAft>
              <a:buNone/>
            </a:pPr>
            <a:r>
              <a:rPr lang="vi">
                <a:latin typeface="Lora"/>
                <a:ea typeface="Lora"/>
                <a:cs typeface="Lora"/>
                <a:sym typeface="Lora"/>
              </a:rPr>
              <a:t>Cú pháp:</a:t>
            </a:r>
            <a:endParaRPr>
              <a:latin typeface="Lora"/>
              <a:ea typeface="Lora"/>
              <a:cs typeface="Lora"/>
              <a:sym typeface="Lora"/>
            </a:endParaRPr>
          </a:p>
          <a:p>
            <a:pPr indent="0" lvl="0" marL="0" rtl="0" algn="l">
              <a:lnSpc>
                <a:spcPct val="135714"/>
              </a:lnSpc>
              <a:spcBef>
                <a:spcPts val="1600"/>
              </a:spcBef>
              <a:spcAft>
                <a:spcPts val="0"/>
              </a:spcAft>
              <a:buNone/>
            </a:pPr>
            <a:r>
              <a:rPr lang="vi" sz="1200">
                <a:solidFill>
                  <a:srgbClr val="859900"/>
                </a:solidFill>
                <a:latin typeface="Fira Code"/>
                <a:ea typeface="Fira Code"/>
                <a:cs typeface="Fira Code"/>
                <a:sym typeface="Fira Code"/>
              </a:rPr>
              <a:t>for</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begin</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condition</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step</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code</a:t>
            </a:r>
            <a:endParaRPr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1000"/>
              </a:spcBef>
              <a:spcAft>
                <a:spcPts val="0"/>
              </a:spcAft>
              <a:buNone/>
            </a:pPr>
            <a:r>
              <a:rPr lang="vi" sz="1200">
                <a:solidFill>
                  <a:srgbClr val="268BD2"/>
                </a:solidFill>
                <a:latin typeface="Fira Code"/>
                <a:ea typeface="Fira Code"/>
                <a:cs typeface="Fira Code"/>
                <a:sym typeface="Fira Code"/>
              </a:rPr>
              <a:t>begin</a:t>
            </a:r>
            <a:r>
              <a:rPr lang="vi" sz="1200">
                <a:latin typeface="Lora Regular"/>
                <a:ea typeface="Lora Regular"/>
                <a:cs typeface="Lora Regular"/>
                <a:sym typeface="Lora Regular"/>
              </a:rPr>
              <a:t>: khởi tạo (các) giá trị ban đầu</a:t>
            </a:r>
            <a:endParaRPr sz="1200">
              <a:latin typeface="Lora Regular"/>
              <a:ea typeface="Lora Regular"/>
              <a:cs typeface="Lora Regular"/>
              <a:sym typeface="Lora Regular"/>
            </a:endParaRPr>
          </a:p>
          <a:p>
            <a:pPr indent="0" lvl="0" marL="0" rtl="0" algn="l">
              <a:lnSpc>
                <a:spcPct val="135714"/>
              </a:lnSpc>
              <a:spcBef>
                <a:spcPts val="1000"/>
              </a:spcBef>
              <a:spcAft>
                <a:spcPts val="0"/>
              </a:spcAft>
              <a:buNone/>
            </a:pPr>
            <a:r>
              <a:rPr lang="vi" sz="1200">
                <a:solidFill>
                  <a:srgbClr val="268BD2"/>
                </a:solidFill>
                <a:latin typeface="Fira Code"/>
                <a:ea typeface="Fira Code"/>
                <a:cs typeface="Fira Code"/>
                <a:sym typeface="Fira Code"/>
              </a:rPr>
              <a:t>condition</a:t>
            </a:r>
            <a:r>
              <a:rPr lang="vi" sz="1200">
                <a:latin typeface="Lora Regular"/>
                <a:ea typeface="Lora Regular"/>
                <a:cs typeface="Lora Regular"/>
                <a:sym typeface="Lora Regular"/>
              </a:rPr>
              <a:t>: (các) điều kiện của vòng lặp</a:t>
            </a:r>
            <a:endParaRPr sz="1200">
              <a:latin typeface="Lora Regular"/>
              <a:ea typeface="Lora Regular"/>
              <a:cs typeface="Lora Regular"/>
              <a:sym typeface="Lora Regular"/>
            </a:endParaRPr>
          </a:p>
          <a:p>
            <a:pPr indent="0" lvl="0" marL="0" rtl="0" algn="l">
              <a:lnSpc>
                <a:spcPct val="135714"/>
              </a:lnSpc>
              <a:spcBef>
                <a:spcPts val="1000"/>
              </a:spcBef>
              <a:spcAft>
                <a:spcPts val="0"/>
              </a:spcAft>
              <a:buNone/>
            </a:pPr>
            <a:r>
              <a:rPr lang="vi" sz="1200">
                <a:solidFill>
                  <a:srgbClr val="268BD2"/>
                </a:solidFill>
                <a:latin typeface="Fira Code"/>
                <a:ea typeface="Fira Code"/>
                <a:cs typeface="Fira Code"/>
                <a:sym typeface="Fira Code"/>
              </a:rPr>
              <a:t>step</a:t>
            </a:r>
            <a:r>
              <a:rPr lang="vi" sz="1200">
                <a:latin typeface="Lora Regular"/>
                <a:ea typeface="Lora Regular"/>
                <a:cs typeface="Lora Regular"/>
                <a:sym typeface="Lora Regular"/>
              </a:rPr>
              <a:t>: cập nhật (các) giá trị sau mỗi vòng lặp</a:t>
            </a:r>
            <a:endParaRPr sz="1200">
              <a:latin typeface="Lora Regular"/>
              <a:ea typeface="Lora Regular"/>
              <a:cs typeface="Lora Regular"/>
              <a:sym typeface="Lora Regular"/>
            </a:endParaRPr>
          </a:p>
        </p:txBody>
      </p:sp>
      <p:sp>
        <p:nvSpPr>
          <p:cNvPr id="475" name="Google Shape;475;p61"/>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For</a:t>
            </a:r>
            <a:r>
              <a:rPr lang="vi"/>
              <a:t> loops</a:t>
            </a:r>
            <a:endParaRPr/>
          </a:p>
        </p:txBody>
      </p:sp>
      <p:grpSp>
        <p:nvGrpSpPr>
          <p:cNvPr id="476" name="Google Shape;476;p61"/>
          <p:cNvGrpSpPr/>
          <p:nvPr/>
        </p:nvGrpSpPr>
        <p:grpSpPr>
          <a:xfrm>
            <a:off x="4901588" y="2052638"/>
            <a:ext cx="3117218" cy="2658138"/>
            <a:chOff x="4901588" y="2052638"/>
            <a:chExt cx="3117218" cy="2658138"/>
          </a:xfrm>
        </p:grpSpPr>
        <p:grpSp>
          <p:nvGrpSpPr>
            <p:cNvPr id="477" name="Google Shape;477;p61"/>
            <p:cNvGrpSpPr/>
            <p:nvPr/>
          </p:nvGrpSpPr>
          <p:grpSpPr>
            <a:xfrm>
              <a:off x="4901588" y="2052638"/>
              <a:ext cx="3117218" cy="2658138"/>
              <a:chOff x="4901588" y="2052638"/>
              <a:chExt cx="3117218" cy="2658138"/>
            </a:xfrm>
          </p:grpSpPr>
          <p:sp>
            <p:nvSpPr>
              <p:cNvPr id="478" name="Google Shape;478;p61"/>
              <p:cNvSpPr/>
              <p:nvPr/>
            </p:nvSpPr>
            <p:spPr>
              <a:xfrm>
                <a:off x="5864090" y="2052638"/>
                <a:ext cx="959625" cy="329800"/>
              </a:xfrm>
              <a:prstGeom prst="flowChartPreparation">
                <a:avLst/>
              </a:prstGeom>
              <a:no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000">
                    <a:latin typeface="Fira Code"/>
                    <a:ea typeface="Fira Code"/>
                    <a:cs typeface="Fira Code"/>
                    <a:sym typeface="Fira Code"/>
                  </a:rPr>
                  <a:t>start</a:t>
                </a:r>
                <a:endParaRPr sz="1000">
                  <a:latin typeface="Fira Code"/>
                  <a:ea typeface="Fira Code"/>
                  <a:cs typeface="Fira Code"/>
                  <a:sym typeface="Fira Code"/>
                </a:endParaRPr>
              </a:p>
            </p:txBody>
          </p:sp>
          <p:sp>
            <p:nvSpPr>
              <p:cNvPr id="479" name="Google Shape;479;p61"/>
              <p:cNvSpPr/>
              <p:nvPr/>
            </p:nvSpPr>
            <p:spPr>
              <a:xfrm>
                <a:off x="5977488" y="2659000"/>
                <a:ext cx="732800" cy="383825"/>
              </a:xfrm>
              <a:prstGeom prst="flowChartProcess">
                <a:avLst/>
              </a:prstGeom>
              <a:no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000">
                    <a:latin typeface="Fira Code"/>
                    <a:ea typeface="Fira Code"/>
                    <a:cs typeface="Fira Code"/>
                    <a:sym typeface="Fira Code"/>
                  </a:rPr>
                  <a:t>begin</a:t>
                </a:r>
                <a:endParaRPr sz="1000">
                  <a:latin typeface="Fira Code"/>
                  <a:ea typeface="Fira Code"/>
                  <a:cs typeface="Fira Code"/>
                  <a:sym typeface="Fira Code"/>
                </a:endParaRPr>
              </a:p>
            </p:txBody>
          </p:sp>
          <p:sp>
            <p:nvSpPr>
              <p:cNvPr id="480" name="Google Shape;480;p61"/>
              <p:cNvSpPr/>
              <p:nvPr/>
            </p:nvSpPr>
            <p:spPr>
              <a:xfrm>
                <a:off x="5789063" y="3315000"/>
                <a:ext cx="1109675" cy="739775"/>
              </a:xfrm>
              <a:prstGeom prst="flowChartDecision">
                <a:avLst/>
              </a:prstGeom>
              <a:no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000">
                    <a:latin typeface="Fira Code"/>
                    <a:ea typeface="Fira Code"/>
                    <a:cs typeface="Fira Code"/>
                    <a:sym typeface="Fira Code"/>
                  </a:rPr>
                  <a:t>cond</a:t>
                </a:r>
                <a:endParaRPr sz="1000">
                  <a:latin typeface="Fira Code"/>
                  <a:ea typeface="Fira Code"/>
                  <a:cs typeface="Fira Code"/>
                  <a:sym typeface="Fira Code"/>
                </a:endParaRPr>
              </a:p>
            </p:txBody>
          </p:sp>
          <p:sp>
            <p:nvSpPr>
              <p:cNvPr id="481" name="Google Shape;481;p61"/>
              <p:cNvSpPr/>
              <p:nvPr/>
            </p:nvSpPr>
            <p:spPr>
              <a:xfrm>
                <a:off x="5977500" y="4326950"/>
                <a:ext cx="732800" cy="383825"/>
              </a:xfrm>
              <a:prstGeom prst="flowChartProcess">
                <a:avLst/>
              </a:prstGeom>
              <a:no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000">
                    <a:latin typeface="Fira Code"/>
                    <a:ea typeface="Fira Code"/>
                    <a:cs typeface="Fira Code"/>
                    <a:sym typeface="Fira Code"/>
                  </a:rPr>
                  <a:t>code</a:t>
                </a:r>
                <a:endParaRPr sz="1000">
                  <a:latin typeface="Fira Code"/>
                  <a:ea typeface="Fira Code"/>
                  <a:cs typeface="Fira Code"/>
                  <a:sym typeface="Fira Code"/>
                </a:endParaRPr>
              </a:p>
            </p:txBody>
          </p:sp>
          <p:sp>
            <p:nvSpPr>
              <p:cNvPr id="482" name="Google Shape;482;p61"/>
              <p:cNvSpPr/>
              <p:nvPr/>
            </p:nvSpPr>
            <p:spPr>
              <a:xfrm>
                <a:off x="4901588" y="3887200"/>
                <a:ext cx="732800" cy="383825"/>
              </a:xfrm>
              <a:prstGeom prst="flowChartProcess">
                <a:avLst/>
              </a:prstGeom>
              <a:no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000">
                    <a:latin typeface="Fira Code"/>
                    <a:ea typeface="Fira Code"/>
                    <a:cs typeface="Fira Code"/>
                    <a:sym typeface="Fira Code"/>
                  </a:rPr>
                  <a:t>step</a:t>
                </a:r>
                <a:endParaRPr sz="1000">
                  <a:latin typeface="Fira Code"/>
                  <a:ea typeface="Fira Code"/>
                  <a:cs typeface="Fira Code"/>
                  <a:sym typeface="Fira Code"/>
                </a:endParaRPr>
              </a:p>
            </p:txBody>
          </p:sp>
          <p:sp>
            <p:nvSpPr>
              <p:cNvPr id="483" name="Google Shape;483;p61"/>
              <p:cNvSpPr/>
              <p:nvPr/>
            </p:nvSpPr>
            <p:spPr>
              <a:xfrm>
                <a:off x="7286025" y="3520013"/>
                <a:ext cx="732780" cy="329778"/>
              </a:xfrm>
              <a:prstGeom prst="flowChartTerminator">
                <a:avLst/>
              </a:prstGeom>
              <a:no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000">
                    <a:latin typeface="Fira Code"/>
                    <a:ea typeface="Fira Code"/>
                    <a:cs typeface="Fira Code"/>
                    <a:sym typeface="Fira Code"/>
                  </a:rPr>
                  <a:t>end</a:t>
                </a:r>
                <a:endParaRPr sz="1000">
                  <a:latin typeface="Fira Code"/>
                  <a:ea typeface="Fira Code"/>
                  <a:cs typeface="Fira Code"/>
                  <a:sym typeface="Fira Code"/>
                </a:endParaRPr>
              </a:p>
            </p:txBody>
          </p:sp>
          <p:cxnSp>
            <p:nvCxnSpPr>
              <p:cNvPr id="484" name="Google Shape;484;p61"/>
              <p:cNvCxnSpPr>
                <a:stCxn id="478" idx="2"/>
                <a:endCxn id="479" idx="0"/>
              </p:cNvCxnSpPr>
              <p:nvPr/>
            </p:nvCxnSpPr>
            <p:spPr>
              <a:xfrm>
                <a:off x="6343903" y="2382438"/>
                <a:ext cx="0" cy="276600"/>
              </a:xfrm>
              <a:prstGeom prst="straightConnector1">
                <a:avLst/>
              </a:prstGeom>
              <a:noFill/>
              <a:ln cap="flat" cmpd="sng" w="9525">
                <a:solidFill>
                  <a:srgbClr val="BF9000"/>
                </a:solidFill>
                <a:prstDash val="solid"/>
                <a:round/>
                <a:headEnd len="med" w="med" type="none"/>
                <a:tailEnd len="med" w="med" type="triangle"/>
              </a:ln>
            </p:spPr>
          </p:cxnSp>
          <p:cxnSp>
            <p:nvCxnSpPr>
              <p:cNvPr id="485" name="Google Shape;485;p61"/>
              <p:cNvCxnSpPr>
                <a:stCxn id="479" idx="2"/>
                <a:endCxn id="480" idx="0"/>
              </p:cNvCxnSpPr>
              <p:nvPr/>
            </p:nvCxnSpPr>
            <p:spPr>
              <a:xfrm>
                <a:off x="6343888" y="3042825"/>
                <a:ext cx="0" cy="272100"/>
              </a:xfrm>
              <a:prstGeom prst="straightConnector1">
                <a:avLst/>
              </a:prstGeom>
              <a:noFill/>
              <a:ln cap="flat" cmpd="sng" w="9525">
                <a:solidFill>
                  <a:srgbClr val="BF9000"/>
                </a:solidFill>
                <a:prstDash val="solid"/>
                <a:round/>
                <a:headEnd len="med" w="med" type="none"/>
                <a:tailEnd len="med" w="med" type="triangle"/>
              </a:ln>
            </p:spPr>
          </p:cxnSp>
          <p:cxnSp>
            <p:nvCxnSpPr>
              <p:cNvPr id="486" name="Google Shape;486;p61"/>
              <p:cNvCxnSpPr>
                <a:stCxn id="480" idx="2"/>
                <a:endCxn id="481" idx="0"/>
              </p:cNvCxnSpPr>
              <p:nvPr/>
            </p:nvCxnSpPr>
            <p:spPr>
              <a:xfrm>
                <a:off x="6343900" y="4054775"/>
                <a:ext cx="0" cy="272100"/>
              </a:xfrm>
              <a:prstGeom prst="straightConnector1">
                <a:avLst/>
              </a:prstGeom>
              <a:noFill/>
              <a:ln cap="flat" cmpd="sng" w="9525">
                <a:solidFill>
                  <a:srgbClr val="BF9000"/>
                </a:solidFill>
                <a:prstDash val="solid"/>
                <a:round/>
                <a:headEnd len="med" w="med" type="none"/>
                <a:tailEnd len="med" w="med" type="triangle"/>
              </a:ln>
            </p:spPr>
          </p:cxnSp>
          <p:cxnSp>
            <p:nvCxnSpPr>
              <p:cNvPr id="487" name="Google Shape;487;p61"/>
              <p:cNvCxnSpPr>
                <a:stCxn id="480" idx="3"/>
                <a:endCxn id="483" idx="1"/>
              </p:cNvCxnSpPr>
              <p:nvPr/>
            </p:nvCxnSpPr>
            <p:spPr>
              <a:xfrm>
                <a:off x="6898738" y="3684888"/>
                <a:ext cx="387300" cy="0"/>
              </a:xfrm>
              <a:prstGeom prst="straightConnector1">
                <a:avLst/>
              </a:prstGeom>
              <a:noFill/>
              <a:ln cap="flat" cmpd="sng" w="9525">
                <a:solidFill>
                  <a:srgbClr val="BF9000"/>
                </a:solidFill>
                <a:prstDash val="solid"/>
                <a:round/>
                <a:headEnd len="med" w="med" type="none"/>
                <a:tailEnd len="med" w="med" type="triangle"/>
              </a:ln>
            </p:spPr>
          </p:cxnSp>
          <p:cxnSp>
            <p:nvCxnSpPr>
              <p:cNvPr id="488" name="Google Shape;488;p61"/>
              <p:cNvCxnSpPr>
                <a:stCxn id="481" idx="1"/>
                <a:endCxn id="482" idx="2"/>
              </p:cNvCxnSpPr>
              <p:nvPr/>
            </p:nvCxnSpPr>
            <p:spPr>
              <a:xfrm rot="10800000">
                <a:off x="5268000" y="4271063"/>
                <a:ext cx="709500" cy="247800"/>
              </a:xfrm>
              <a:prstGeom prst="bentConnector2">
                <a:avLst/>
              </a:prstGeom>
              <a:noFill/>
              <a:ln cap="flat" cmpd="sng" w="9525">
                <a:solidFill>
                  <a:srgbClr val="BF9000"/>
                </a:solidFill>
                <a:prstDash val="solid"/>
                <a:round/>
                <a:headEnd len="med" w="med" type="none"/>
                <a:tailEnd len="med" w="med" type="triangle"/>
              </a:ln>
            </p:spPr>
          </p:cxnSp>
          <p:cxnSp>
            <p:nvCxnSpPr>
              <p:cNvPr id="489" name="Google Shape;489;p61"/>
              <p:cNvCxnSpPr>
                <a:stCxn id="482" idx="0"/>
                <a:endCxn id="480" idx="1"/>
              </p:cNvCxnSpPr>
              <p:nvPr/>
            </p:nvCxnSpPr>
            <p:spPr>
              <a:xfrm rot="-5400000">
                <a:off x="5427438" y="3525550"/>
                <a:ext cx="202200" cy="521100"/>
              </a:xfrm>
              <a:prstGeom prst="bentConnector2">
                <a:avLst/>
              </a:prstGeom>
              <a:noFill/>
              <a:ln cap="flat" cmpd="sng" w="9525">
                <a:solidFill>
                  <a:srgbClr val="BF9000"/>
                </a:solidFill>
                <a:prstDash val="solid"/>
                <a:round/>
                <a:headEnd len="med" w="med" type="none"/>
                <a:tailEnd len="med" w="med" type="triangle"/>
              </a:ln>
            </p:spPr>
          </p:cxnSp>
        </p:grpSp>
        <p:sp>
          <p:nvSpPr>
            <p:cNvPr id="490" name="Google Shape;490;p61"/>
            <p:cNvSpPr/>
            <p:nvPr/>
          </p:nvSpPr>
          <p:spPr>
            <a:xfrm>
              <a:off x="6716125" y="3376650"/>
              <a:ext cx="732800" cy="383825"/>
            </a:xfrm>
            <a:prstGeom prst="flowChartProcess">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000">
                  <a:latin typeface="Fira Code"/>
                  <a:ea typeface="Fira Code"/>
                  <a:cs typeface="Fira Code"/>
                  <a:sym typeface="Fira Code"/>
                </a:rPr>
                <a:t>false</a:t>
              </a:r>
              <a:endParaRPr sz="1000">
                <a:latin typeface="Fira Code"/>
                <a:ea typeface="Fira Code"/>
                <a:cs typeface="Fira Code"/>
                <a:sym typeface="Fira Code"/>
              </a:endParaRPr>
            </a:p>
          </p:txBody>
        </p:sp>
        <p:sp>
          <p:nvSpPr>
            <p:cNvPr id="491" name="Google Shape;491;p61"/>
            <p:cNvSpPr/>
            <p:nvPr/>
          </p:nvSpPr>
          <p:spPr>
            <a:xfrm>
              <a:off x="6184575" y="3961750"/>
              <a:ext cx="732800" cy="383825"/>
            </a:xfrm>
            <a:prstGeom prst="flowChartProcess">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000">
                  <a:latin typeface="Fira Code"/>
                  <a:ea typeface="Fira Code"/>
                  <a:cs typeface="Fira Code"/>
                  <a:sym typeface="Fira Code"/>
                </a:rPr>
                <a:t>true</a:t>
              </a:r>
              <a:endParaRPr sz="1000">
                <a:latin typeface="Fira Code"/>
                <a:ea typeface="Fira Code"/>
                <a:cs typeface="Fira Code"/>
                <a:sym typeface="Fira Code"/>
              </a:endParaRPr>
            </a:p>
          </p:txBody>
        </p:sp>
      </p:grpSp>
      <p:pic>
        <p:nvPicPr>
          <p:cNvPr id="492" name="Google Shape;492;p61"/>
          <p:cNvPicPr preferRelativeResize="0"/>
          <p:nvPr/>
        </p:nvPicPr>
        <p:blipFill>
          <a:blip r:embed="rId3">
            <a:alphaModFix/>
          </a:blip>
          <a:stretch>
            <a:fillRect/>
          </a:stretch>
        </p:blipFill>
        <p:spPr>
          <a:xfrm>
            <a:off x="3791950" y="2453125"/>
            <a:ext cx="1157828" cy="1015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7"/>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Setting up the development environment</a:t>
            </a:r>
            <a:endParaRPr/>
          </a:p>
        </p:txBody>
      </p:sp>
      <p:sp>
        <p:nvSpPr>
          <p:cNvPr id="117" name="Google Shape;117;p17"/>
          <p:cNvSpPr txBox="1"/>
          <p:nvPr>
            <p:ph idx="1" type="body"/>
          </p:nvPr>
        </p:nvSpPr>
        <p:spPr>
          <a:xfrm>
            <a:off x="729450" y="1312325"/>
            <a:ext cx="7688700" cy="3584100"/>
          </a:xfrm>
          <a:prstGeom prst="rect">
            <a:avLst/>
          </a:prstGeom>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rPr lang="vi">
                <a:latin typeface="Lora"/>
                <a:ea typeface="Lora"/>
                <a:cs typeface="Lora"/>
                <a:sym typeface="Lora"/>
              </a:rPr>
              <a:t>Để bắt đầu </a:t>
            </a:r>
            <a:r>
              <a:rPr b="1" lang="vi">
                <a:latin typeface="Lora"/>
                <a:ea typeface="Lora"/>
                <a:cs typeface="Lora"/>
                <a:sym typeface="Lora"/>
              </a:rPr>
              <a:t>“chill”</a:t>
            </a:r>
            <a:r>
              <a:rPr lang="vi">
                <a:latin typeface="Lora"/>
                <a:ea typeface="Lora"/>
                <a:cs typeface="Lora"/>
                <a:sym typeface="Lora"/>
              </a:rPr>
              <a:t> cùng JavaScript, bạn cần có một trình duyệt 🤣 và một Editor</a:t>
            </a:r>
            <a:endParaRPr>
              <a:latin typeface="Lora"/>
              <a:ea typeface="Lora"/>
              <a:cs typeface="Lora"/>
              <a:sym typeface="Lora"/>
            </a:endParaRPr>
          </a:p>
          <a:p>
            <a:pPr indent="-311150" lvl="0" marL="457200" rtl="0" algn="l">
              <a:lnSpc>
                <a:spcPct val="150000"/>
              </a:lnSpc>
              <a:spcBef>
                <a:spcPts val="1000"/>
              </a:spcBef>
              <a:spcAft>
                <a:spcPts val="0"/>
              </a:spcAft>
              <a:buSzPts val="1300"/>
              <a:buFont typeface="Lora"/>
              <a:buChar char="-"/>
            </a:pPr>
            <a:r>
              <a:rPr lang="vi">
                <a:latin typeface="Lora"/>
                <a:ea typeface="Lora"/>
                <a:cs typeface="Lora"/>
                <a:sym typeface="Lora"/>
              </a:rPr>
              <a:t>Cài đặt một trình duyệt nếu bạn chưa có</a:t>
            </a:r>
            <a:endParaRPr>
              <a:latin typeface="Lora"/>
              <a:ea typeface="Lora"/>
              <a:cs typeface="Lora"/>
              <a:sym typeface="Lora"/>
            </a:endParaRPr>
          </a:p>
          <a:p>
            <a:pPr indent="-311150" lvl="0" marL="457200" rtl="0" algn="l">
              <a:lnSpc>
                <a:spcPct val="150000"/>
              </a:lnSpc>
              <a:spcBef>
                <a:spcPts val="0"/>
              </a:spcBef>
              <a:spcAft>
                <a:spcPts val="0"/>
              </a:spcAft>
              <a:buSzPts val="1300"/>
              <a:buFont typeface="Lora"/>
              <a:buChar char="-"/>
            </a:pPr>
            <a:r>
              <a:rPr lang="vi">
                <a:latin typeface="Lora"/>
                <a:ea typeface="Lora"/>
                <a:cs typeface="Lora"/>
                <a:sym typeface="Lora"/>
              </a:rPr>
              <a:t>Truy cập </a:t>
            </a:r>
            <a:r>
              <a:rPr b="1" lang="vi">
                <a:latin typeface="Lora"/>
                <a:ea typeface="Lora"/>
                <a:cs typeface="Lora"/>
                <a:sym typeface="Lora"/>
              </a:rPr>
              <a:t>code.visualstudio.com</a:t>
            </a:r>
            <a:r>
              <a:rPr lang="vi">
                <a:latin typeface="Lora"/>
                <a:ea typeface="Lora"/>
                <a:cs typeface="Lora"/>
                <a:sym typeface="Lora"/>
              </a:rPr>
              <a:t> tải và cài đặt trình soạn thảo VS Code</a:t>
            </a:r>
            <a:endParaRPr>
              <a:latin typeface="Lora"/>
              <a:ea typeface="Lora"/>
              <a:cs typeface="Lora"/>
              <a:sym typeface="Lora"/>
            </a:endParaRPr>
          </a:p>
          <a:p>
            <a:pPr indent="0" lvl="0" marL="0" rtl="0" algn="l">
              <a:lnSpc>
                <a:spcPct val="150000"/>
              </a:lnSpc>
              <a:spcBef>
                <a:spcPts val="1000"/>
              </a:spcBef>
              <a:spcAft>
                <a:spcPts val="0"/>
              </a:spcAft>
              <a:buNone/>
            </a:pPr>
            <a:r>
              <a:rPr lang="vi">
                <a:latin typeface="Lora"/>
                <a:ea typeface="Lora"/>
                <a:cs typeface="Lora"/>
                <a:sym typeface="Lora"/>
              </a:rPr>
              <a:t>Cài đặt một số Extension hỗ trợ code </a:t>
            </a:r>
            <a:r>
              <a:rPr b="1" lang="vi">
                <a:latin typeface="Lora"/>
                <a:ea typeface="Lora"/>
                <a:cs typeface="Lora"/>
                <a:sym typeface="Lora"/>
              </a:rPr>
              <a:t>“fun”</a:t>
            </a:r>
            <a:r>
              <a:rPr lang="vi">
                <a:latin typeface="Lora"/>
                <a:ea typeface="Lora"/>
                <a:cs typeface="Lora"/>
                <a:sym typeface="Lora"/>
              </a:rPr>
              <a:t> hơn</a:t>
            </a:r>
            <a:endParaRPr>
              <a:latin typeface="Lora"/>
              <a:ea typeface="Lora"/>
              <a:cs typeface="Lora"/>
              <a:sym typeface="Lora"/>
            </a:endParaRPr>
          </a:p>
          <a:p>
            <a:pPr indent="-311150" lvl="0" marL="457200" rtl="0" algn="l">
              <a:lnSpc>
                <a:spcPct val="150000"/>
              </a:lnSpc>
              <a:spcBef>
                <a:spcPts val="1000"/>
              </a:spcBef>
              <a:spcAft>
                <a:spcPts val="0"/>
              </a:spcAft>
              <a:buSzPts val="1300"/>
              <a:buFont typeface="Lora"/>
              <a:buChar char="-"/>
            </a:pPr>
            <a:r>
              <a:rPr lang="vi">
                <a:latin typeface="Lora"/>
                <a:ea typeface="Lora"/>
                <a:cs typeface="Lora"/>
                <a:sym typeface="Lora"/>
              </a:rPr>
              <a:t>Live Server</a:t>
            </a:r>
            <a:endParaRPr>
              <a:latin typeface="Lora"/>
              <a:ea typeface="Lora"/>
              <a:cs typeface="Lora"/>
              <a:sym typeface="Lora"/>
            </a:endParaRPr>
          </a:p>
          <a:p>
            <a:pPr indent="-311150" lvl="0" marL="457200" rtl="0" algn="l">
              <a:lnSpc>
                <a:spcPct val="150000"/>
              </a:lnSpc>
              <a:spcBef>
                <a:spcPts val="0"/>
              </a:spcBef>
              <a:spcAft>
                <a:spcPts val="0"/>
              </a:spcAft>
              <a:buSzPts val="1300"/>
              <a:buFont typeface="Lora"/>
              <a:buChar char="-"/>
            </a:pPr>
            <a:r>
              <a:rPr lang="vi">
                <a:latin typeface="Lora"/>
                <a:ea typeface="Lora"/>
                <a:cs typeface="Lora"/>
                <a:sym typeface="Lora"/>
              </a:rPr>
              <a:t>Prettier, ...</a:t>
            </a:r>
            <a:endParaRPr>
              <a:latin typeface="Lora"/>
              <a:ea typeface="Lora"/>
              <a:cs typeface="Lora"/>
              <a:sym typeface="Lora"/>
            </a:endParaRPr>
          </a:p>
          <a:p>
            <a:pPr indent="0" lvl="0" marL="0" rtl="0" algn="l">
              <a:lnSpc>
                <a:spcPct val="150000"/>
              </a:lnSpc>
              <a:spcBef>
                <a:spcPts val="1000"/>
              </a:spcBef>
              <a:spcAft>
                <a:spcPts val="0"/>
              </a:spcAft>
              <a:buNone/>
            </a:pPr>
            <a:r>
              <a:rPr lang="vi">
                <a:latin typeface="Lora"/>
                <a:ea typeface="Lora"/>
                <a:cs typeface="Lora"/>
                <a:sym typeface="Lora"/>
              </a:rPr>
              <a:t>Thay đổi một số cài đặt cho VS Code</a:t>
            </a:r>
            <a:endParaRPr>
              <a:latin typeface="Lora"/>
              <a:ea typeface="Lora"/>
              <a:cs typeface="Lora"/>
              <a:sym typeface="Lora"/>
            </a:endParaRPr>
          </a:p>
          <a:p>
            <a:pPr indent="-311150" lvl="0" marL="457200" rtl="0" algn="l">
              <a:lnSpc>
                <a:spcPct val="150000"/>
              </a:lnSpc>
              <a:spcBef>
                <a:spcPts val="1000"/>
              </a:spcBef>
              <a:spcAft>
                <a:spcPts val="0"/>
              </a:spcAft>
              <a:buSzPts val="1300"/>
              <a:buFont typeface="Lora"/>
              <a:buChar char="-"/>
            </a:pPr>
            <a:r>
              <a:rPr lang="vi">
                <a:latin typeface="Lora"/>
                <a:ea typeface="Lora"/>
                <a:cs typeface="Lora"/>
                <a:sym typeface="Lora"/>
              </a:rPr>
              <a:t>Auto save</a:t>
            </a:r>
            <a:endParaRPr>
              <a:latin typeface="Lora"/>
              <a:ea typeface="Lora"/>
              <a:cs typeface="Lora"/>
              <a:sym typeface="Lora"/>
            </a:endParaRPr>
          </a:p>
          <a:p>
            <a:pPr indent="-311150" lvl="0" marL="457200" rtl="0" algn="l">
              <a:lnSpc>
                <a:spcPct val="150000"/>
              </a:lnSpc>
              <a:spcBef>
                <a:spcPts val="0"/>
              </a:spcBef>
              <a:spcAft>
                <a:spcPts val="0"/>
              </a:spcAft>
              <a:buSzPts val="1300"/>
              <a:buFont typeface="Lora"/>
              <a:buChar char="-"/>
            </a:pPr>
            <a:r>
              <a:rPr lang="vi">
                <a:latin typeface="Lora"/>
                <a:ea typeface="Lora"/>
                <a:cs typeface="Lora"/>
                <a:sym typeface="Lora"/>
              </a:rPr>
              <a:t>Formatter, ...</a:t>
            </a:r>
            <a:endParaRPr>
              <a:latin typeface="Lora"/>
              <a:ea typeface="Lora"/>
              <a:cs typeface="Lora"/>
              <a:sym typeface="Lora"/>
            </a:endParaRPr>
          </a:p>
          <a:p>
            <a:pPr indent="0" lvl="0" marL="0" rtl="0" algn="l">
              <a:lnSpc>
                <a:spcPct val="150000"/>
              </a:lnSpc>
              <a:spcBef>
                <a:spcPts val="1000"/>
              </a:spcBef>
              <a:spcAft>
                <a:spcPts val="1000"/>
              </a:spcAft>
              <a:buNone/>
            </a:pPr>
            <a:r>
              <a:t/>
            </a:r>
            <a:endParaRPr>
              <a:latin typeface="Lora"/>
              <a:ea typeface="Lora"/>
              <a:cs typeface="Lora"/>
              <a:sym typeface="Lora"/>
            </a:endParaRPr>
          </a:p>
        </p:txBody>
      </p:sp>
      <p:pic>
        <p:nvPicPr>
          <p:cNvPr id="118" name="Google Shape;118;p17"/>
          <p:cNvPicPr preferRelativeResize="0"/>
          <p:nvPr/>
        </p:nvPicPr>
        <p:blipFill>
          <a:blip r:embed="rId3">
            <a:alphaModFix/>
          </a:blip>
          <a:stretch>
            <a:fillRect/>
          </a:stretch>
        </p:blipFill>
        <p:spPr>
          <a:xfrm>
            <a:off x="5733500" y="3038300"/>
            <a:ext cx="1364401" cy="136440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2"/>
          <p:cNvSpPr txBox="1"/>
          <p:nvPr>
            <p:ph idx="1" type="body"/>
          </p:nvPr>
        </p:nvSpPr>
        <p:spPr>
          <a:xfrm>
            <a:off x="729450" y="1312325"/>
            <a:ext cx="7686900" cy="3584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vi">
                <a:latin typeface="Lora"/>
                <a:ea typeface="Lora"/>
                <a:cs typeface="Lora"/>
                <a:sym typeface="Lora"/>
              </a:rPr>
              <a:t>Ví dụ:</a:t>
            </a:r>
            <a:endParaRPr>
              <a:latin typeface="Lora"/>
              <a:ea typeface="Lora"/>
              <a:cs typeface="Lora"/>
              <a:sym typeface="Lora"/>
            </a:endParaRPr>
          </a:p>
          <a:p>
            <a:pPr indent="0" lvl="0" marL="0" rtl="0" algn="l">
              <a:lnSpc>
                <a:spcPct val="135714"/>
              </a:lnSpc>
              <a:spcBef>
                <a:spcPts val="1600"/>
              </a:spcBef>
              <a:spcAft>
                <a:spcPts val="0"/>
              </a:spcAft>
              <a:buNone/>
            </a:pPr>
            <a:r>
              <a:rPr lang="vi" sz="1200">
                <a:solidFill>
                  <a:srgbClr val="657B83"/>
                </a:solidFill>
                <a:latin typeface="Fira Code"/>
                <a:ea typeface="Fira Code"/>
                <a:cs typeface="Fira Code"/>
                <a:sym typeface="Fira Code"/>
              </a:rPr>
              <a:t>// tính tổng từ 1 đến 10</a:t>
            </a:r>
            <a:endParaRPr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sum</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0</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859900"/>
                </a:solidFill>
                <a:latin typeface="Fira Code"/>
                <a:ea typeface="Fira Code"/>
                <a:cs typeface="Fira Code"/>
                <a:sym typeface="Fira Code"/>
              </a:rPr>
              <a:t>for</a:t>
            </a:r>
            <a:r>
              <a:rPr lang="vi" sz="1200">
                <a:solidFill>
                  <a:srgbClr val="BBBBBB"/>
                </a:solidFill>
                <a:latin typeface="Fira Code"/>
                <a:ea typeface="Fira Code"/>
                <a:cs typeface="Fira Code"/>
                <a:sym typeface="Fira Code"/>
              </a:rPr>
              <a:t> (</a:t>
            </a: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i</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1</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i</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&lt;=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10</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i</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sum</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i</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console</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log</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sum</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1000"/>
              </a:spcBef>
              <a:spcAft>
                <a:spcPts val="0"/>
              </a:spcAft>
              <a:buNone/>
            </a:pPr>
            <a:r>
              <a:t/>
            </a:r>
            <a:endParaRPr>
              <a:latin typeface="Lora"/>
              <a:ea typeface="Lora"/>
              <a:cs typeface="Lora"/>
              <a:sym typeface="Lora"/>
            </a:endParaRPr>
          </a:p>
        </p:txBody>
      </p:sp>
      <p:sp>
        <p:nvSpPr>
          <p:cNvPr id="498" name="Google Shape;498;p62"/>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For loops</a:t>
            </a:r>
            <a:endParaRPr/>
          </a:p>
        </p:txBody>
      </p:sp>
      <p:sp>
        <p:nvSpPr>
          <p:cNvPr id="499" name="Google Shape;499;p62"/>
          <p:cNvSpPr txBox="1"/>
          <p:nvPr/>
        </p:nvSpPr>
        <p:spPr>
          <a:xfrm>
            <a:off x="3939700" y="1312450"/>
            <a:ext cx="4476900" cy="3584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rPr lang="vi" sz="1300">
                <a:solidFill>
                  <a:schemeClr val="accent1"/>
                </a:solidFill>
                <a:latin typeface="Lora"/>
                <a:ea typeface="Lora"/>
                <a:cs typeface="Lora"/>
                <a:sym typeface="Lora"/>
              </a:rPr>
              <a:t>Các bước thực hiện vòng lặp </a:t>
            </a:r>
            <a:r>
              <a:rPr b="1" lang="vi" sz="1300">
                <a:solidFill>
                  <a:schemeClr val="accent1"/>
                </a:solidFill>
                <a:latin typeface="Lora"/>
                <a:ea typeface="Lora"/>
                <a:cs typeface="Lora"/>
                <a:sym typeface="Lora"/>
              </a:rPr>
              <a:t>for</a:t>
            </a:r>
            <a:endParaRPr sz="1300">
              <a:solidFill>
                <a:schemeClr val="accent1"/>
              </a:solidFill>
              <a:latin typeface="Lora"/>
              <a:ea typeface="Lora"/>
              <a:cs typeface="Lora"/>
              <a:sym typeface="Lora"/>
            </a:endParaRPr>
          </a:p>
          <a:p>
            <a:pPr indent="-311150" lvl="0" marL="457200" rtl="0" algn="l">
              <a:lnSpc>
                <a:spcPct val="150000"/>
              </a:lnSpc>
              <a:spcBef>
                <a:spcPts val="1000"/>
              </a:spcBef>
              <a:spcAft>
                <a:spcPts val="0"/>
              </a:spcAft>
              <a:buClr>
                <a:schemeClr val="accent1"/>
              </a:buClr>
              <a:buSzPts val="1300"/>
              <a:buFont typeface="Lora"/>
              <a:buAutoNum type="arabicPeriod"/>
            </a:pPr>
            <a:r>
              <a:rPr lang="vi" sz="1300">
                <a:solidFill>
                  <a:schemeClr val="accent1"/>
                </a:solidFill>
                <a:latin typeface="Lora"/>
                <a:ea typeface="Lora"/>
                <a:cs typeface="Lora"/>
                <a:sym typeface="Lora"/>
              </a:rPr>
              <a:t>Khởi tạo biến </a:t>
            </a:r>
            <a:r>
              <a:rPr lang="vi" sz="1300">
                <a:solidFill>
                  <a:srgbClr val="268BD2"/>
                </a:solidFill>
                <a:latin typeface="Fira Code"/>
                <a:ea typeface="Fira Code"/>
                <a:cs typeface="Fira Code"/>
                <a:sym typeface="Fira Code"/>
              </a:rPr>
              <a:t>i</a:t>
            </a:r>
            <a:r>
              <a:rPr lang="vi" sz="1300">
                <a:solidFill>
                  <a:srgbClr val="BBBBBB"/>
                </a:solidFill>
                <a:latin typeface="Fira Code"/>
                <a:ea typeface="Fira Code"/>
                <a:cs typeface="Fira Code"/>
                <a:sym typeface="Fira Code"/>
              </a:rPr>
              <a:t> </a:t>
            </a:r>
            <a:r>
              <a:rPr lang="vi" sz="1300">
                <a:solidFill>
                  <a:srgbClr val="859900"/>
                </a:solidFill>
                <a:latin typeface="Fira Code"/>
                <a:ea typeface="Fira Code"/>
                <a:cs typeface="Fira Code"/>
                <a:sym typeface="Fira Code"/>
              </a:rPr>
              <a:t>=</a:t>
            </a:r>
            <a:r>
              <a:rPr lang="vi" sz="1300">
                <a:solidFill>
                  <a:srgbClr val="BBBBBB"/>
                </a:solidFill>
                <a:latin typeface="Fira Code"/>
                <a:ea typeface="Fira Code"/>
                <a:cs typeface="Fira Code"/>
                <a:sym typeface="Fira Code"/>
              </a:rPr>
              <a:t> </a:t>
            </a:r>
            <a:r>
              <a:rPr lang="vi" sz="1300">
                <a:solidFill>
                  <a:srgbClr val="D33682"/>
                </a:solidFill>
                <a:latin typeface="Fira Code"/>
                <a:ea typeface="Fira Code"/>
                <a:cs typeface="Fira Code"/>
                <a:sym typeface="Fira Code"/>
              </a:rPr>
              <a:t>1</a:t>
            </a:r>
            <a:r>
              <a:rPr lang="vi" sz="1300">
                <a:solidFill>
                  <a:schemeClr val="accent1"/>
                </a:solidFill>
                <a:latin typeface="Lora Regular"/>
                <a:ea typeface="Lora Regular"/>
                <a:cs typeface="Lora Regular"/>
                <a:sym typeface="Lora Regular"/>
              </a:rPr>
              <a:t> </a:t>
            </a:r>
            <a:r>
              <a:rPr lang="vi" sz="1300">
                <a:solidFill>
                  <a:schemeClr val="accent1"/>
                </a:solidFill>
                <a:latin typeface="Lora"/>
                <a:ea typeface="Lora"/>
                <a:cs typeface="Lora"/>
                <a:sym typeface="Lora"/>
              </a:rPr>
              <a:t>(chỉ khởi tạo 1 lần duy nhất)</a:t>
            </a:r>
            <a:endParaRPr>
              <a:solidFill>
                <a:schemeClr val="accent1"/>
              </a:solidFill>
              <a:latin typeface="Lora"/>
              <a:ea typeface="Lora"/>
              <a:cs typeface="Lora"/>
              <a:sym typeface="Lora"/>
            </a:endParaRPr>
          </a:p>
          <a:p>
            <a:pPr indent="-311150" lvl="0" marL="457200" rtl="0" algn="l">
              <a:lnSpc>
                <a:spcPct val="150000"/>
              </a:lnSpc>
              <a:spcBef>
                <a:spcPts val="0"/>
              </a:spcBef>
              <a:spcAft>
                <a:spcPts val="0"/>
              </a:spcAft>
              <a:buClr>
                <a:schemeClr val="accent1"/>
              </a:buClr>
              <a:buSzPts val="1300"/>
              <a:buFont typeface="Lora"/>
              <a:buAutoNum type="arabicPeriod"/>
            </a:pPr>
            <a:r>
              <a:rPr lang="vi" sz="1300">
                <a:solidFill>
                  <a:schemeClr val="accent1"/>
                </a:solidFill>
                <a:latin typeface="Lora"/>
                <a:ea typeface="Lora"/>
                <a:cs typeface="Lora"/>
                <a:sym typeface="Lora"/>
              </a:rPr>
              <a:t>Kiểm tra </a:t>
            </a:r>
            <a:r>
              <a:rPr lang="vi" sz="1300">
                <a:solidFill>
                  <a:srgbClr val="268BD2"/>
                </a:solidFill>
                <a:latin typeface="Fira Code"/>
                <a:ea typeface="Fira Code"/>
                <a:cs typeface="Fira Code"/>
                <a:sym typeface="Fira Code"/>
              </a:rPr>
              <a:t>i</a:t>
            </a:r>
            <a:r>
              <a:rPr lang="vi" sz="1300">
                <a:solidFill>
                  <a:srgbClr val="BBBBBB"/>
                </a:solidFill>
                <a:latin typeface="Fira Code"/>
                <a:ea typeface="Fira Code"/>
                <a:cs typeface="Fira Code"/>
                <a:sym typeface="Fira Code"/>
              </a:rPr>
              <a:t> </a:t>
            </a:r>
            <a:r>
              <a:rPr lang="vi" sz="1300">
                <a:solidFill>
                  <a:srgbClr val="859900"/>
                </a:solidFill>
                <a:latin typeface="Fira Code"/>
                <a:ea typeface="Fira Code"/>
                <a:cs typeface="Fira Code"/>
                <a:sym typeface="Fira Code"/>
              </a:rPr>
              <a:t>&lt;=</a:t>
            </a:r>
            <a:r>
              <a:rPr lang="vi" sz="1300">
                <a:solidFill>
                  <a:srgbClr val="BBBBBB"/>
                </a:solidFill>
                <a:latin typeface="Fira Code"/>
                <a:ea typeface="Fira Code"/>
                <a:cs typeface="Fira Code"/>
                <a:sym typeface="Fira Code"/>
              </a:rPr>
              <a:t> </a:t>
            </a:r>
            <a:r>
              <a:rPr lang="vi" sz="1300">
                <a:solidFill>
                  <a:srgbClr val="D33682"/>
                </a:solidFill>
                <a:latin typeface="Fira Code"/>
                <a:ea typeface="Fira Code"/>
                <a:cs typeface="Fira Code"/>
                <a:sym typeface="Fira Code"/>
              </a:rPr>
              <a:t>10</a:t>
            </a:r>
            <a:endParaRPr>
              <a:solidFill>
                <a:schemeClr val="accent1"/>
              </a:solidFill>
              <a:latin typeface="Fira Code"/>
              <a:ea typeface="Fira Code"/>
              <a:cs typeface="Fira Code"/>
              <a:sym typeface="Fira Code"/>
            </a:endParaRPr>
          </a:p>
          <a:p>
            <a:pPr indent="-311150" lvl="0" marL="457200" rtl="0" algn="l">
              <a:lnSpc>
                <a:spcPct val="150000"/>
              </a:lnSpc>
              <a:spcBef>
                <a:spcPts val="0"/>
              </a:spcBef>
              <a:spcAft>
                <a:spcPts val="0"/>
              </a:spcAft>
              <a:buClr>
                <a:schemeClr val="accent1"/>
              </a:buClr>
              <a:buSzPts val="1300"/>
              <a:buFont typeface="Lora"/>
              <a:buAutoNum type="arabicPeriod"/>
            </a:pPr>
            <a:r>
              <a:rPr lang="vi" sz="1300">
                <a:solidFill>
                  <a:schemeClr val="accent1"/>
                </a:solidFill>
                <a:latin typeface="Lora"/>
                <a:ea typeface="Lora"/>
                <a:cs typeface="Lora"/>
                <a:sym typeface="Lora"/>
              </a:rPr>
              <a:t>Tính </a:t>
            </a:r>
            <a:r>
              <a:rPr lang="vi" sz="1300">
                <a:solidFill>
                  <a:srgbClr val="268BD2"/>
                </a:solidFill>
                <a:latin typeface="Fira Code"/>
                <a:ea typeface="Fira Code"/>
                <a:cs typeface="Fira Code"/>
                <a:sym typeface="Fira Code"/>
              </a:rPr>
              <a:t>sum</a:t>
            </a:r>
            <a:r>
              <a:rPr lang="vi" sz="1300">
                <a:solidFill>
                  <a:srgbClr val="BBBBBB"/>
                </a:solidFill>
                <a:latin typeface="Fira Code"/>
                <a:ea typeface="Fira Code"/>
                <a:cs typeface="Fira Code"/>
                <a:sym typeface="Fira Code"/>
              </a:rPr>
              <a:t> </a:t>
            </a:r>
            <a:r>
              <a:rPr lang="vi" sz="1300">
                <a:solidFill>
                  <a:srgbClr val="859900"/>
                </a:solidFill>
                <a:latin typeface="Fira Code"/>
                <a:ea typeface="Fira Code"/>
                <a:cs typeface="Fira Code"/>
                <a:sym typeface="Fira Code"/>
              </a:rPr>
              <a:t>+=</a:t>
            </a:r>
            <a:r>
              <a:rPr lang="vi" sz="1300">
                <a:solidFill>
                  <a:srgbClr val="BBBBBB"/>
                </a:solidFill>
                <a:latin typeface="Fira Code"/>
                <a:ea typeface="Fira Code"/>
                <a:cs typeface="Fira Code"/>
                <a:sym typeface="Fira Code"/>
              </a:rPr>
              <a:t> </a:t>
            </a:r>
            <a:r>
              <a:rPr lang="vi" sz="1300">
                <a:solidFill>
                  <a:srgbClr val="268BD2"/>
                </a:solidFill>
                <a:latin typeface="Fira Code"/>
                <a:ea typeface="Fira Code"/>
                <a:cs typeface="Fira Code"/>
                <a:sym typeface="Fira Code"/>
              </a:rPr>
              <a:t>i</a:t>
            </a:r>
            <a:endParaRPr>
              <a:solidFill>
                <a:schemeClr val="accent1"/>
              </a:solidFill>
              <a:latin typeface="Fira Code"/>
              <a:ea typeface="Fira Code"/>
              <a:cs typeface="Fira Code"/>
              <a:sym typeface="Fira Code"/>
            </a:endParaRPr>
          </a:p>
          <a:p>
            <a:pPr indent="-311150" lvl="0" marL="457200" rtl="0" algn="l">
              <a:lnSpc>
                <a:spcPct val="150000"/>
              </a:lnSpc>
              <a:spcBef>
                <a:spcPts val="0"/>
              </a:spcBef>
              <a:spcAft>
                <a:spcPts val="0"/>
              </a:spcAft>
              <a:buClr>
                <a:schemeClr val="accent1"/>
              </a:buClr>
              <a:buSzPts val="1300"/>
              <a:buFont typeface="Lora"/>
              <a:buAutoNum type="arabicPeriod"/>
            </a:pPr>
            <a:r>
              <a:rPr lang="vi" sz="1300">
                <a:solidFill>
                  <a:schemeClr val="accent1"/>
                </a:solidFill>
                <a:latin typeface="Lora"/>
                <a:ea typeface="Lora"/>
                <a:cs typeface="Lora"/>
                <a:sym typeface="Lora"/>
              </a:rPr>
              <a:t>Tăng </a:t>
            </a:r>
            <a:r>
              <a:rPr lang="vi" sz="1300">
                <a:solidFill>
                  <a:srgbClr val="268BD2"/>
                </a:solidFill>
                <a:latin typeface="Fira Code"/>
                <a:ea typeface="Fira Code"/>
                <a:cs typeface="Fira Code"/>
                <a:sym typeface="Fira Code"/>
              </a:rPr>
              <a:t>i</a:t>
            </a:r>
            <a:r>
              <a:rPr lang="vi" sz="1300">
                <a:solidFill>
                  <a:schemeClr val="accent1"/>
                </a:solidFill>
                <a:latin typeface="Fira Code"/>
                <a:ea typeface="Fira Code"/>
                <a:cs typeface="Fira Code"/>
                <a:sym typeface="Fira Code"/>
              </a:rPr>
              <a:t> (</a:t>
            </a:r>
            <a:r>
              <a:rPr lang="vi" sz="1300">
                <a:solidFill>
                  <a:srgbClr val="268BD2"/>
                </a:solidFill>
                <a:latin typeface="Fira Code"/>
                <a:ea typeface="Fira Code"/>
                <a:cs typeface="Fira Code"/>
                <a:sym typeface="Fira Code"/>
              </a:rPr>
              <a:t>i</a:t>
            </a:r>
            <a:r>
              <a:rPr lang="vi" sz="1300">
                <a:solidFill>
                  <a:srgbClr val="859900"/>
                </a:solidFill>
                <a:latin typeface="Fira Code"/>
                <a:ea typeface="Fira Code"/>
                <a:cs typeface="Fira Code"/>
                <a:sym typeface="Fira Code"/>
              </a:rPr>
              <a:t>++</a:t>
            </a:r>
            <a:r>
              <a:rPr lang="vi" sz="1300">
                <a:solidFill>
                  <a:schemeClr val="accent1"/>
                </a:solidFill>
                <a:latin typeface="Fira Code"/>
                <a:ea typeface="Fira Code"/>
                <a:cs typeface="Fira Code"/>
                <a:sym typeface="Fira Code"/>
              </a:rPr>
              <a:t>)</a:t>
            </a:r>
            <a:r>
              <a:rPr lang="vi" sz="1300">
                <a:solidFill>
                  <a:schemeClr val="accent1"/>
                </a:solidFill>
                <a:latin typeface="Lora"/>
                <a:ea typeface="Lora"/>
                <a:cs typeface="Lora"/>
                <a:sym typeface="Lora"/>
              </a:rPr>
              <a:t>, lúc này </a:t>
            </a:r>
            <a:r>
              <a:rPr lang="vi" sz="1300">
                <a:solidFill>
                  <a:srgbClr val="268BD2"/>
                </a:solidFill>
                <a:latin typeface="Fira Code"/>
                <a:ea typeface="Fira Code"/>
                <a:cs typeface="Fira Code"/>
                <a:sym typeface="Fira Code"/>
              </a:rPr>
              <a:t>i</a:t>
            </a:r>
            <a:r>
              <a:rPr lang="vi" sz="1300">
                <a:solidFill>
                  <a:srgbClr val="BBBBBB"/>
                </a:solidFill>
                <a:latin typeface="Fira Code"/>
                <a:ea typeface="Fira Code"/>
                <a:cs typeface="Fira Code"/>
                <a:sym typeface="Fira Code"/>
              </a:rPr>
              <a:t> </a:t>
            </a:r>
            <a:r>
              <a:rPr lang="vi" sz="1300">
                <a:solidFill>
                  <a:srgbClr val="859900"/>
                </a:solidFill>
                <a:latin typeface="Fira Code"/>
                <a:ea typeface="Fira Code"/>
                <a:cs typeface="Fira Code"/>
                <a:sym typeface="Fira Code"/>
              </a:rPr>
              <a:t>=</a:t>
            </a:r>
            <a:r>
              <a:rPr lang="vi" sz="1300">
                <a:solidFill>
                  <a:srgbClr val="BBBBBB"/>
                </a:solidFill>
                <a:latin typeface="Fira Code"/>
                <a:ea typeface="Fira Code"/>
                <a:cs typeface="Fira Code"/>
                <a:sym typeface="Fira Code"/>
              </a:rPr>
              <a:t> </a:t>
            </a:r>
            <a:r>
              <a:rPr lang="vi" sz="1300">
                <a:solidFill>
                  <a:srgbClr val="D33682"/>
                </a:solidFill>
                <a:latin typeface="Fira Code"/>
                <a:ea typeface="Fira Code"/>
                <a:cs typeface="Fira Code"/>
                <a:sym typeface="Fira Code"/>
              </a:rPr>
              <a:t>2</a:t>
            </a:r>
            <a:endParaRPr sz="1300">
              <a:solidFill>
                <a:schemeClr val="accent1"/>
              </a:solidFill>
              <a:latin typeface="Fira Code"/>
              <a:ea typeface="Fira Code"/>
              <a:cs typeface="Fira Code"/>
              <a:sym typeface="Fira Code"/>
            </a:endParaRPr>
          </a:p>
          <a:p>
            <a:pPr indent="-311150" lvl="0" marL="457200" rtl="0" algn="l">
              <a:lnSpc>
                <a:spcPct val="150000"/>
              </a:lnSpc>
              <a:spcBef>
                <a:spcPts val="0"/>
              </a:spcBef>
              <a:spcAft>
                <a:spcPts val="0"/>
              </a:spcAft>
              <a:buClr>
                <a:schemeClr val="accent1"/>
              </a:buClr>
              <a:buSzPts val="1300"/>
              <a:buFont typeface="Lora"/>
              <a:buAutoNum type="arabicPeriod"/>
            </a:pPr>
            <a:r>
              <a:rPr lang="vi" sz="1300">
                <a:solidFill>
                  <a:schemeClr val="accent1"/>
                </a:solidFill>
                <a:latin typeface="Lora"/>
                <a:ea typeface="Lora"/>
                <a:cs typeface="Lora"/>
                <a:sym typeface="Lora"/>
              </a:rPr>
              <a:t>Quay trở về bước 2, kiểm tra </a:t>
            </a:r>
            <a:r>
              <a:rPr lang="vi" sz="1300">
                <a:solidFill>
                  <a:srgbClr val="268BD2"/>
                </a:solidFill>
                <a:latin typeface="Fira Code"/>
                <a:ea typeface="Fira Code"/>
                <a:cs typeface="Fira Code"/>
                <a:sym typeface="Fira Code"/>
              </a:rPr>
              <a:t>i</a:t>
            </a:r>
            <a:r>
              <a:rPr lang="vi" sz="1300">
                <a:solidFill>
                  <a:srgbClr val="BBBBBB"/>
                </a:solidFill>
                <a:latin typeface="Fira Code"/>
                <a:ea typeface="Fira Code"/>
                <a:cs typeface="Fira Code"/>
                <a:sym typeface="Fira Code"/>
              </a:rPr>
              <a:t> </a:t>
            </a:r>
            <a:r>
              <a:rPr lang="vi" sz="1300">
                <a:solidFill>
                  <a:srgbClr val="859900"/>
                </a:solidFill>
                <a:latin typeface="Fira Code"/>
                <a:ea typeface="Fira Code"/>
                <a:cs typeface="Fira Code"/>
                <a:sym typeface="Fira Code"/>
              </a:rPr>
              <a:t>&lt;=</a:t>
            </a:r>
            <a:r>
              <a:rPr lang="vi" sz="1300">
                <a:solidFill>
                  <a:srgbClr val="BBBBBB"/>
                </a:solidFill>
                <a:latin typeface="Fira Code"/>
                <a:ea typeface="Fira Code"/>
                <a:cs typeface="Fira Code"/>
                <a:sym typeface="Fira Code"/>
              </a:rPr>
              <a:t> </a:t>
            </a:r>
            <a:r>
              <a:rPr lang="vi" sz="1300">
                <a:solidFill>
                  <a:srgbClr val="D33682"/>
                </a:solidFill>
                <a:latin typeface="Fira Code"/>
                <a:ea typeface="Fira Code"/>
                <a:cs typeface="Fira Code"/>
                <a:sym typeface="Fira Code"/>
              </a:rPr>
              <a:t>10</a:t>
            </a:r>
            <a:endParaRPr sz="1300">
              <a:solidFill>
                <a:schemeClr val="accent1"/>
              </a:solidFill>
              <a:latin typeface="Fira Code"/>
              <a:ea typeface="Fira Code"/>
              <a:cs typeface="Fira Code"/>
              <a:sym typeface="Fira Code"/>
            </a:endParaRPr>
          </a:p>
          <a:p>
            <a:pPr indent="-311150" lvl="0" marL="457200" rtl="0" algn="l">
              <a:lnSpc>
                <a:spcPct val="150000"/>
              </a:lnSpc>
              <a:spcBef>
                <a:spcPts val="0"/>
              </a:spcBef>
              <a:spcAft>
                <a:spcPts val="0"/>
              </a:spcAft>
              <a:buClr>
                <a:schemeClr val="accent1"/>
              </a:buClr>
              <a:buSzPts val="1300"/>
              <a:buFont typeface="Lora"/>
              <a:buAutoNum type="arabicPeriod"/>
            </a:pPr>
            <a:r>
              <a:rPr lang="vi" sz="1300">
                <a:solidFill>
                  <a:schemeClr val="accent1"/>
                </a:solidFill>
                <a:latin typeface="Lora"/>
                <a:ea typeface="Lora"/>
                <a:cs typeface="Lora"/>
                <a:sym typeface="Lora"/>
              </a:rPr>
              <a:t>Lại tính </a:t>
            </a:r>
            <a:r>
              <a:rPr lang="vi" sz="1300">
                <a:solidFill>
                  <a:srgbClr val="268BD2"/>
                </a:solidFill>
                <a:latin typeface="Fira Code"/>
                <a:ea typeface="Fira Code"/>
                <a:cs typeface="Fira Code"/>
                <a:sym typeface="Fira Code"/>
              </a:rPr>
              <a:t>sum</a:t>
            </a:r>
            <a:r>
              <a:rPr lang="vi" sz="1300">
                <a:solidFill>
                  <a:srgbClr val="BBBBBB"/>
                </a:solidFill>
                <a:latin typeface="Fira Code"/>
                <a:ea typeface="Fira Code"/>
                <a:cs typeface="Fira Code"/>
                <a:sym typeface="Fira Code"/>
              </a:rPr>
              <a:t> </a:t>
            </a:r>
            <a:r>
              <a:rPr lang="vi" sz="1300">
                <a:solidFill>
                  <a:srgbClr val="859900"/>
                </a:solidFill>
                <a:latin typeface="Fira Code"/>
                <a:ea typeface="Fira Code"/>
                <a:cs typeface="Fira Code"/>
                <a:sym typeface="Fira Code"/>
              </a:rPr>
              <a:t>+=</a:t>
            </a:r>
            <a:r>
              <a:rPr lang="vi" sz="1300">
                <a:solidFill>
                  <a:srgbClr val="BBBBBB"/>
                </a:solidFill>
                <a:latin typeface="Fira Code"/>
                <a:ea typeface="Fira Code"/>
                <a:cs typeface="Fira Code"/>
                <a:sym typeface="Fira Code"/>
              </a:rPr>
              <a:t> </a:t>
            </a:r>
            <a:r>
              <a:rPr lang="vi" sz="1300">
                <a:solidFill>
                  <a:srgbClr val="268BD2"/>
                </a:solidFill>
                <a:latin typeface="Fira Code"/>
                <a:ea typeface="Fira Code"/>
                <a:cs typeface="Fira Code"/>
                <a:sym typeface="Fira Code"/>
              </a:rPr>
              <a:t>i</a:t>
            </a:r>
            <a:endParaRPr sz="1300">
              <a:solidFill>
                <a:schemeClr val="accent1"/>
              </a:solidFill>
              <a:latin typeface="Fira Code"/>
              <a:ea typeface="Fira Code"/>
              <a:cs typeface="Fira Code"/>
              <a:sym typeface="Fira Code"/>
            </a:endParaRPr>
          </a:p>
          <a:p>
            <a:pPr indent="-311150" lvl="0" marL="457200" rtl="0" algn="l">
              <a:lnSpc>
                <a:spcPct val="150000"/>
              </a:lnSpc>
              <a:spcBef>
                <a:spcPts val="0"/>
              </a:spcBef>
              <a:spcAft>
                <a:spcPts val="0"/>
              </a:spcAft>
              <a:buClr>
                <a:schemeClr val="accent1"/>
              </a:buClr>
              <a:buSzPts val="1300"/>
              <a:buFont typeface="Lora"/>
              <a:buAutoNum type="arabicPeriod"/>
            </a:pPr>
            <a:r>
              <a:rPr lang="vi" sz="1300">
                <a:solidFill>
                  <a:schemeClr val="accent1"/>
                </a:solidFill>
                <a:latin typeface="Lora"/>
                <a:ea typeface="Lora"/>
                <a:cs typeface="Lora"/>
                <a:sym typeface="Lora"/>
              </a:rPr>
              <a:t>Lại tăng </a:t>
            </a:r>
            <a:r>
              <a:rPr lang="vi" sz="1300">
                <a:solidFill>
                  <a:srgbClr val="268BD2"/>
                </a:solidFill>
                <a:latin typeface="Fira Code"/>
                <a:ea typeface="Fira Code"/>
                <a:cs typeface="Fira Code"/>
                <a:sym typeface="Fira Code"/>
              </a:rPr>
              <a:t>i</a:t>
            </a:r>
            <a:r>
              <a:rPr lang="vi" sz="1300">
                <a:solidFill>
                  <a:schemeClr val="accent1"/>
                </a:solidFill>
                <a:latin typeface="Fira Code"/>
                <a:ea typeface="Fira Code"/>
                <a:cs typeface="Fira Code"/>
                <a:sym typeface="Fira Code"/>
              </a:rPr>
              <a:t> (</a:t>
            </a:r>
            <a:r>
              <a:rPr lang="vi" sz="1300">
                <a:solidFill>
                  <a:srgbClr val="268BD2"/>
                </a:solidFill>
                <a:latin typeface="Fira Code"/>
                <a:ea typeface="Fira Code"/>
                <a:cs typeface="Fira Code"/>
                <a:sym typeface="Fira Code"/>
              </a:rPr>
              <a:t>i</a:t>
            </a:r>
            <a:r>
              <a:rPr lang="vi" sz="1300">
                <a:solidFill>
                  <a:srgbClr val="859900"/>
                </a:solidFill>
                <a:latin typeface="Fira Code"/>
                <a:ea typeface="Fira Code"/>
                <a:cs typeface="Fira Code"/>
                <a:sym typeface="Fira Code"/>
              </a:rPr>
              <a:t>++</a:t>
            </a:r>
            <a:r>
              <a:rPr lang="vi" sz="1300">
                <a:solidFill>
                  <a:schemeClr val="accent1"/>
                </a:solidFill>
                <a:latin typeface="Fira Code"/>
                <a:ea typeface="Fira Code"/>
                <a:cs typeface="Fira Code"/>
                <a:sym typeface="Fira Code"/>
              </a:rPr>
              <a:t>)</a:t>
            </a:r>
            <a:r>
              <a:rPr lang="vi" sz="1300">
                <a:solidFill>
                  <a:schemeClr val="accent1"/>
                </a:solidFill>
                <a:latin typeface="Lora"/>
                <a:ea typeface="Lora"/>
                <a:cs typeface="Lora"/>
                <a:sym typeface="Lora"/>
              </a:rPr>
              <a:t>, lúc này </a:t>
            </a:r>
            <a:r>
              <a:rPr lang="vi" sz="1300">
                <a:solidFill>
                  <a:srgbClr val="268BD2"/>
                </a:solidFill>
                <a:latin typeface="Fira Code"/>
                <a:ea typeface="Fira Code"/>
                <a:cs typeface="Fira Code"/>
                <a:sym typeface="Fira Code"/>
              </a:rPr>
              <a:t>i</a:t>
            </a:r>
            <a:r>
              <a:rPr lang="vi" sz="1300">
                <a:solidFill>
                  <a:srgbClr val="BBBBBB"/>
                </a:solidFill>
                <a:latin typeface="Fira Code"/>
                <a:ea typeface="Fira Code"/>
                <a:cs typeface="Fira Code"/>
                <a:sym typeface="Fira Code"/>
              </a:rPr>
              <a:t> </a:t>
            </a:r>
            <a:r>
              <a:rPr lang="vi" sz="1300">
                <a:solidFill>
                  <a:srgbClr val="859900"/>
                </a:solidFill>
                <a:latin typeface="Fira Code"/>
                <a:ea typeface="Fira Code"/>
                <a:cs typeface="Fira Code"/>
                <a:sym typeface="Fira Code"/>
              </a:rPr>
              <a:t>=</a:t>
            </a:r>
            <a:r>
              <a:rPr lang="vi" sz="1300">
                <a:solidFill>
                  <a:srgbClr val="BBBBBB"/>
                </a:solidFill>
                <a:latin typeface="Fira Code"/>
                <a:ea typeface="Fira Code"/>
                <a:cs typeface="Fira Code"/>
                <a:sym typeface="Fira Code"/>
              </a:rPr>
              <a:t> </a:t>
            </a:r>
            <a:r>
              <a:rPr lang="vi" sz="1300">
                <a:solidFill>
                  <a:srgbClr val="D33682"/>
                </a:solidFill>
                <a:latin typeface="Fira Code"/>
                <a:ea typeface="Fira Code"/>
                <a:cs typeface="Fira Code"/>
                <a:sym typeface="Fira Code"/>
              </a:rPr>
              <a:t>3</a:t>
            </a:r>
            <a:endParaRPr sz="1300">
              <a:solidFill>
                <a:schemeClr val="accent1"/>
              </a:solidFill>
              <a:latin typeface="Fira Code"/>
              <a:ea typeface="Fira Code"/>
              <a:cs typeface="Fira Code"/>
              <a:sym typeface="Fira Code"/>
            </a:endParaRPr>
          </a:p>
          <a:p>
            <a:pPr indent="-311150" lvl="0" marL="457200" rtl="0" algn="l">
              <a:lnSpc>
                <a:spcPct val="150000"/>
              </a:lnSpc>
              <a:spcBef>
                <a:spcPts val="0"/>
              </a:spcBef>
              <a:spcAft>
                <a:spcPts val="0"/>
              </a:spcAft>
              <a:buClr>
                <a:schemeClr val="accent1"/>
              </a:buClr>
              <a:buSzPts val="1300"/>
              <a:buFont typeface="Lora"/>
              <a:buAutoNum type="arabicPeriod"/>
            </a:pPr>
            <a:r>
              <a:rPr b="1" lang="vi" sz="1300">
                <a:solidFill>
                  <a:schemeClr val="accent1"/>
                </a:solidFill>
                <a:latin typeface="Lora"/>
                <a:ea typeface="Lora"/>
                <a:cs typeface="Lora"/>
                <a:sym typeface="Lora"/>
              </a:rPr>
              <a:t>Lặp lại</a:t>
            </a:r>
            <a:r>
              <a:rPr lang="vi" sz="1300">
                <a:solidFill>
                  <a:schemeClr val="accent1"/>
                </a:solidFill>
                <a:latin typeface="Lora"/>
                <a:ea typeface="Lora"/>
                <a:cs typeface="Lora"/>
                <a:sym typeface="Lora"/>
              </a:rPr>
              <a:t> cho tới khi điều kiện </a:t>
            </a:r>
            <a:r>
              <a:rPr lang="vi" sz="1300">
                <a:solidFill>
                  <a:srgbClr val="268BD2"/>
                </a:solidFill>
                <a:latin typeface="Fira Code"/>
                <a:ea typeface="Fira Code"/>
                <a:cs typeface="Fira Code"/>
                <a:sym typeface="Fira Code"/>
              </a:rPr>
              <a:t>i</a:t>
            </a:r>
            <a:r>
              <a:rPr lang="vi" sz="1300">
                <a:solidFill>
                  <a:srgbClr val="BBBBBB"/>
                </a:solidFill>
                <a:latin typeface="Fira Code"/>
                <a:ea typeface="Fira Code"/>
                <a:cs typeface="Fira Code"/>
                <a:sym typeface="Fira Code"/>
              </a:rPr>
              <a:t> </a:t>
            </a:r>
            <a:r>
              <a:rPr lang="vi" sz="1300">
                <a:solidFill>
                  <a:srgbClr val="859900"/>
                </a:solidFill>
                <a:latin typeface="Fira Code"/>
                <a:ea typeface="Fira Code"/>
                <a:cs typeface="Fira Code"/>
                <a:sym typeface="Fira Code"/>
              </a:rPr>
              <a:t>&lt;=</a:t>
            </a:r>
            <a:r>
              <a:rPr lang="vi" sz="1300">
                <a:solidFill>
                  <a:srgbClr val="BBBBBB"/>
                </a:solidFill>
                <a:latin typeface="Fira Code"/>
                <a:ea typeface="Fira Code"/>
                <a:cs typeface="Fira Code"/>
                <a:sym typeface="Fira Code"/>
              </a:rPr>
              <a:t> </a:t>
            </a:r>
            <a:r>
              <a:rPr lang="vi" sz="1300">
                <a:solidFill>
                  <a:srgbClr val="D33682"/>
                </a:solidFill>
                <a:latin typeface="Fira Code"/>
                <a:ea typeface="Fira Code"/>
                <a:cs typeface="Fira Code"/>
                <a:sym typeface="Fira Code"/>
              </a:rPr>
              <a:t>10</a:t>
            </a:r>
            <a:r>
              <a:rPr lang="vi" sz="1300">
                <a:solidFill>
                  <a:schemeClr val="accent1"/>
                </a:solidFill>
                <a:latin typeface="Lora"/>
                <a:ea typeface="Lora"/>
                <a:cs typeface="Lora"/>
                <a:sym typeface="Lora"/>
              </a:rPr>
              <a:t> trở thành </a:t>
            </a:r>
            <a:r>
              <a:rPr lang="vi" sz="1300">
                <a:solidFill>
                  <a:srgbClr val="B58900"/>
                </a:solidFill>
                <a:latin typeface="Fira Code"/>
                <a:ea typeface="Fira Code"/>
                <a:cs typeface="Fira Code"/>
                <a:sym typeface="Fira Code"/>
              </a:rPr>
              <a:t>false</a:t>
            </a:r>
            <a:r>
              <a:rPr lang="vi" sz="1300">
                <a:solidFill>
                  <a:schemeClr val="accent1"/>
                </a:solidFill>
                <a:latin typeface="Lora Regular"/>
                <a:ea typeface="Lora Regular"/>
                <a:cs typeface="Lora Regular"/>
                <a:sym typeface="Lora Regular"/>
              </a:rPr>
              <a:t> </a:t>
            </a:r>
            <a:r>
              <a:rPr lang="vi" sz="1300">
                <a:solidFill>
                  <a:schemeClr val="accent1"/>
                </a:solidFill>
                <a:latin typeface="Lora"/>
                <a:ea typeface="Lora"/>
                <a:cs typeface="Lora"/>
                <a:sym typeface="Lora"/>
              </a:rPr>
              <a:t>(khi </a:t>
            </a:r>
            <a:r>
              <a:rPr lang="vi" sz="1300">
                <a:solidFill>
                  <a:srgbClr val="268BD2"/>
                </a:solidFill>
                <a:latin typeface="Fira Code"/>
                <a:ea typeface="Fira Code"/>
                <a:cs typeface="Fira Code"/>
                <a:sym typeface="Fira Code"/>
              </a:rPr>
              <a:t>i</a:t>
            </a:r>
            <a:r>
              <a:rPr lang="vi" sz="1300">
                <a:solidFill>
                  <a:srgbClr val="BBBBBB"/>
                </a:solidFill>
                <a:latin typeface="Fira Code"/>
                <a:ea typeface="Fira Code"/>
                <a:cs typeface="Fira Code"/>
                <a:sym typeface="Fira Code"/>
              </a:rPr>
              <a:t> </a:t>
            </a:r>
            <a:r>
              <a:rPr lang="vi" sz="1300">
                <a:solidFill>
                  <a:srgbClr val="859900"/>
                </a:solidFill>
                <a:latin typeface="Fira Code"/>
                <a:ea typeface="Fira Code"/>
                <a:cs typeface="Fira Code"/>
                <a:sym typeface="Fira Code"/>
              </a:rPr>
              <a:t>=</a:t>
            </a:r>
            <a:r>
              <a:rPr lang="vi" sz="1300">
                <a:solidFill>
                  <a:srgbClr val="BBBBBB"/>
                </a:solidFill>
                <a:latin typeface="Fira Code"/>
                <a:ea typeface="Fira Code"/>
                <a:cs typeface="Fira Code"/>
                <a:sym typeface="Fira Code"/>
              </a:rPr>
              <a:t> </a:t>
            </a:r>
            <a:r>
              <a:rPr lang="vi" sz="1300">
                <a:solidFill>
                  <a:srgbClr val="D33682"/>
                </a:solidFill>
                <a:latin typeface="Fira Code"/>
                <a:ea typeface="Fira Code"/>
                <a:cs typeface="Fira Code"/>
                <a:sym typeface="Fira Code"/>
              </a:rPr>
              <a:t>11</a:t>
            </a:r>
            <a:r>
              <a:rPr lang="vi" sz="1300">
                <a:solidFill>
                  <a:schemeClr val="accent1"/>
                </a:solidFill>
                <a:latin typeface="Lora"/>
                <a:ea typeface="Lora"/>
                <a:cs typeface="Lora"/>
                <a:sym typeface="Lora"/>
              </a:rPr>
              <a:t>)</a:t>
            </a:r>
            <a:endParaRPr sz="1300">
              <a:solidFill>
                <a:schemeClr val="accent1"/>
              </a:solidFill>
              <a:latin typeface="Lora"/>
              <a:ea typeface="Lora"/>
              <a:cs typeface="Lora"/>
              <a:sym typeface="Lora"/>
            </a:endParaRPr>
          </a:p>
          <a:p>
            <a:pPr indent="-311150" lvl="0" marL="457200" rtl="0" algn="l">
              <a:lnSpc>
                <a:spcPct val="150000"/>
              </a:lnSpc>
              <a:spcBef>
                <a:spcPts val="0"/>
              </a:spcBef>
              <a:spcAft>
                <a:spcPts val="0"/>
              </a:spcAft>
              <a:buClr>
                <a:schemeClr val="accent1"/>
              </a:buClr>
              <a:buSzPts val="1300"/>
              <a:buFont typeface="Lora"/>
              <a:buAutoNum type="arabicPeriod"/>
            </a:pPr>
            <a:r>
              <a:rPr lang="vi" sz="1300">
                <a:solidFill>
                  <a:schemeClr val="accent1"/>
                </a:solidFill>
                <a:latin typeface="Lora"/>
                <a:ea typeface="Lora"/>
                <a:cs typeface="Lora"/>
                <a:sym typeface="Lora"/>
              </a:rPr>
              <a:t>Kết thúc vòng lặp</a:t>
            </a:r>
            <a:endParaRPr>
              <a:solidFill>
                <a:schemeClr val="accent1"/>
              </a:solidFill>
              <a:latin typeface="Lora"/>
              <a:ea typeface="Lora"/>
              <a:cs typeface="Lora"/>
              <a:sym typeface="Lora"/>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3"/>
          <p:cNvSpPr txBox="1"/>
          <p:nvPr>
            <p:ph idx="1" type="body"/>
          </p:nvPr>
        </p:nvSpPr>
        <p:spPr>
          <a:xfrm>
            <a:off x="729450" y="1312325"/>
            <a:ext cx="7686900" cy="3584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vi">
                <a:latin typeface="Lora"/>
                <a:ea typeface="Lora"/>
                <a:cs typeface="Lora"/>
                <a:sym typeface="Lora"/>
              </a:rPr>
              <a:t>Ví dụ:</a:t>
            </a:r>
            <a:endParaRPr>
              <a:latin typeface="Lora"/>
              <a:ea typeface="Lora"/>
              <a:cs typeface="Lora"/>
              <a:sym typeface="Lora"/>
            </a:endParaRPr>
          </a:p>
          <a:p>
            <a:pPr indent="0" lvl="0" marL="0" rtl="0" algn="l">
              <a:lnSpc>
                <a:spcPct val="135714"/>
              </a:lnSpc>
              <a:spcBef>
                <a:spcPts val="1600"/>
              </a:spcBef>
              <a:spcAft>
                <a:spcPts val="0"/>
              </a:spcAft>
              <a:buNone/>
            </a:pPr>
            <a:r>
              <a:rPr lang="vi" sz="1200">
                <a:solidFill>
                  <a:srgbClr val="657B83"/>
                </a:solidFill>
                <a:latin typeface="Fira Code"/>
                <a:ea typeface="Fira Code"/>
                <a:cs typeface="Fira Code"/>
                <a:sym typeface="Fira Code"/>
              </a:rPr>
              <a:t>// in ra i và j</a:t>
            </a:r>
            <a:endParaRPr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859900"/>
                </a:solidFill>
                <a:latin typeface="Fira Code"/>
                <a:ea typeface="Fira Code"/>
                <a:cs typeface="Fira Code"/>
                <a:sym typeface="Fira Code"/>
              </a:rPr>
              <a:t>for</a:t>
            </a:r>
            <a:r>
              <a:rPr lang="vi" sz="1200">
                <a:solidFill>
                  <a:srgbClr val="BBBBBB"/>
                </a:solidFill>
                <a:latin typeface="Fira Code"/>
                <a:ea typeface="Fira Code"/>
                <a:cs typeface="Fira Code"/>
                <a:sym typeface="Fira Code"/>
              </a:rPr>
              <a:t> (</a:t>
            </a: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i</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0</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j</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10</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i</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&lt;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j</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i</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j</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console</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log</a:t>
            </a:r>
            <a:r>
              <a:rPr lang="vi" sz="1200">
                <a:solidFill>
                  <a:srgbClr val="BBBBBB"/>
                </a:solidFill>
                <a:latin typeface="Fira Code"/>
                <a:ea typeface="Fira Code"/>
                <a:cs typeface="Fira Code"/>
                <a:sym typeface="Fira Code"/>
              </a:rPr>
              <a:t>(</a:t>
            </a:r>
            <a:r>
              <a:rPr lang="vi" sz="1200">
                <a:solidFill>
                  <a:srgbClr val="2AA198"/>
                </a:solidFill>
                <a:latin typeface="Fira Code"/>
                <a:ea typeface="Fira Code"/>
                <a:cs typeface="Fira Code"/>
                <a:sym typeface="Fira Code"/>
              </a:rPr>
              <a:t>` i = ${</a:t>
            </a:r>
            <a:r>
              <a:rPr lang="vi" sz="1200">
                <a:solidFill>
                  <a:srgbClr val="268BD2"/>
                </a:solidFill>
                <a:latin typeface="Fira Code"/>
                <a:ea typeface="Fira Code"/>
                <a:cs typeface="Fira Code"/>
                <a:sym typeface="Fira Code"/>
              </a:rPr>
              <a:t>i</a:t>
            </a:r>
            <a:r>
              <a:rPr lang="vi" sz="1200">
                <a:solidFill>
                  <a:srgbClr val="2AA198"/>
                </a:solidFill>
                <a:latin typeface="Fira Code"/>
                <a:ea typeface="Fira Code"/>
                <a:cs typeface="Fira Code"/>
                <a:sym typeface="Fira Code"/>
              </a:rPr>
              <a:t>}, j = ${</a:t>
            </a:r>
            <a:r>
              <a:rPr lang="vi" sz="1200">
                <a:solidFill>
                  <a:srgbClr val="268BD2"/>
                </a:solidFill>
                <a:latin typeface="Fira Code"/>
                <a:ea typeface="Fira Code"/>
                <a:cs typeface="Fira Code"/>
                <a:sym typeface="Fira Code"/>
              </a:rPr>
              <a:t>j</a:t>
            </a:r>
            <a:r>
              <a:rPr lang="vi" sz="1200">
                <a:solidFill>
                  <a:srgbClr val="2AA198"/>
                </a:solidFill>
                <a:latin typeface="Fira Code"/>
                <a:ea typeface="Fira Code"/>
                <a:cs typeface="Fira Code"/>
                <a:sym typeface="Fira Code"/>
              </a:rPr>
              <a:t>}` </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93A1A1"/>
              </a:solidFill>
              <a:latin typeface="Lora Regular"/>
              <a:ea typeface="Lora Regular"/>
              <a:cs typeface="Lora Regular"/>
              <a:sym typeface="Lora Regular"/>
            </a:endParaRPr>
          </a:p>
          <a:p>
            <a:pPr indent="0" lvl="0" marL="0" rtl="0" algn="l">
              <a:lnSpc>
                <a:spcPct val="135714"/>
              </a:lnSpc>
              <a:spcBef>
                <a:spcPts val="0"/>
              </a:spcBef>
              <a:spcAft>
                <a:spcPts val="0"/>
              </a:spcAft>
              <a:buNone/>
            </a:pPr>
            <a:r>
              <a:rPr lang="vi" sz="1200">
                <a:solidFill>
                  <a:srgbClr val="657B83"/>
                </a:solidFill>
                <a:latin typeface="Fira Code"/>
                <a:ea typeface="Fira Code"/>
                <a:cs typeface="Fira Code"/>
                <a:sym typeface="Fira Code"/>
              </a:rPr>
              <a:t>// i = 0, j = 10</a:t>
            </a:r>
            <a:endParaRPr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657B83"/>
                </a:solidFill>
                <a:latin typeface="Fira Code"/>
                <a:ea typeface="Fira Code"/>
                <a:cs typeface="Fira Code"/>
                <a:sym typeface="Fira Code"/>
              </a:rPr>
              <a:t>// i = 1, j = 9</a:t>
            </a:r>
            <a:endParaRPr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657B83"/>
                </a:solidFill>
                <a:latin typeface="Fira Code"/>
                <a:ea typeface="Fira Code"/>
                <a:cs typeface="Fira Code"/>
                <a:sym typeface="Fira Code"/>
              </a:rPr>
              <a:t>// i = 2, j = 8</a:t>
            </a:r>
            <a:endParaRPr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657B83"/>
                </a:solidFill>
                <a:latin typeface="Fira Code"/>
                <a:ea typeface="Fira Code"/>
                <a:cs typeface="Fira Code"/>
                <a:sym typeface="Fira Code"/>
              </a:rPr>
              <a:t>// i = 3, j = 7</a:t>
            </a:r>
            <a:endParaRPr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657B83"/>
                </a:solidFill>
                <a:latin typeface="Fira Code"/>
                <a:ea typeface="Fira Code"/>
                <a:cs typeface="Fira Code"/>
                <a:sym typeface="Fira Code"/>
              </a:rPr>
              <a:t>// i = 4, j = 6</a:t>
            </a:r>
            <a:endParaRPr sz="1200">
              <a:solidFill>
                <a:srgbClr val="657B83"/>
              </a:solidFill>
              <a:latin typeface="Fira Code"/>
              <a:ea typeface="Fira Code"/>
              <a:cs typeface="Fira Code"/>
              <a:sym typeface="Fira Code"/>
            </a:endParaRPr>
          </a:p>
          <a:p>
            <a:pPr indent="0" lvl="0" marL="0" rtl="0" algn="l">
              <a:lnSpc>
                <a:spcPct val="135714"/>
              </a:lnSpc>
              <a:spcBef>
                <a:spcPts val="1000"/>
              </a:spcBef>
              <a:spcAft>
                <a:spcPts val="0"/>
              </a:spcAft>
              <a:buNone/>
            </a:pPr>
            <a:r>
              <a:t/>
            </a:r>
            <a:endParaRPr>
              <a:latin typeface="Lora"/>
              <a:ea typeface="Lora"/>
              <a:cs typeface="Lora"/>
              <a:sym typeface="Lora"/>
            </a:endParaRPr>
          </a:p>
        </p:txBody>
      </p:sp>
      <p:sp>
        <p:nvSpPr>
          <p:cNvPr id="505" name="Google Shape;505;p63"/>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For loops</a:t>
            </a:r>
            <a:endParaRPr/>
          </a:p>
        </p:txBody>
      </p:sp>
      <p:sp>
        <p:nvSpPr>
          <p:cNvPr id="506" name="Google Shape;506;p63"/>
          <p:cNvSpPr txBox="1"/>
          <p:nvPr/>
        </p:nvSpPr>
        <p:spPr>
          <a:xfrm>
            <a:off x="4873550" y="1312450"/>
            <a:ext cx="3543300" cy="3584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rPr lang="vi" sz="1300">
                <a:solidFill>
                  <a:schemeClr val="accent1"/>
                </a:solidFill>
                <a:latin typeface="Lora"/>
                <a:ea typeface="Lora"/>
                <a:cs typeface="Lora"/>
                <a:sym typeface="Lora"/>
              </a:rPr>
              <a:t>Các bước thực hiện vòng lặp </a:t>
            </a:r>
            <a:r>
              <a:rPr b="1" lang="vi" sz="1300">
                <a:solidFill>
                  <a:schemeClr val="accent1"/>
                </a:solidFill>
                <a:latin typeface="Lora"/>
                <a:ea typeface="Lora"/>
                <a:cs typeface="Lora"/>
                <a:sym typeface="Lora"/>
              </a:rPr>
              <a:t>for</a:t>
            </a:r>
            <a:endParaRPr sz="1300">
              <a:solidFill>
                <a:schemeClr val="accent1"/>
              </a:solidFill>
              <a:latin typeface="Lora"/>
              <a:ea typeface="Lora"/>
              <a:cs typeface="Lora"/>
              <a:sym typeface="Lora"/>
            </a:endParaRPr>
          </a:p>
          <a:p>
            <a:pPr indent="-311150" lvl="0" marL="457200" rtl="0" algn="l">
              <a:lnSpc>
                <a:spcPct val="150000"/>
              </a:lnSpc>
              <a:spcBef>
                <a:spcPts val="1000"/>
              </a:spcBef>
              <a:spcAft>
                <a:spcPts val="0"/>
              </a:spcAft>
              <a:buClr>
                <a:schemeClr val="accent1"/>
              </a:buClr>
              <a:buSzPts val="1300"/>
              <a:buFont typeface="Lora"/>
              <a:buAutoNum type="arabicPeriod"/>
            </a:pPr>
            <a:r>
              <a:rPr lang="vi" sz="1300">
                <a:solidFill>
                  <a:schemeClr val="accent1"/>
                </a:solidFill>
                <a:latin typeface="Lora"/>
                <a:ea typeface="Lora"/>
                <a:cs typeface="Lora"/>
                <a:sym typeface="Lora"/>
              </a:rPr>
              <a:t>Khởi tạo biến </a:t>
            </a:r>
            <a:r>
              <a:rPr lang="vi" sz="1300">
                <a:solidFill>
                  <a:srgbClr val="268BD2"/>
                </a:solidFill>
                <a:latin typeface="Fira Code"/>
                <a:ea typeface="Fira Code"/>
                <a:cs typeface="Fira Code"/>
                <a:sym typeface="Fira Code"/>
              </a:rPr>
              <a:t>i</a:t>
            </a:r>
            <a:r>
              <a:rPr lang="vi" sz="1300">
                <a:solidFill>
                  <a:srgbClr val="BBBBBB"/>
                </a:solidFill>
                <a:latin typeface="Fira Code"/>
                <a:ea typeface="Fira Code"/>
                <a:cs typeface="Fira Code"/>
                <a:sym typeface="Fira Code"/>
              </a:rPr>
              <a:t> </a:t>
            </a:r>
            <a:r>
              <a:rPr lang="vi" sz="1300">
                <a:solidFill>
                  <a:srgbClr val="859900"/>
                </a:solidFill>
                <a:latin typeface="Fira Code"/>
                <a:ea typeface="Fira Code"/>
                <a:cs typeface="Fira Code"/>
                <a:sym typeface="Fira Code"/>
              </a:rPr>
              <a:t>=</a:t>
            </a:r>
            <a:r>
              <a:rPr lang="vi" sz="1300">
                <a:solidFill>
                  <a:srgbClr val="BBBBBB"/>
                </a:solidFill>
                <a:latin typeface="Fira Code"/>
                <a:ea typeface="Fira Code"/>
                <a:cs typeface="Fira Code"/>
                <a:sym typeface="Fira Code"/>
              </a:rPr>
              <a:t> </a:t>
            </a:r>
            <a:r>
              <a:rPr lang="vi" sz="1300">
                <a:solidFill>
                  <a:srgbClr val="D33682"/>
                </a:solidFill>
                <a:latin typeface="Fira Code"/>
                <a:ea typeface="Fira Code"/>
                <a:cs typeface="Fira Code"/>
                <a:sym typeface="Fira Code"/>
              </a:rPr>
              <a:t>0</a:t>
            </a:r>
            <a:r>
              <a:rPr lang="vi" sz="1300">
                <a:solidFill>
                  <a:schemeClr val="accent1"/>
                </a:solidFill>
                <a:latin typeface="Lora"/>
                <a:ea typeface="Lora"/>
                <a:cs typeface="Lora"/>
                <a:sym typeface="Lora"/>
              </a:rPr>
              <a:t>,</a:t>
            </a:r>
            <a:r>
              <a:rPr lang="vi" sz="1300">
                <a:solidFill>
                  <a:schemeClr val="accent1"/>
                </a:solidFill>
                <a:latin typeface="Fira Code"/>
                <a:ea typeface="Fira Code"/>
                <a:cs typeface="Fira Code"/>
                <a:sym typeface="Fira Code"/>
              </a:rPr>
              <a:t> </a:t>
            </a:r>
            <a:r>
              <a:rPr lang="vi" sz="1300">
                <a:solidFill>
                  <a:srgbClr val="268BD2"/>
                </a:solidFill>
                <a:latin typeface="Fira Code"/>
                <a:ea typeface="Fira Code"/>
                <a:cs typeface="Fira Code"/>
                <a:sym typeface="Fira Code"/>
              </a:rPr>
              <a:t>j</a:t>
            </a:r>
            <a:r>
              <a:rPr lang="vi" sz="1300">
                <a:solidFill>
                  <a:srgbClr val="BBBBBB"/>
                </a:solidFill>
                <a:latin typeface="Fira Code"/>
                <a:ea typeface="Fira Code"/>
                <a:cs typeface="Fira Code"/>
                <a:sym typeface="Fira Code"/>
              </a:rPr>
              <a:t> </a:t>
            </a:r>
            <a:r>
              <a:rPr lang="vi" sz="1300">
                <a:solidFill>
                  <a:srgbClr val="859900"/>
                </a:solidFill>
                <a:latin typeface="Fira Code"/>
                <a:ea typeface="Fira Code"/>
                <a:cs typeface="Fira Code"/>
                <a:sym typeface="Fira Code"/>
              </a:rPr>
              <a:t>=</a:t>
            </a:r>
            <a:r>
              <a:rPr lang="vi" sz="1300">
                <a:solidFill>
                  <a:srgbClr val="BBBBBB"/>
                </a:solidFill>
                <a:latin typeface="Fira Code"/>
                <a:ea typeface="Fira Code"/>
                <a:cs typeface="Fira Code"/>
                <a:sym typeface="Fira Code"/>
              </a:rPr>
              <a:t> </a:t>
            </a:r>
            <a:r>
              <a:rPr lang="vi" sz="1300">
                <a:solidFill>
                  <a:srgbClr val="D33682"/>
                </a:solidFill>
                <a:latin typeface="Fira Code"/>
                <a:ea typeface="Fira Code"/>
                <a:cs typeface="Fira Code"/>
                <a:sym typeface="Fira Code"/>
              </a:rPr>
              <a:t>10</a:t>
            </a:r>
            <a:endParaRPr>
              <a:solidFill>
                <a:schemeClr val="accent1"/>
              </a:solidFill>
              <a:latin typeface="Lora"/>
              <a:ea typeface="Lora"/>
              <a:cs typeface="Lora"/>
              <a:sym typeface="Lora"/>
            </a:endParaRPr>
          </a:p>
          <a:p>
            <a:pPr indent="-311150" lvl="0" marL="457200" rtl="0" algn="l">
              <a:lnSpc>
                <a:spcPct val="150000"/>
              </a:lnSpc>
              <a:spcBef>
                <a:spcPts val="0"/>
              </a:spcBef>
              <a:spcAft>
                <a:spcPts val="0"/>
              </a:spcAft>
              <a:buClr>
                <a:schemeClr val="accent1"/>
              </a:buClr>
              <a:buSzPts val="1300"/>
              <a:buFont typeface="Lora"/>
              <a:buAutoNum type="arabicPeriod"/>
            </a:pPr>
            <a:r>
              <a:rPr lang="vi" sz="1300">
                <a:solidFill>
                  <a:schemeClr val="accent1"/>
                </a:solidFill>
                <a:latin typeface="Lora"/>
                <a:ea typeface="Lora"/>
                <a:cs typeface="Lora"/>
                <a:sym typeface="Lora"/>
              </a:rPr>
              <a:t>Kiểm tra </a:t>
            </a:r>
            <a:r>
              <a:rPr lang="vi" sz="1300">
                <a:solidFill>
                  <a:srgbClr val="268BD2"/>
                </a:solidFill>
                <a:latin typeface="Fira Code"/>
                <a:ea typeface="Fira Code"/>
                <a:cs typeface="Fira Code"/>
                <a:sym typeface="Fira Code"/>
              </a:rPr>
              <a:t>i</a:t>
            </a:r>
            <a:r>
              <a:rPr lang="vi" sz="1300">
                <a:solidFill>
                  <a:srgbClr val="BBBBBB"/>
                </a:solidFill>
                <a:latin typeface="Fira Code"/>
                <a:ea typeface="Fira Code"/>
                <a:cs typeface="Fira Code"/>
                <a:sym typeface="Fira Code"/>
              </a:rPr>
              <a:t> </a:t>
            </a:r>
            <a:r>
              <a:rPr lang="vi" sz="1300">
                <a:solidFill>
                  <a:srgbClr val="859900"/>
                </a:solidFill>
                <a:latin typeface="Fira Code"/>
                <a:ea typeface="Fira Code"/>
                <a:cs typeface="Fira Code"/>
                <a:sym typeface="Fira Code"/>
              </a:rPr>
              <a:t>&lt;</a:t>
            </a:r>
            <a:r>
              <a:rPr lang="vi" sz="1300">
                <a:solidFill>
                  <a:srgbClr val="BBBBBB"/>
                </a:solidFill>
                <a:latin typeface="Fira Code"/>
                <a:ea typeface="Fira Code"/>
                <a:cs typeface="Fira Code"/>
                <a:sym typeface="Fira Code"/>
              </a:rPr>
              <a:t> </a:t>
            </a:r>
            <a:r>
              <a:rPr lang="vi" sz="1300">
                <a:solidFill>
                  <a:srgbClr val="268BD2"/>
                </a:solidFill>
                <a:latin typeface="Fira Code"/>
                <a:ea typeface="Fira Code"/>
                <a:cs typeface="Fira Code"/>
                <a:sym typeface="Fira Code"/>
              </a:rPr>
              <a:t>j</a:t>
            </a:r>
            <a:endParaRPr>
              <a:solidFill>
                <a:schemeClr val="accent1"/>
              </a:solidFill>
              <a:latin typeface="Fira Code"/>
              <a:ea typeface="Fira Code"/>
              <a:cs typeface="Fira Code"/>
              <a:sym typeface="Fira Code"/>
            </a:endParaRPr>
          </a:p>
          <a:p>
            <a:pPr indent="-311150" lvl="0" marL="457200" rtl="0" algn="l">
              <a:lnSpc>
                <a:spcPct val="150000"/>
              </a:lnSpc>
              <a:spcBef>
                <a:spcPts val="0"/>
              </a:spcBef>
              <a:spcAft>
                <a:spcPts val="0"/>
              </a:spcAft>
              <a:buClr>
                <a:schemeClr val="accent1"/>
              </a:buClr>
              <a:buSzPts val="1300"/>
              <a:buFont typeface="Lora"/>
              <a:buAutoNum type="arabicPeriod"/>
            </a:pPr>
            <a:r>
              <a:rPr lang="vi" sz="1300">
                <a:solidFill>
                  <a:schemeClr val="accent1"/>
                </a:solidFill>
                <a:latin typeface="Lora"/>
                <a:ea typeface="Lora"/>
                <a:cs typeface="Lora"/>
                <a:sym typeface="Lora"/>
              </a:rPr>
              <a:t>In ra </a:t>
            </a:r>
            <a:r>
              <a:rPr lang="vi" sz="1300">
                <a:solidFill>
                  <a:srgbClr val="268BD2"/>
                </a:solidFill>
                <a:latin typeface="Fira Code"/>
                <a:ea typeface="Fira Code"/>
                <a:cs typeface="Fira Code"/>
                <a:sym typeface="Fira Code"/>
              </a:rPr>
              <a:t>i</a:t>
            </a:r>
            <a:r>
              <a:rPr lang="vi" sz="1300">
                <a:solidFill>
                  <a:schemeClr val="accent1"/>
                </a:solidFill>
                <a:latin typeface="Lora Regular"/>
                <a:ea typeface="Lora Regular"/>
                <a:cs typeface="Lora Regular"/>
                <a:sym typeface="Lora Regular"/>
              </a:rPr>
              <a:t>,</a:t>
            </a:r>
            <a:r>
              <a:rPr b="1" lang="vi" sz="1300">
                <a:solidFill>
                  <a:srgbClr val="BBBBBB"/>
                </a:solidFill>
                <a:latin typeface="Lora"/>
                <a:ea typeface="Lora"/>
                <a:cs typeface="Lora"/>
                <a:sym typeface="Lora"/>
              </a:rPr>
              <a:t> </a:t>
            </a:r>
            <a:r>
              <a:rPr lang="vi" sz="1300">
                <a:solidFill>
                  <a:srgbClr val="268BD2"/>
                </a:solidFill>
                <a:latin typeface="Fira Code"/>
                <a:ea typeface="Fira Code"/>
                <a:cs typeface="Fira Code"/>
                <a:sym typeface="Fira Code"/>
              </a:rPr>
              <a:t>j</a:t>
            </a:r>
            <a:endParaRPr>
              <a:solidFill>
                <a:schemeClr val="accent1"/>
              </a:solidFill>
              <a:latin typeface="Fira Code"/>
              <a:ea typeface="Fira Code"/>
              <a:cs typeface="Fira Code"/>
              <a:sym typeface="Fira Code"/>
            </a:endParaRPr>
          </a:p>
          <a:p>
            <a:pPr indent="-311150" lvl="0" marL="457200" rtl="0" algn="l">
              <a:lnSpc>
                <a:spcPct val="150000"/>
              </a:lnSpc>
              <a:spcBef>
                <a:spcPts val="0"/>
              </a:spcBef>
              <a:spcAft>
                <a:spcPts val="0"/>
              </a:spcAft>
              <a:buClr>
                <a:schemeClr val="accent1"/>
              </a:buClr>
              <a:buSzPts val="1300"/>
              <a:buFont typeface="Lora"/>
              <a:buAutoNum type="arabicPeriod"/>
            </a:pPr>
            <a:r>
              <a:rPr lang="vi" sz="1300">
                <a:solidFill>
                  <a:schemeClr val="accent1"/>
                </a:solidFill>
                <a:latin typeface="Lora"/>
                <a:ea typeface="Lora"/>
                <a:cs typeface="Lora"/>
                <a:sym typeface="Lora"/>
              </a:rPr>
              <a:t>Tăng </a:t>
            </a:r>
            <a:r>
              <a:rPr lang="vi" sz="1300">
                <a:solidFill>
                  <a:srgbClr val="268BD2"/>
                </a:solidFill>
                <a:latin typeface="Fira Code"/>
                <a:ea typeface="Fira Code"/>
                <a:cs typeface="Fira Code"/>
                <a:sym typeface="Fira Code"/>
              </a:rPr>
              <a:t>i</a:t>
            </a:r>
            <a:r>
              <a:rPr lang="vi" sz="1300">
                <a:solidFill>
                  <a:schemeClr val="accent1"/>
                </a:solidFill>
                <a:latin typeface="Fira Code"/>
                <a:ea typeface="Fira Code"/>
                <a:cs typeface="Fira Code"/>
                <a:sym typeface="Fira Code"/>
              </a:rPr>
              <a:t> (</a:t>
            </a:r>
            <a:r>
              <a:rPr lang="vi" sz="1300">
                <a:solidFill>
                  <a:srgbClr val="268BD2"/>
                </a:solidFill>
                <a:latin typeface="Fira Code"/>
                <a:ea typeface="Fira Code"/>
                <a:cs typeface="Fira Code"/>
                <a:sym typeface="Fira Code"/>
              </a:rPr>
              <a:t>i</a:t>
            </a:r>
            <a:r>
              <a:rPr lang="vi" sz="1300">
                <a:solidFill>
                  <a:srgbClr val="859900"/>
                </a:solidFill>
                <a:latin typeface="Fira Code"/>
                <a:ea typeface="Fira Code"/>
                <a:cs typeface="Fira Code"/>
                <a:sym typeface="Fira Code"/>
              </a:rPr>
              <a:t>++</a:t>
            </a:r>
            <a:r>
              <a:rPr lang="vi" sz="1300">
                <a:solidFill>
                  <a:schemeClr val="accent1"/>
                </a:solidFill>
                <a:latin typeface="Fira Code"/>
                <a:ea typeface="Fira Code"/>
                <a:cs typeface="Fira Code"/>
                <a:sym typeface="Fira Code"/>
              </a:rPr>
              <a:t>)</a:t>
            </a:r>
            <a:r>
              <a:rPr lang="vi" sz="1300">
                <a:solidFill>
                  <a:schemeClr val="accent1"/>
                </a:solidFill>
                <a:latin typeface="Lora"/>
                <a:ea typeface="Lora"/>
                <a:cs typeface="Lora"/>
                <a:sym typeface="Lora"/>
              </a:rPr>
              <a:t>, giảm </a:t>
            </a:r>
            <a:r>
              <a:rPr lang="vi" sz="1300">
                <a:solidFill>
                  <a:srgbClr val="268BD2"/>
                </a:solidFill>
                <a:latin typeface="Fira Code"/>
                <a:ea typeface="Fira Code"/>
                <a:cs typeface="Fira Code"/>
                <a:sym typeface="Fira Code"/>
              </a:rPr>
              <a:t>j </a:t>
            </a:r>
            <a:r>
              <a:rPr lang="vi" sz="1300">
                <a:solidFill>
                  <a:schemeClr val="accent1"/>
                </a:solidFill>
                <a:latin typeface="Fira Code"/>
                <a:ea typeface="Fira Code"/>
                <a:cs typeface="Fira Code"/>
                <a:sym typeface="Fira Code"/>
              </a:rPr>
              <a:t>(</a:t>
            </a:r>
            <a:r>
              <a:rPr lang="vi" sz="1300">
                <a:solidFill>
                  <a:srgbClr val="268BD2"/>
                </a:solidFill>
                <a:latin typeface="Fira Code"/>
                <a:ea typeface="Fira Code"/>
                <a:cs typeface="Fira Code"/>
                <a:sym typeface="Fira Code"/>
              </a:rPr>
              <a:t>j</a:t>
            </a:r>
            <a:r>
              <a:rPr lang="vi" sz="1300">
                <a:solidFill>
                  <a:srgbClr val="859900"/>
                </a:solidFill>
                <a:latin typeface="Fira Code"/>
                <a:ea typeface="Fira Code"/>
                <a:cs typeface="Fira Code"/>
                <a:sym typeface="Fira Code"/>
              </a:rPr>
              <a:t>--</a:t>
            </a:r>
            <a:r>
              <a:rPr lang="vi" sz="1300">
                <a:solidFill>
                  <a:schemeClr val="accent1"/>
                </a:solidFill>
                <a:latin typeface="Fira Code"/>
                <a:ea typeface="Fira Code"/>
                <a:cs typeface="Fira Code"/>
                <a:sym typeface="Fira Code"/>
              </a:rPr>
              <a:t>)</a:t>
            </a:r>
            <a:r>
              <a:rPr lang="vi" sz="1300">
                <a:solidFill>
                  <a:schemeClr val="accent1"/>
                </a:solidFill>
                <a:latin typeface="Lora"/>
                <a:ea typeface="Lora"/>
                <a:cs typeface="Lora"/>
                <a:sym typeface="Lora"/>
              </a:rPr>
              <a:t>, lúc này </a:t>
            </a:r>
            <a:r>
              <a:rPr lang="vi" sz="1300">
                <a:solidFill>
                  <a:srgbClr val="268BD2"/>
                </a:solidFill>
                <a:latin typeface="Fira Code"/>
                <a:ea typeface="Fira Code"/>
                <a:cs typeface="Fira Code"/>
                <a:sym typeface="Fira Code"/>
              </a:rPr>
              <a:t>i</a:t>
            </a:r>
            <a:r>
              <a:rPr lang="vi" sz="1300">
                <a:solidFill>
                  <a:srgbClr val="BBBBBB"/>
                </a:solidFill>
                <a:latin typeface="Fira Code"/>
                <a:ea typeface="Fira Code"/>
                <a:cs typeface="Fira Code"/>
                <a:sym typeface="Fira Code"/>
              </a:rPr>
              <a:t> </a:t>
            </a:r>
            <a:r>
              <a:rPr lang="vi" sz="1300">
                <a:solidFill>
                  <a:srgbClr val="859900"/>
                </a:solidFill>
                <a:latin typeface="Fira Code"/>
                <a:ea typeface="Fira Code"/>
                <a:cs typeface="Fira Code"/>
                <a:sym typeface="Fira Code"/>
              </a:rPr>
              <a:t>=</a:t>
            </a:r>
            <a:r>
              <a:rPr lang="vi" sz="1300">
                <a:solidFill>
                  <a:srgbClr val="BBBBBB"/>
                </a:solidFill>
                <a:latin typeface="Fira Code"/>
                <a:ea typeface="Fira Code"/>
                <a:cs typeface="Fira Code"/>
                <a:sym typeface="Fira Code"/>
              </a:rPr>
              <a:t> </a:t>
            </a:r>
            <a:r>
              <a:rPr lang="vi" sz="1300">
                <a:solidFill>
                  <a:srgbClr val="D33682"/>
                </a:solidFill>
                <a:latin typeface="Fira Code"/>
                <a:ea typeface="Fira Code"/>
                <a:cs typeface="Fira Code"/>
                <a:sym typeface="Fira Code"/>
              </a:rPr>
              <a:t>1</a:t>
            </a:r>
            <a:r>
              <a:rPr lang="vi" sz="1300">
                <a:solidFill>
                  <a:schemeClr val="accent1"/>
                </a:solidFill>
                <a:latin typeface="Lora Regular"/>
                <a:ea typeface="Lora Regular"/>
                <a:cs typeface="Lora Regular"/>
                <a:sym typeface="Lora Regular"/>
              </a:rPr>
              <a:t>, </a:t>
            </a:r>
            <a:r>
              <a:rPr lang="vi" sz="1300">
                <a:solidFill>
                  <a:srgbClr val="268BD2"/>
                </a:solidFill>
                <a:latin typeface="Fira Code"/>
                <a:ea typeface="Fira Code"/>
                <a:cs typeface="Fira Code"/>
                <a:sym typeface="Fira Code"/>
              </a:rPr>
              <a:t>j</a:t>
            </a:r>
            <a:r>
              <a:rPr lang="vi" sz="1300">
                <a:solidFill>
                  <a:srgbClr val="BBBBBB"/>
                </a:solidFill>
                <a:latin typeface="Fira Code"/>
                <a:ea typeface="Fira Code"/>
                <a:cs typeface="Fira Code"/>
                <a:sym typeface="Fira Code"/>
              </a:rPr>
              <a:t> </a:t>
            </a:r>
            <a:r>
              <a:rPr lang="vi" sz="1300">
                <a:solidFill>
                  <a:srgbClr val="859900"/>
                </a:solidFill>
                <a:latin typeface="Fira Code"/>
                <a:ea typeface="Fira Code"/>
                <a:cs typeface="Fira Code"/>
                <a:sym typeface="Fira Code"/>
              </a:rPr>
              <a:t>=</a:t>
            </a:r>
            <a:r>
              <a:rPr lang="vi" sz="1300">
                <a:solidFill>
                  <a:srgbClr val="BBBBBB"/>
                </a:solidFill>
                <a:latin typeface="Fira Code"/>
                <a:ea typeface="Fira Code"/>
                <a:cs typeface="Fira Code"/>
                <a:sym typeface="Fira Code"/>
              </a:rPr>
              <a:t> </a:t>
            </a:r>
            <a:r>
              <a:rPr lang="vi" sz="1300">
                <a:solidFill>
                  <a:srgbClr val="D33682"/>
                </a:solidFill>
                <a:latin typeface="Fira Code"/>
                <a:ea typeface="Fira Code"/>
                <a:cs typeface="Fira Code"/>
                <a:sym typeface="Fira Code"/>
              </a:rPr>
              <a:t>9</a:t>
            </a:r>
            <a:endParaRPr sz="1300">
              <a:solidFill>
                <a:schemeClr val="accent1"/>
              </a:solidFill>
              <a:latin typeface="Fira Code"/>
              <a:ea typeface="Fira Code"/>
              <a:cs typeface="Fira Code"/>
              <a:sym typeface="Fira Code"/>
            </a:endParaRPr>
          </a:p>
          <a:p>
            <a:pPr indent="-311150" lvl="0" marL="457200" rtl="0" algn="l">
              <a:lnSpc>
                <a:spcPct val="150000"/>
              </a:lnSpc>
              <a:spcBef>
                <a:spcPts val="0"/>
              </a:spcBef>
              <a:spcAft>
                <a:spcPts val="0"/>
              </a:spcAft>
              <a:buClr>
                <a:schemeClr val="accent1"/>
              </a:buClr>
              <a:buSzPts val="1300"/>
              <a:buFont typeface="Lora"/>
              <a:buAutoNum type="arabicPeriod"/>
            </a:pPr>
            <a:r>
              <a:rPr lang="vi" sz="1300">
                <a:solidFill>
                  <a:schemeClr val="accent1"/>
                </a:solidFill>
                <a:latin typeface="Lora"/>
                <a:ea typeface="Lora"/>
                <a:cs typeface="Lora"/>
                <a:sym typeface="Lora"/>
              </a:rPr>
              <a:t>Quay trở về bước 2, kiểm tra </a:t>
            </a:r>
            <a:r>
              <a:rPr lang="vi" sz="1300">
                <a:solidFill>
                  <a:srgbClr val="268BD2"/>
                </a:solidFill>
                <a:latin typeface="Fira Code"/>
                <a:ea typeface="Fira Code"/>
                <a:cs typeface="Fira Code"/>
                <a:sym typeface="Fira Code"/>
              </a:rPr>
              <a:t>i</a:t>
            </a:r>
            <a:r>
              <a:rPr lang="vi" sz="1300">
                <a:solidFill>
                  <a:srgbClr val="BBBBBB"/>
                </a:solidFill>
                <a:latin typeface="Fira Code"/>
                <a:ea typeface="Fira Code"/>
                <a:cs typeface="Fira Code"/>
                <a:sym typeface="Fira Code"/>
              </a:rPr>
              <a:t> </a:t>
            </a:r>
            <a:r>
              <a:rPr lang="vi" sz="1300">
                <a:solidFill>
                  <a:srgbClr val="859900"/>
                </a:solidFill>
                <a:latin typeface="Fira Code"/>
                <a:ea typeface="Fira Code"/>
                <a:cs typeface="Fira Code"/>
                <a:sym typeface="Fira Code"/>
              </a:rPr>
              <a:t>&lt;</a:t>
            </a:r>
            <a:r>
              <a:rPr lang="vi" sz="1300">
                <a:solidFill>
                  <a:srgbClr val="BBBBBB"/>
                </a:solidFill>
                <a:latin typeface="Fira Code"/>
                <a:ea typeface="Fira Code"/>
                <a:cs typeface="Fira Code"/>
                <a:sym typeface="Fira Code"/>
              </a:rPr>
              <a:t> </a:t>
            </a:r>
            <a:r>
              <a:rPr lang="vi" sz="1300">
                <a:solidFill>
                  <a:srgbClr val="268BD2"/>
                </a:solidFill>
                <a:latin typeface="Fira Code"/>
                <a:ea typeface="Fira Code"/>
                <a:cs typeface="Fira Code"/>
                <a:sym typeface="Fira Code"/>
              </a:rPr>
              <a:t>j</a:t>
            </a:r>
            <a:endParaRPr sz="1300">
              <a:solidFill>
                <a:schemeClr val="accent1"/>
              </a:solidFill>
              <a:latin typeface="Lora"/>
              <a:ea typeface="Lora"/>
              <a:cs typeface="Lora"/>
              <a:sym typeface="Lora"/>
            </a:endParaRPr>
          </a:p>
          <a:p>
            <a:pPr indent="-311150" lvl="0" marL="457200" rtl="0" algn="l">
              <a:lnSpc>
                <a:spcPct val="150000"/>
              </a:lnSpc>
              <a:spcBef>
                <a:spcPts val="0"/>
              </a:spcBef>
              <a:spcAft>
                <a:spcPts val="0"/>
              </a:spcAft>
              <a:buClr>
                <a:schemeClr val="accent1"/>
              </a:buClr>
              <a:buSzPts val="1300"/>
              <a:buFont typeface="Lora"/>
              <a:buAutoNum type="arabicPeriod"/>
            </a:pPr>
            <a:r>
              <a:rPr b="1" lang="vi" sz="1300">
                <a:solidFill>
                  <a:schemeClr val="accent1"/>
                </a:solidFill>
                <a:latin typeface="Lora"/>
                <a:ea typeface="Lora"/>
                <a:cs typeface="Lora"/>
                <a:sym typeface="Lora"/>
              </a:rPr>
              <a:t>Lặp lại</a:t>
            </a:r>
            <a:r>
              <a:rPr lang="vi" sz="1300">
                <a:solidFill>
                  <a:schemeClr val="accent1"/>
                </a:solidFill>
                <a:latin typeface="Lora"/>
                <a:ea typeface="Lora"/>
                <a:cs typeface="Lora"/>
                <a:sym typeface="Lora"/>
              </a:rPr>
              <a:t> cho tới khi điều kiện </a:t>
            </a:r>
            <a:r>
              <a:rPr lang="vi" sz="1300">
                <a:solidFill>
                  <a:srgbClr val="268BD2"/>
                </a:solidFill>
                <a:latin typeface="Fira Code"/>
                <a:ea typeface="Fira Code"/>
                <a:cs typeface="Fira Code"/>
                <a:sym typeface="Fira Code"/>
              </a:rPr>
              <a:t>i</a:t>
            </a:r>
            <a:r>
              <a:rPr lang="vi" sz="1300">
                <a:solidFill>
                  <a:srgbClr val="BBBBBB"/>
                </a:solidFill>
                <a:latin typeface="Fira Code"/>
                <a:ea typeface="Fira Code"/>
                <a:cs typeface="Fira Code"/>
                <a:sym typeface="Fira Code"/>
              </a:rPr>
              <a:t> </a:t>
            </a:r>
            <a:r>
              <a:rPr lang="vi" sz="1300">
                <a:solidFill>
                  <a:srgbClr val="859900"/>
                </a:solidFill>
                <a:latin typeface="Fira Code"/>
                <a:ea typeface="Fira Code"/>
                <a:cs typeface="Fira Code"/>
                <a:sym typeface="Fira Code"/>
              </a:rPr>
              <a:t>&lt;</a:t>
            </a:r>
            <a:r>
              <a:rPr lang="vi" sz="1300">
                <a:solidFill>
                  <a:srgbClr val="BBBBBB"/>
                </a:solidFill>
                <a:latin typeface="Fira Code"/>
                <a:ea typeface="Fira Code"/>
                <a:cs typeface="Fira Code"/>
                <a:sym typeface="Fira Code"/>
              </a:rPr>
              <a:t> </a:t>
            </a:r>
            <a:r>
              <a:rPr lang="vi" sz="1300">
                <a:solidFill>
                  <a:srgbClr val="268BD2"/>
                </a:solidFill>
                <a:latin typeface="Fira Code"/>
                <a:ea typeface="Fira Code"/>
                <a:cs typeface="Fira Code"/>
                <a:sym typeface="Fira Code"/>
              </a:rPr>
              <a:t>j</a:t>
            </a:r>
            <a:r>
              <a:rPr lang="vi" sz="1300">
                <a:solidFill>
                  <a:schemeClr val="accent1"/>
                </a:solidFill>
                <a:latin typeface="Lora"/>
                <a:ea typeface="Lora"/>
                <a:cs typeface="Lora"/>
                <a:sym typeface="Lora"/>
              </a:rPr>
              <a:t> thành </a:t>
            </a:r>
            <a:r>
              <a:rPr lang="vi" sz="1300">
                <a:solidFill>
                  <a:srgbClr val="B58900"/>
                </a:solidFill>
                <a:latin typeface="Fira Code"/>
                <a:ea typeface="Fira Code"/>
                <a:cs typeface="Fira Code"/>
                <a:sym typeface="Fira Code"/>
              </a:rPr>
              <a:t>false</a:t>
            </a:r>
            <a:r>
              <a:rPr lang="vi" sz="1300">
                <a:solidFill>
                  <a:schemeClr val="accent1"/>
                </a:solidFill>
                <a:latin typeface="Lora Regular"/>
                <a:ea typeface="Lora Regular"/>
                <a:cs typeface="Lora Regular"/>
                <a:sym typeface="Lora Regular"/>
              </a:rPr>
              <a:t> </a:t>
            </a:r>
            <a:r>
              <a:rPr lang="vi" sz="1300">
                <a:solidFill>
                  <a:schemeClr val="accent1"/>
                </a:solidFill>
                <a:latin typeface="Lora"/>
                <a:ea typeface="Lora"/>
                <a:cs typeface="Lora"/>
                <a:sym typeface="Lora"/>
              </a:rPr>
              <a:t>(khi </a:t>
            </a:r>
            <a:r>
              <a:rPr lang="vi" sz="1300">
                <a:solidFill>
                  <a:srgbClr val="268BD2"/>
                </a:solidFill>
                <a:latin typeface="Fira Code"/>
                <a:ea typeface="Fira Code"/>
                <a:cs typeface="Fira Code"/>
                <a:sym typeface="Fira Code"/>
              </a:rPr>
              <a:t>i</a:t>
            </a:r>
            <a:r>
              <a:rPr lang="vi" sz="1300">
                <a:solidFill>
                  <a:srgbClr val="BBBBBB"/>
                </a:solidFill>
                <a:latin typeface="Fira Code"/>
                <a:ea typeface="Fira Code"/>
                <a:cs typeface="Fira Code"/>
                <a:sym typeface="Fira Code"/>
              </a:rPr>
              <a:t> </a:t>
            </a:r>
            <a:r>
              <a:rPr lang="vi" sz="1300">
                <a:solidFill>
                  <a:srgbClr val="859900"/>
                </a:solidFill>
                <a:latin typeface="Fira Code"/>
                <a:ea typeface="Fira Code"/>
                <a:cs typeface="Fira Code"/>
                <a:sym typeface="Fira Code"/>
              </a:rPr>
              <a:t>=</a:t>
            </a:r>
            <a:r>
              <a:rPr lang="vi" sz="1300">
                <a:solidFill>
                  <a:srgbClr val="BBBBBB"/>
                </a:solidFill>
                <a:latin typeface="Fira Code"/>
                <a:ea typeface="Fira Code"/>
                <a:cs typeface="Fira Code"/>
                <a:sym typeface="Fira Code"/>
              </a:rPr>
              <a:t> </a:t>
            </a:r>
            <a:r>
              <a:rPr lang="vi" sz="1300">
                <a:solidFill>
                  <a:srgbClr val="D33682"/>
                </a:solidFill>
                <a:latin typeface="Fira Code"/>
                <a:ea typeface="Fira Code"/>
                <a:cs typeface="Fira Code"/>
                <a:sym typeface="Fira Code"/>
              </a:rPr>
              <a:t>5</a:t>
            </a:r>
            <a:r>
              <a:rPr lang="vi" sz="1300">
                <a:solidFill>
                  <a:schemeClr val="accent1"/>
                </a:solidFill>
                <a:latin typeface="Lora Regular"/>
                <a:ea typeface="Lora Regular"/>
                <a:cs typeface="Lora Regular"/>
                <a:sym typeface="Lora Regular"/>
              </a:rPr>
              <a:t>, và </a:t>
            </a:r>
            <a:r>
              <a:rPr lang="vi" sz="1300">
                <a:solidFill>
                  <a:srgbClr val="268BD2"/>
                </a:solidFill>
                <a:latin typeface="Fira Code"/>
                <a:ea typeface="Fira Code"/>
                <a:cs typeface="Fira Code"/>
                <a:sym typeface="Fira Code"/>
              </a:rPr>
              <a:t>j</a:t>
            </a:r>
            <a:r>
              <a:rPr lang="vi" sz="1300">
                <a:solidFill>
                  <a:srgbClr val="BBBBBB"/>
                </a:solidFill>
                <a:latin typeface="Fira Code"/>
                <a:ea typeface="Fira Code"/>
                <a:cs typeface="Fira Code"/>
                <a:sym typeface="Fira Code"/>
              </a:rPr>
              <a:t> </a:t>
            </a:r>
            <a:r>
              <a:rPr lang="vi" sz="1300">
                <a:solidFill>
                  <a:srgbClr val="859900"/>
                </a:solidFill>
                <a:latin typeface="Fira Code"/>
                <a:ea typeface="Fira Code"/>
                <a:cs typeface="Fira Code"/>
                <a:sym typeface="Fira Code"/>
              </a:rPr>
              <a:t>=</a:t>
            </a:r>
            <a:r>
              <a:rPr lang="vi" sz="1300">
                <a:solidFill>
                  <a:srgbClr val="BBBBBB"/>
                </a:solidFill>
                <a:latin typeface="Fira Code"/>
                <a:ea typeface="Fira Code"/>
                <a:cs typeface="Fira Code"/>
                <a:sym typeface="Fira Code"/>
              </a:rPr>
              <a:t> </a:t>
            </a:r>
            <a:r>
              <a:rPr lang="vi" sz="1300">
                <a:solidFill>
                  <a:srgbClr val="D33682"/>
                </a:solidFill>
                <a:latin typeface="Fira Code"/>
                <a:ea typeface="Fira Code"/>
                <a:cs typeface="Fira Code"/>
                <a:sym typeface="Fira Code"/>
              </a:rPr>
              <a:t>5</a:t>
            </a:r>
            <a:r>
              <a:rPr lang="vi" sz="1300">
                <a:solidFill>
                  <a:schemeClr val="accent1"/>
                </a:solidFill>
                <a:latin typeface="Lora"/>
                <a:ea typeface="Lora"/>
                <a:cs typeface="Lora"/>
                <a:sym typeface="Lora"/>
              </a:rPr>
              <a:t>)</a:t>
            </a:r>
            <a:endParaRPr sz="1300">
              <a:solidFill>
                <a:schemeClr val="accent1"/>
              </a:solidFill>
              <a:latin typeface="Lora"/>
              <a:ea typeface="Lora"/>
              <a:cs typeface="Lora"/>
              <a:sym typeface="Lora"/>
            </a:endParaRPr>
          </a:p>
          <a:p>
            <a:pPr indent="-311150" lvl="0" marL="457200" rtl="0" algn="l">
              <a:lnSpc>
                <a:spcPct val="150000"/>
              </a:lnSpc>
              <a:spcBef>
                <a:spcPts val="0"/>
              </a:spcBef>
              <a:spcAft>
                <a:spcPts val="0"/>
              </a:spcAft>
              <a:buClr>
                <a:schemeClr val="accent1"/>
              </a:buClr>
              <a:buSzPts val="1300"/>
              <a:buFont typeface="Lora"/>
              <a:buAutoNum type="arabicPeriod"/>
            </a:pPr>
            <a:r>
              <a:rPr lang="vi" sz="1300">
                <a:solidFill>
                  <a:schemeClr val="accent1"/>
                </a:solidFill>
                <a:latin typeface="Lora"/>
                <a:ea typeface="Lora"/>
                <a:cs typeface="Lora"/>
                <a:sym typeface="Lora"/>
              </a:rPr>
              <a:t>Kết thúc vòng lặp</a:t>
            </a:r>
            <a:endParaRPr>
              <a:solidFill>
                <a:schemeClr val="accent1"/>
              </a:solidFill>
              <a:latin typeface="Lora"/>
              <a:ea typeface="Lora"/>
              <a:cs typeface="Lora"/>
              <a:sym typeface="Lora"/>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4"/>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Exercise</a:t>
            </a:r>
            <a:endParaRPr/>
          </a:p>
        </p:txBody>
      </p:sp>
      <p:sp>
        <p:nvSpPr>
          <p:cNvPr id="512" name="Google Shape;512;p64"/>
          <p:cNvSpPr txBox="1"/>
          <p:nvPr>
            <p:ph idx="1" type="body"/>
          </p:nvPr>
        </p:nvSpPr>
        <p:spPr>
          <a:xfrm>
            <a:off x="729450" y="1312325"/>
            <a:ext cx="7688700" cy="3584100"/>
          </a:xfrm>
          <a:prstGeom prst="rect">
            <a:avLst/>
          </a:prstGeom>
        </p:spPr>
        <p:txBody>
          <a:bodyPr anchorCtr="0" anchor="t" bIns="91425" lIns="91425" spcFirstLastPara="1" rIns="91425" wrap="square" tIns="91425">
            <a:noAutofit/>
          </a:bodyPr>
          <a:lstStyle/>
          <a:p>
            <a:pPr indent="-311150" lvl="0" marL="457200" rtl="0" algn="l">
              <a:spcBef>
                <a:spcPts val="1000"/>
              </a:spcBef>
              <a:spcAft>
                <a:spcPts val="0"/>
              </a:spcAft>
              <a:buSzPts val="1300"/>
              <a:buFont typeface="Calibri"/>
              <a:buAutoNum type="arabicPeriod"/>
            </a:pPr>
            <a:r>
              <a:rPr lang="vi">
                <a:latin typeface="Lora"/>
                <a:ea typeface="Lora"/>
                <a:cs typeface="Lora"/>
                <a:sym typeface="Lora"/>
              </a:rPr>
              <a:t>Viết chương trình tính tổng từ 0 </a:t>
            </a:r>
            <a:r>
              <a:rPr lang="vi">
                <a:latin typeface="Fira Code"/>
                <a:ea typeface="Fira Code"/>
                <a:cs typeface="Fira Code"/>
                <a:sym typeface="Fira Code"/>
              </a:rPr>
              <a:t>-&gt;</a:t>
            </a:r>
            <a:r>
              <a:rPr lang="vi">
                <a:latin typeface="Lora"/>
                <a:ea typeface="Lora"/>
                <a:cs typeface="Lora"/>
                <a:sym typeface="Lora"/>
              </a:rPr>
              <a:t> 1000 sử dụng vòng lặp </a:t>
            </a:r>
            <a:r>
              <a:rPr b="1" lang="vi">
                <a:latin typeface="Lora"/>
                <a:ea typeface="Lora"/>
                <a:cs typeface="Lora"/>
                <a:sym typeface="Lora"/>
              </a:rPr>
              <a:t>for</a:t>
            </a:r>
            <a:endParaRPr b="1">
              <a:latin typeface="Lora"/>
              <a:ea typeface="Lora"/>
              <a:cs typeface="Lora"/>
              <a:sym typeface="Lora"/>
            </a:endParaRPr>
          </a:p>
          <a:p>
            <a:pPr indent="-311150" lvl="0" marL="457200" rtl="0" algn="l">
              <a:spcBef>
                <a:spcPts val="0"/>
              </a:spcBef>
              <a:spcAft>
                <a:spcPts val="0"/>
              </a:spcAft>
              <a:buSzPts val="1300"/>
              <a:buFont typeface="Lora"/>
              <a:buAutoNum type="arabicPeriod"/>
            </a:pPr>
            <a:r>
              <a:rPr lang="vi">
                <a:latin typeface="Lora"/>
                <a:ea typeface="Lora"/>
                <a:cs typeface="Lora"/>
                <a:sym typeface="Lora"/>
              </a:rPr>
              <a:t>Viết chương trình tính tổng tất cả số lẻ trong khoảng 0 </a:t>
            </a:r>
            <a:r>
              <a:rPr lang="vi">
                <a:latin typeface="Fira Code"/>
                <a:ea typeface="Fira Code"/>
                <a:cs typeface="Fira Code"/>
                <a:sym typeface="Fira Code"/>
              </a:rPr>
              <a:t>-&gt;</a:t>
            </a:r>
            <a:r>
              <a:rPr lang="vi">
                <a:latin typeface="Lora"/>
                <a:ea typeface="Lora"/>
                <a:cs typeface="Lora"/>
                <a:sym typeface="Lora"/>
              </a:rPr>
              <a:t> 1000 sử dụng vòng lặp </a:t>
            </a:r>
            <a:r>
              <a:rPr b="1" lang="vi">
                <a:latin typeface="Lora"/>
                <a:ea typeface="Lora"/>
                <a:cs typeface="Lora"/>
                <a:sym typeface="Lora"/>
              </a:rPr>
              <a:t>for</a:t>
            </a:r>
            <a:endParaRPr b="1">
              <a:latin typeface="Lora"/>
              <a:ea typeface="Lora"/>
              <a:cs typeface="Lora"/>
              <a:sym typeface="Lora"/>
            </a:endParaRPr>
          </a:p>
          <a:p>
            <a:pPr indent="-311150" lvl="0" marL="457200" rtl="0" algn="l">
              <a:spcBef>
                <a:spcPts val="0"/>
              </a:spcBef>
              <a:spcAft>
                <a:spcPts val="0"/>
              </a:spcAft>
              <a:buSzPts val="1300"/>
              <a:buFont typeface="Calibri"/>
              <a:buAutoNum type="arabicPeriod"/>
            </a:pPr>
            <a:r>
              <a:rPr lang="vi">
                <a:latin typeface="Lora"/>
                <a:ea typeface="Lora"/>
                <a:cs typeface="Lora"/>
                <a:sym typeface="Lora"/>
              </a:rPr>
              <a:t>Viết chương trình tính tổng đồng thời in ra các số lẻ chia hết cho 3 trong khoảng 0 </a:t>
            </a:r>
            <a:r>
              <a:rPr lang="vi">
                <a:latin typeface="Fira Code"/>
                <a:ea typeface="Fira Code"/>
                <a:cs typeface="Fira Code"/>
                <a:sym typeface="Fira Code"/>
              </a:rPr>
              <a:t>-&gt;</a:t>
            </a:r>
            <a:r>
              <a:rPr lang="vi">
                <a:latin typeface="Lora"/>
                <a:ea typeface="Lora"/>
                <a:cs typeface="Lora"/>
                <a:sym typeface="Lora"/>
              </a:rPr>
              <a:t> 1000 sử dụng vòng lặp </a:t>
            </a:r>
            <a:r>
              <a:rPr b="1" lang="vi">
                <a:latin typeface="Lora"/>
                <a:ea typeface="Lora"/>
                <a:cs typeface="Lora"/>
                <a:sym typeface="Lora"/>
              </a:rPr>
              <a:t>for</a:t>
            </a:r>
            <a:endParaRPr b="1">
              <a:latin typeface="Lora"/>
              <a:ea typeface="Lora"/>
              <a:cs typeface="Lora"/>
              <a:sym typeface="Lora"/>
            </a:endParaRPr>
          </a:p>
          <a:p>
            <a:pPr indent="-311150" lvl="0" marL="457200" rtl="0" algn="l">
              <a:spcBef>
                <a:spcPts val="0"/>
              </a:spcBef>
              <a:spcAft>
                <a:spcPts val="0"/>
              </a:spcAft>
              <a:buSzPts val="1300"/>
              <a:buFont typeface="Calibri"/>
              <a:buAutoNum type="arabicPeriod"/>
            </a:pPr>
            <a:r>
              <a:rPr lang="vi">
                <a:latin typeface="Lora"/>
                <a:ea typeface="Lora"/>
                <a:cs typeface="Lora"/>
                <a:sym typeface="Lora"/>
              </a:rPr>
              <a:t>Viết chương trình tính tổng đồng thời in ra các số chia hết cho cả 3, 5 và 7 nằm trong khoảng 0 </a:t>
            </a:r>
            <a:r>
              <a:rPr lang="vi">
                <a:latin typeface="Fira Code"/>
                <a:ea typeface="Fira Code"/>
                <a:cs typeface="Fira Code"/>
                <a:sym typeface="Fira Code"/>
              </a:rPr>
              <a:t>-&gt;</a:t>
            </a:r>
            <a:r>
              <a:rPr lang="vi">
                <a:latin typeface="Lora"/>
                <a:ea typeface="Lora"/>
                <a:cs typeface="Lora"/>
                <a:sym typeface="Lora"/>
              </a:rPr>
              <a:t> 1000 sử dụng vòng lặp </a:t>
            </a:r>
            <a:r>
              <a:rPr b="1" lang="vi">
                <a:latin typeface="Lora"/>
                <a:ea typeface="Lora"/>
                <a:cs typeface="Lora"/>
                <a:sym typeface="Lora"/>
              </a:rPr>
              <a:t>for</a:t>
            </a:r>
            <a:endParaRPr b="1">
              <a:latin typeface="Lora"/>
              <a:ea typeface="Lora"/>
              <a:cs typeface="Lora"/>
              <a:sym typeface="Lora"/>
            </a:endParaRPr>
          </a:p>
          <a:p>
            <a:pPr indent="-311150" lvl="0" marL="457200" rtl="0" algn="l">
              <a:spcBef>
                <a:spcPts val="0"/>
              </a:spcBef>
              <a:spcAft>
                <a:spcPts val="0"/>
              </a:spcAft>
              <a:buSzPts val="1300"/>
              <a:buFont typeface="Lora"/>
              <a:buAutoNum type="arabicPeriod"/>
            </a:pPr>
            <a:r>
              <a:rPr lang="vi">
                <a:latin typeface="Lora"/>
                <a:ea typeface="Lora"/>
                <a:cs typeface="Lora"/>
                <a:sym typeface="Lora"/>
              </a:rPr>
              <a:t>Viết chương trình </a:t>
            </a:r>
            <a:r>
              <a:rPr lang="vi">
                <a:latin typeface="Lora"/>
                <a:ea typeface="Lora"/>
                <a:cs typeface="Lora"/>
                <a:sym typeface="Lora"/>
              </a:rPr>
              <a:t>in ra bình phương đồng thời</a:t>
            </a:r>
            <a:r>
              <a:rPr lang="vi">
                <a:latin typeface="Lora"/>
                <a:ea typeface="Lora"/>
                <a:cs typeface="Lora"/>
                <a:sym typeface="Lora"/>
              </a:rPr>
              <a:t> tính tổng bình phương các số chia hết cho 3 hoặc 5 hoặc 7 trong khoảng 0 </a:t>
            </a:r>
            <a:r>
              <a:rPr lang="vi">
                <a:latin typeface="Fira Code"/>
                <a:ea typeface="Fira Code"/>
                <a:cs typeface="Fira Code"/>
                <a:sym typeface="Fira Code"/>
              </a:rPr>
              <a:t>-&gt;</a:t>
            </a:r>
            <a:r>
              <a:rPr lang="vi">
                <a:latin typeface="Lora"/>
                <a:ea typeface="Lora"/>
                <a:cs typeface="Lora"/>
                <a:sym typeface="Lora"/>
              </a:rPr>
              <a:t> 100</a:t>
            </a:r>
            <a:endParaRPr>
              <a:latin typeface="Lora"/>
              <a:ea typeface="Lora"/>
              <a:cs typeface="Lora"/>
              <a:sym typeface="Lora"/>
            </a:endParaRPr>
          </a:p>
          <a:p>
            <a:pPr indent="0" lvl="0" marL="0" rtl="0" algn="l">
              <a:lnSpc>
                <a:spcPct val="150000"/>
              </a:lnSpc>
              <a:spcBef>
                <a:spcPts val="1600"/>
              </a:spcBef>
              <a:spcAft>
                <a:spcPts val="0"/>
              </a:spcAft>
              <a:buNone/>
            </a:pPr>
            <a:r>
              <a:t/>
            </a:r>
            <a:endParaRPr>
              <a:latin typeface="Lora"/>
              <a:ea typeface="Lora"/>
              <a:cs typeface="Lora"/>
              <a:sym typeface="Lora"/>
            </a:endParaRPr>
          </a:p>
          <a:p>
            <a:pPr indent="0" lvl="0" marL="0" rtl="0" algn="l">
              <a:lnSpc>
                <a:spcPct val="150000"/>
              </a:lnSpc>
              <a:spcBef>
                <a:spcPts val="1000"/>
              </a:spcBef>
              <a:spcAft>
                <a:spcPts val="1000"/>
              </a:spcAft>
              <a:buNone/>
            </a:pPr>
            <a:r>
              <a:t/>
            </a:r>
            <a:endParaRPr>
              <a:latin typeface="Lora"/>
              <a:ea typeface="Lora"/>
              <a:cs typeface="Lora"/>
              <a:sym typeface="Lora"/>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65"/>
          <p:cNvSpPr txBox="1"/>
          <p:nvPr>
            <p:ph idx="1" type="body"/>
          </p:nvPr>
        </p:nvSpPr>
        <p:spPr>
          <a:xfrm>
            <a:off x="729450" y="1312325"/>
            <a:ext cx="7686900" cy="35841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t/>
            </a:r>
            <a:endParaRPr sz="1200">
              <a:solidFill>
                <a:srgbClr val="657B83"/>
              </a:solidFill>
              <a:latin typeface="Lora Regular"/>
              <a:ea typeface="Lora Regular"/>
              <a:cs typeface="Lora Regular"/>
              <a:sym typeface="Lora Regular"/>
            </a:endParaRPr>
          </a:p>
          <a:p>
            <a:pPr indent="0" lvl="0" marL="0" rtl="0" algn="l">
              <a:lnSpc>
                <a:spcPct val="135714"/>
              </a:lnSpc>
              <a:spcBef>
                <a:spcPts val="1000"/>
              </a:spcBef>
              <a:spcAft>
                <a:spcPts val="0"/>
              </a:spcAft>
              <a:buNone/>
            </a:pPr>
            <a:r>
              <a:t/>
            </a:r>
            <a:endParaRPr>
              <a:latin typeface="Lora"/>
              <a:ea typeface="Lora"/>
              <a:cs typeface="Lora"/>
              <a:sym typeface="Lora"/>
            </a:endParaRPr>
          </a:p>
        </p:txBody>
      </p:sp>
      <p:sp>
        <p:nvSpPr>
          <p:cNvPr id="518" name="Google Shape;518;p65"/>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Break, continue</a:t>
            </a:r>
            <a:endParaRPr/>
          </a:p>
        </p:txBody>
      </p:sp>
      <p:sp>
        <p:nvSpPr>
          <p:cNvPr id="519" name="Google Shape;519;p65"/>
          <p:cNvSpPr txBox="1"/>
          <p:nvPr/>
        </p:nvSpPr>
        <p:spPr>
          <a:xfrm>
            <a:off x="729450" y="1312325"/>
            <a:ext cx="3842400" cy="3584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rPr lang="vi" sz="1300">
                <a:solidFill>
                  <a:schemeClr val="accent1"/>
                </a:solidFill>
                <a:latin typeface="Lora"/>
                <a:ea typeface="Lora"/>
                <a:cs typeface="Lora"/>
                <a:sym typeface="Lora"/>
              </a:rPr>
              <a:t>Câu lệnh </a:t>
            </a:r>
            <a:r>
              <a:rPr lang="vi" sz="1300">
                <a:solidFill>
                  <a:srgbClr val="859900"/>
                </a:solidFill>
                <a:latin typeface="Fira Code"/>
                <a:ea typeface="Fira Code"/>
                <a:cs typeface="Fira Code"/>
                <a:sym typeface="Fira Code"/>
              </a:rPr>
              <a:t>break</a:t>
            </a:r>
            <a:r>
              <a:rPr lang="vi" sz="1300">
                <a:solidFill>
                  <a:schemeClr val="accent1"/>
                </a:solidFill>
                <a:latin typeface="Lora Regular"/>
                <a:ea typeface="Lora Regular"/>
                <a:cs typeface="Lora Regular"/>
                <a:sym typeface="Lora Regular"/>
              </a:rPr>
              <a:t> </a:t>
            </a:r>
            <a:r>
              <a:rPr b="1" lang="vi" sz="1300">
                <a:solidFill>
                  <a:schemeClr val="accent1"/>
                </a:solidFill>
                <a:latin typeface="Lora"/>
                <a:ea typeface="Lora"/>
                <a:cs typeface="Lora"/>
                <a:sym typeface="Lora"/>
              </a:rPr>
              <a:t>ngay lập tức</a:t>
            </a:r>
            <a:r>
              <a:rPr lang="vi" sz="1300">
                <a:solidFill>
                  <a:schemeClr val="accent1"/>
                </a:solidFill>
                <a:latin typeface="Lora"/>
                <a:ea typeface="Lora"/>
                <a:cs typeface="Lora"/>
                <a:sym typeface="Lora"/>
              </a:rPr>
              <a:t> ngắt vòng lặp hiện tại, các câu lệnh bên dưới bị bỏ qua</a:t>
            </a:r>
            <a:endParaRPr sz="1300">
              <a:solidFill>
                <a:schemeClr val="accent1"/>
              </a:solidFill>
              <a:latin typeface="Lora"/>
              <a:ea typeface="Lora"/>
              <a:cs typeface="Lora"/>
              <a:sym typeface="Lora"/>
            </a:endParaRPr>
          </a:p>
          <a:p>
            <a:pPr indent="0" lvl="0" marL="0" rtl="0" algn="l">
              <a:lnSpc>
                <a:spcPct val="135714"/>
              </a:lnSpc>
              <a:spcBef>
                <a:spcPts val="100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i</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1</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859900"/>
                </a:solidFill>
                <a:latin typeface="Fira Code"/>
                <a:ea typeface="Fira Code"/>
                <a:cs typeface="Fira Code"/>
                <a:sym typeface="Fira Code"/>
              </a:rPr>
              <a:t>while</a:t>
            </a:r>
            <a:r>
              <a:rPr lang="vi" sz="1200">
                <a:solidFill>
                  <a:srgbClr val="BBBBBB"/>
                </a:solidFill>
                <a:latin typeface="Fira Code"/>
                <a:ea typeface="Fira Code"/>
                <a:cs typeface="Fira Code"/>
                <a:sym typeface="Fira Code"/>
              </a:rPr>
              <a:t> (</a:t>
            </a:r>
            <a:r>
              <a:rPr lang="vi" sz="1200">
                <a:solidFill>
                  <a:srgbClr val="B58900"/>
                </a:solidFill>
                <a:latin typeface="Fira Code"/>
                <a:ea typeface="Fira Code"/>
                <a:cs typeface="Fira Code"/>
                <a:sym typeface="Fira Code"/>
              </a:rPr>
              <a:t>true</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age</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268BD2"/>
                </a:solidFill>
                <a:latin typeface="Fira Code"/>
                <a:ea typeface="Fira Code"/>
                <a:cs typeface="Fira Code"/>
                <a:sym typeface="Fira Code"/>
              </a:rPr>
              <a:t>prompt</a:t>
            </a:r>
            <a:r>
              <a:rPr lang="vi" sz="1200">
                <a:solidFill>
                  <a:srgbClr val="BBBBBB"/>
                </a:solidFill>
                <a:latin typeface="Fira Code"/>
                <a:ea typeface="Fira Code"/>
                <a:cs typeface="Fira Code"/>
                <a:sym typeface="Fira Code"/>
              </a:rPr>
              <a:t>(</a:t>
            </a:r>
            <a:r>
              <a:rPr lang="vi" sz="1200">
                <a:solidFill>
                  <a:srgbClr val="2AA198"/>
                </a:solidFill>
                <a:latin typeface="Fira Code"/>
                <a:ea typeface="Fira Code"/>
                <a:cs typeface="Fira Code"/>
                <a:sym typeface="Fira Code"/>
              </a:rPr>
              <a:t>"Bạn nhiêu tủi?"</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if</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268BD2"/>
                </a:solidFill>
                <a:latin typeface="Fira Code"/>
                <a:ea typeface="Fira Code"/>
                <a:cs typeface="Fira Code"/>
                <a:sym typeface="Fira Code"/>
              </a:rPr>
              <a:t>isNaN</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age</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&amp;&amp;</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age</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&gt;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18</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break</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console</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log</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i</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50000"/>
              </a:lnSpc>
              <a:spcBef>
                <a:spcPts val="1000"/>
              </a:spcBef>
              <a:spcAft>
                <a:spcPts val="1000"/>
              </a:spcAft>
              <a:buNone/>
            </a:pPr>
            <a:r>
              <a:t/>
            </a:r>
            <a:endParaRPr sz="1300">
              <a:solidFill>
                <a:schemeClr val="accent1"/>
              </a:solidFill>
              <a:latin typeface="Lora"/>
              <a:ea typeface="Lora"/>
              <a:cs typeface="Lora"/>
              <a:sym typeface="Lora"/>
            </a:endParaRPr>
          </a:p>
        </p:txBody>
      </p:sp>
      <p:sp>
        <p:nvSpPr>
          <p:cNvPr id="520" name="Google Shape;520;p65"/>
          <p:cNvSpPr txBox="1"/>
          <p:nvPr/>
        </p:nvSpPr>
        <p:spPr>
          <a:xfrm>
            <a:off x="4573950" y="1312325"/>
            <a:ext cx="3842400" cy="3584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rPr lang="vi" sz="1300">
                <a:solidFill>
                  <a:schemeClr val="accent1"/>
                </a:solidFill>
                <a:latin typeface="Lora"/>
                <a:ea typeface="Lora"/>
                <a:cs typeface="Lora"/>
                <a:sym typeface="Lora"/>
              </a:rPr>
              <a:t>Câu lệnh </a:t>
            </a:r>
            <a:r>
              <a:rPr lang="vi" sz="1300">
                <a:solidFill>
                  <a:srgbClr val="859900"/>
                </a:solidFill>
                <a:latin typeface="Fira Code"/>
                <a:ea typeface="Fira Code"/>
                <a:cs typeface="Fira Code"/>
                <a:sym typeface="Fira Code"/>
              </a:rPr>
              <a:t>continue</a:t>
            </a:r>
            <a:r>
              <a:rPr lang="vi" sz="1300">
                <a:solidFill>
                  <a:schemeClr val="accent1"/>
                </a:solidFill>
                <a:latin typeface="Lora"/>
                <a:ea typeface="Lora"/>
                <a:cs typeface="Lora"/>
                <a:sym typeface="Lora"/>
              </a:rPr>
              <a:t> dừng lần lặp hiện tại, chuyển lớp lần lặp tiếp theo, các câu lệnh bên dưới cũng bị bỏ qua</a:t>
            </a:r>
            <a:endParaRPr sz="1300">
              <a:solidFill>
                <a:schemeClr val="accent1"/>
              </a:solidFill>
              <a:latin typeface="Lora"/>
              <a:ea typeface="Lora"/>
              <a:cs typeface="Lora"/>
              <a:sym typeface="Lora"/>
            </a:endParaRPr>
          </a:p>
          <a:p>
            <a:pPr indent="0" lvl="0" marL="0" rtl="0" algn="l">
              <a:lnSpc>
                <a:spcPct val="135714"/>
              </a:lnSpc>
              <a:spcBef>
                <a:spcPts val="1000"/>
              </a:spcBef>
              <a:spcAft>
                <a:spcPts val="0"/>
              </a:spcAft>
              <a:buNone/>
            </a:pPr>
            <a:r>
              <a:rPr lang="vi" sz="1200">
                <a:solidFill>
                  <a:srgbClr val="859900"/>
                </a:solidFill>
                <a:latin typeface="Fira Code"/>
                <a:ea typeface="Fira Code"/>
                <a:cs typeface="Fira Code"/>
                <a:sym typeface="Fira Code"/>
              </a:rPr>
              <a:t>for</a:t>
            </a:r>
            <a:r>
              <a:rPr lang="vi" sz="1200">
                <a:solidFill>
                  <a:srgbClr val="BBBBBB"/>
                </a:solidFill>
                <a:latin typeface="Fira Code"/>
                <a:ea typeface="Fira Code"/>
                <a:cs typeface="Fira Code"/>
                <a:sym typeface="Fira Code"/>
              </a:rPr>
              <a:t> (</a:t>
            </a: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i</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0</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i</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&lt;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10</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i</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if</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i</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2</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1</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continue</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console</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log</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i</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50000"/>
              </a:lnSpc>
              <a:spcBef>
                <a:spcPts val="1000"/>
              </a:spcBef>
              <a:spcAft>
                <a:spcPts val="1000"/>
              </a:spcAft>
              <a:buNone/>
            </a:pPr>
            <a:r>
              <a:t/>
            </a:r>
            <a:endParaRPr sz="1300">
              <a:solidFill>
                <a:schemeClr val="accent1"/>
              </a:solidFill>
              <a:latin typeface="Lora"/>
              <a:ea typeface="Lora"/>
              <a:cs typeface="Lora"/>
              <a:sym typeface="Lora"/>
            </a:endParaRPr>
          </a:p>
        </p:txBody>
      </p:sp>
      <p:sp>
        <p:nvSpPr>
          <p:cNvPr id="521" name="Google Shape;521;p65"/>
          <p:cNvSpPr/>
          <p:nvPr/>
        </p:nvSpPr>
        <p:spPr>
          <a:xfrm>
            <a:off x="949150" y="4145500"/>
            <a:ext cx="1903500" cy="383700"/>
          </a:xfrm>
          <a:prstGeom prst="rect">
            <a:avLst/>
          </a:prstGeom>
          <a:no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65"/>
          <p:cNvSpPr/>
          <p:nvPr/>
        </p:nvSpPr>
        <p:spPr>
          <a:xfrm>
            <a:off x="4773625" y="3704675"/>
            <a:ext cx="1903500" cy="383700"/>
          </a:xfrm>
          <a:prstGeom prst="rect">
            <a:avLst/>
          </a:prstGeom>
          <a:no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6"/>
          <p:cNvSpPr txBox="1"/>
          <p:nvPr>
            <p:ph idx="1" type="body"/>
          </p:nvPr>
        </p:nvSpPr>
        <p:spPr>
          <a:xfrm>
            <a:off x="729450" y="1312325"/>
            <a:ext cx="7686900" cy="3584100"/>
          </a:xfrm>
          <a:prstGeom prst="rect">
            <a:avLst/>
          </a:prstGeom>
        </p:spPr>
        <p:txBody>
          <a:bodyPr anchorCtr="0" anchor="t" bIns="91425" lIns="91425" spcFirstLastPara="1" rIns="91425" wrap="square" tIns="91425">
            <a:noAutofit/>
          </a:bodyPr>
          <a:lstStyle/>
          <a:p>
            <a:pPr indent="0" lvl="0" marL="0" rtl="0" algn="l">
              <a:lnSpc>
                <a:spcPct val="135714"/>
              </a:lnSpc>
              <a:spcBef>
                <a:spcPts val="1000"/>
              </a:spcBef>
              <a:spcAft>
                <a:spcPts val="0"/>
              </a:spcAft>
              <a:buNone/>
            </a:pPr>
            <a:r>
              <a:rPr lang="vi">
                <a:latin typeface="Lora"/>
                <a:ea typeface="Lora"/>
                <a:cs typeface="Lora"/>
                <a:sym typeface="Lora"/>
              </a:rPr>
              <a:t>Các vòng lặp (hay các cấu trúc điều khiển khác) có thể sử dụng lồng nhau để giải quyết những bài toán phức tạp hơn, đồng thời cũng có thể đặt “nhãn” (label) cho vòng lặp để sử dụng với câu lệnh </a:t>
            </a:r>
            <a:r>
              <a:rPr b="1" lang="vi">
                <a:latin typeface="Lora"/>
                <a:ea typeface="Lora"/>
                <a:cs typeface="Lora"/>
                <a:sym typeface="Lora"/>
              </a:rPr>
              <a:t>break</a:t>
            </a:r>
            <a:r>
              <a:rPr lang="vi">
                <a:latin typeface="Lora"/>
                <a:ea typeface="Lora"/>
                <a:cs typeface="Lora"/>
                <a:sym typeface="Lora"/>
              </a:rPr>
              <a:t>, </a:t>
            </a:r>
            <a:r>
              <a:rPr b="1" lang="vi">
                <a:latin typeface="Lora"/>
                <a:ea typeface="Lora"/>
                <a:cs typeface="Lora"/>
                <a:sym typeface="Lora"/>
              </a:rPr>
              <a:t>continue</a:t>
            </a:r>
            <a:endParaRPr>
              <a:latin typeface="Lora"/>
              <a:ea typeface="Lora"/>
              <a:cs typeface="Lora"/>
              <a:sym typeface="Lora"/>
            </a:endParaRPr>
          </a:p>
          <a:p>
            <a:pPr indent="0" lvl="0" marL="0" rtl="0" algn="l">
              <a:lnSpc>
                <a:spcPct val="135714"/>
              </a:lnSpc>
              <a:spcBef>
                <a:spcPts val="1000"/>
              </a:spcBef>
              <a:spcAft>
                <a:spcPts val="0"/>
              </a:spcAft>
              <a:buNone/>
            </a:pPr>
            <a:r>
              <a:t/>
            </a:r>
            <a:endParaRPr>
              <a:latin typeface="Lora"/>
              <a:ea typeface="Lora"/>
              <a:cs typeface="Lora"/>
              <a:sym typeface="Lora"/>
            </a:endParaRPr>
          </a:p>
          <a:p>
            <a:pPr indent="0" lvl="0" marL="0" rtl="0" algn="l">
              <a:lnSpc>
                <a:spcPct val="135714"/>
              </a:lnSpc>
              <a:spcBef>
                <a:spcPts val="1000"/>
              </a:spcBef>
              <a:spcAft>
                <a:spcPts val="1000"/>
              </a:spcAft>
              <a:buNone/>
            </a:pPr>
            <a:r>
              <a:t/>
            </a:r>
            <a:endParaRPr>
              <a:latin typeface="Lora"/>
              <a:ea typeface="Lora"/>
              <a:cs typeface="Lora"/>
              <a:sym typeface="Lora"/>
            </a:endParaRPr>
          </a:p>
        </p:txBody>
      </p:sp>
      <p:sp>
        <p:nvSpPr>
          <p:cNvPr id="528" name="Google Shape;528;p66"/>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Inner loops, label</a:t>
            </a:r>
            <a:endParaRPr/>
          </a:p>
        </p:txBody>
      </p:sp>
      <p:sp>
        <p:nvSpPr>
          <p:cNvPr id="529" name="Google Shape;529;p66"/>
          <p:cNvSpPr txBox="1"/>
          <p:nvPr/>
        </p:nvSpPr>
        <p:spPr>
          <a:xfrm>
            <a:off x="727650" y="2463575"/>
            <a:ext cx="7688700" cy="24327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vi" sz="1200">
                <a:solidFill>
                  <a:srgbClr val="859900"/>
                </a:solidFill>
                <a:latin typeface="Fira Code"/>
                <a:ea typeface="Fira Code"/>
                <a:cs typeface="Fira Code"/>
                <a:sym typeface="Fira Code"/>
              </a:rPr>
              <a:t>for</a:t>
            </a:r>
            <a:r>
              <a:rPr lang="vi" sz="1200">
                <a:solidFill>
                  <a:srgbClr val="BBBBBB"/>
                </a:solidFill>
                <a:latin typeface="Fira Code"/>
                <a:ea typeface="Fira Code"/>
                <a:cs typeface="Fira Code"/>
                <a:sym typeface="Fira Code"/>
              </a:rPr>
              <a:t> (</a:t>
            </a: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i</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0</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i</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&lt;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5</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i</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for</a:t>
            </a:r>
            <a:r>
              <a:rPr lang="vi" sz="1200">
                <a:solidFill>
                  <a:srgbClr val="BBBBBB"/>
                </a:solidFill>
                <a:latin typeface="Fira Code"/>
                <a:ea typeface="Fira Code"/>
                <a:cs typeface="Fira Code"/>
                <a:sym typeface="Fira Code"/>
              </a:rPr>
              <a:t> (</a:t>
            </a: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j</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i</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1</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j</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&lt;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5</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j</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console</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log</a:t>
            </a:r>
            <a:r>
              <a:rPr lang="vi" sz="1200">
                <a:solidFill>
                  <a:srgbClr val="BBBBBB"/>
                </a:solidFill>
                <a:latin typeface="Fira Code"/>
                <a:ea typeface="Fira Code"/>
                <a:cs typeface="Fira Code"/>
                <a:sym typeface="Fira Code"/>
              </a:rPr>
              <a:t>(</a:t>
            </a:r>
            <a:r>
              <a:rPr lang="vi" sz="1200">
                <a:solidFill>
                  <a:srgbClr val="2AA198"/>
                </a:solidFill>
                <a:latin typeface="Fira Code"/>
                <a:ea typeface="Fira Code"/>
                <a:cs typeface="Fira Code"/>
                <a:sym typeface="Fira Code"/>
              </a:rPr>
              <a:t>`i = ${</a:t>
            </a:r>
            <a:r>
              <a:rPr lang="vi" sz="1200">
                <a:solidFill>
                  <a:srgbClr val="268BD2"/>
                </a:solidFill>
                <a:latin typeface="Fira Code"/>
                <a:ea typeface="Fira Code"/>
                <a:cs typeface="Fira Code"/>
                <a:sym typeface="Fira Code"/>
              </a:rPr>
              <a:t>i</a:t>
            </a:r>
            <a:r>
              <a:rPr lang="vi" sz="1200">
                <a:solidFill>
                  <a:srgbClr val="2AA198"/>
                </a:solidFill>
                <a:latin typeface="Fira Code"/>
                <a:ea typeface="Fira Code"/>
                <a:cs typeface="Fira Code"/>
                <a:sym typeface="Fira Code"/>
              </a:rPr>
              <a:t>}, j = ${</a:t>
            </a:r>
            <a:r>
              <a:rPr lang="vi" sz="1200">
                <a:solidFill>
                  <a:srgbClr val="268BD2"/>
                </a:solidFill>
                <a:latin typeface="Fira Code"/>
                <a:ea typeface="Fira Code"/>
                <a:cs typeface="Fira Code"/>
                <a:sym typeface="Fira Code"/>
              </a:rPr>
              <a:t>j</a:t>
            </a:r>
            <a:r>
              <a:rPr lang="vi" sz="1200">
                <a:solidFill>
                  <a:srgbClr val="2AA198"/>
                </a:solidFill>
                <a:latin typeface="Fira Code"/>
                <a:ea typeface="Fira Code"/>
                <a:cs typeface="Fira Code"/>
                <a:sym typeface="Fira Code"/>
              </a:rPr>
              <a:t>}`</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p:txBody>
      </p:sp>
      <p:pic>
        <p:nvPicPr>
          <p:cNvPr id="530" name="Google Shape;530;p66"/>
          <p:cNvPicPr preferRelativeResize="0"/>
          <p:nvPr/>
        </p:nvPicPr>
        <p:blipFill>
          <a:blip r:embed="rId3">
            <a:alphaModFix/>
          </a:blip>
          <a:stretch>
            <a:fillRect/>
          </a:stretch>
        </p:blipFill>
        <p:spPr>
          <a:xfrm>
            <a:off x="4040600" y="3652925"/>
            <a:ext cx="1203775" cy="9239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67"/>
          <p:cNvSpPr txBox="1"/>
          <p:nvPr>
            <p:ph idx="1" type="body"/>
          </p:nvPr>
        </p:nvSpPr>
        <p:spPr>
          <a:xfrm>
            <a:off x="729450" y="1312325"/>
            <a:ext cx="7686900" cy="3584100"/>
          </a:xfrm>
          <a:prstGeom prst="rect">
            <a:avLst/>
          </a:prstGeom>
        </p:spPr>
        <p:txBody>
          <a:bodyPr anchorCtr="0" anchor="t" bIns="91425" lIns="91425" spcFirstLastPara="1" rIns="91425" wrap="square" tIns="91425">
            <a:noAutofit/>
          </a:bodyPr>
          <a:lstStyle/>
          <a:p>
            <a:pPr indent="0" lvl="0" marL="0" rtl="0" algn="l">
              <a:lnSpc>
                <a:spcPct val="135714"/>
              </a:lnSpc>
              <a:spcBef>
                <a:spcPts val="1000"/>
              </a:spcBef>
              <a:spcAft>
                <a:spcPts val="0"/>
              </a:spcAft>
              <a:buNone/>
            </a:pPr>
            <a:r>
              <a:rPr lang="vi">
                <a:latin typeface="Lora"/>
                <a:ea typeface="Lora"/>
                <a:cs typeface="Lora"/>
                <a:sym typeface="Lora"/>
              </a:rPr>
              <a:t>Các vòng lặp (hay các cấu trúc điều khiển khác) có thể sử dụng lồng nhau để giải quyết những bài toán phức tạp hơn, đồng thời cũng có thể đặt “nhãn” (label) cho vòng lặp để sử dụng với câu lệnh </a:t>
            </a:r>
            <a:r>
              <a:rPr b="1" lang="vi">
                <a:latin typeface="Lora"/>
                <a:ea typeface="Lora"/>
                <a:cs typeface="Lora"/>
                <a:sym typeface="Lora"/>
              </a:rPr>
              <a:t>break</a:t>
            </a:r>
            <a:r>
              <a:rPr lang="vi">
                <a:latin typeface="Lora"/>
                <a:ea typeface="Lora"/>
                <a:cs typeface="Lora"/>
                <a:sym typeface="Lora"/>
              </a:rPr>
              <a:t>, </a:t>
            </a:r>
            <a:r>
              <a:rPr b="1" lang="vi">
                <a:latin typeface="Lora"/>
                <a:ea typeface="Lora"/>
                <a:cs typeface="Lora"/>
                <a:sym typeface="Lora"/>
              </a:rPr>
              <a:t>continue</a:t>
            </a:r>
            <a:endParaRPr>
              <a:latin typeface="Lora"/>
              <a:ea typeface="Lora"/>
              <a:cs typeface="Lora"/>
              <a:sym typeface="Lora"/>
            </a:endParaRPr>
          </a:p>
          <a:p>
            <a:pPr indent="0" lvl="0" marL="0" rtl="0" algn="l">
              <a:lnSpc>
                <a:spcPct val="135714"/>
              </a:lnSpc>
              <a:spcBef>
                <a:spcPts val="1000"/>
              </a:spcBef>
              <a:spcAft>
                <a:spcPts val="0"/>
              </a:spcAft>
              <a:buNone/>
            </a:pPr>
            <a:r>
              <a:t/>
            </a:r>
            <a:endParaRPr>
              <a:latin typeface="Lora"/>
              <a:ea typeface="Lora"/>
              <a:cs typeface="Lora"/>
              <a:sym typeface="Lora"/>
            </a:endParaRPr>
          </a:p>
          <a:p>
            <a:pPr indent="0" lvl="0" marL="0" rtl="0" algn="l">
              <a:lnSpc>
                <a:spcPct val="135714"/>
              </a:lnSpc>
              <a:spcBef>
                <a:spcPts val="1000"/>
              </a:spcBef>
              <a:spcAft>
                <a:spcPts val="1000"/>
              </a:spcAft>
              <a:buNone/>
            </a:pPr>
            <a:r>
              <a:t/>
            </a:r>
            <a:endParaRPr>
              <a:latin typeface="Lora"/>
              <a:ea typeface="Lora"/>
              <a:cs typeface="Lora"/>
              <a:sym typeface="Lora"/>
            </a:endParaRPr>
          </a:p>
        </p:txBody>
      </p:sp>
      <p:sp>
        <p:nvSpPr>
          <p:cNvPr id="536" name="Google Shape;536;p67"/>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Inner loops, label</a:t>
            </a:r>
            <a:endParaRPr/>
          </a:p>
        </p:txBody>
      </p:sp>
      <p:sp>
        <p:nvSpPr>
          <p:cNvPr id="537" name="Google Shape;537;p67"/>
          <p:cNvSpPr txBox="1"/>
          <p:nvPr/>
        </p:nvSpPr>
        <p:spPr>
          <a:xfrm>
            <a:off x="729450" y="2463650"/>
            <a:ext cx="7688700" cy="24327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outerLoop: </a:t>
            </a:r>
            <a:r>
              <a:rPr lang="vi" sz="1200">
                <a:solidFill>
                  <a:srgbClr val="859900"/>
                </a:solidFill>
                <a:latin typeface="Fira Code"/>
                <a:ea typeface="Fira Code"/>
                <a:cs typeface="Fira Code"/>
                <a:sym typeface="Fira Code"/>
              </a:rPr>
              <a:t>for</a:t>
            </a:r>
            <a:r>
              <a:rPr lang="vi" sz="1200">
                <a:solidFill>
                  <a:srgbClr val="BBBBBB"/>
                </a:solidFill>
                <a:latin typeface="Fira Code"/>
                <a:ea typeface="Fira Code"/>
                <a:cs typeface="Fira Code"/>
                <a:sym typeface="Fira Code"/>
              </a:rPr>
              <a:t> (</a:t>
            </a: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i</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0</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i</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&lt;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5</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i</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innerLoop: </a:t>
            </a:r>
            <a:r>
              <a:rPr lang="vi" sz="1200">
                <a:solidFill>
                  <a:srgbClr val="859900"/>
                </a:solidFill>
                <a:latin typeface="Fira Code"/>
                <a:ea typeface="Fira Code"/>
                <a:cs typeface="Fira Code"/>
                <a:sym typeface="Fira Code"/>
              </a:rPr>
              <a:t>for</a:t>
            </a:r>
            <a:r>
              <a:rPr lang="vi" sz="1200">
                <a:solidFill>
                  <a:srgbClr val="BBBBBB"/>
                </a:solidFill>
                <a:latin typeface="Fira Code"/>
                <a:ea typeface="Fira Code"/>
                <a:cs typeface="Fira Code"/>
                <a:sym typeface="Fira Code"/>
              </a:rPr>
              <a:t> (</a:t>
            </a: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j</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i</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1</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j</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&lt;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5</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j</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if</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i</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&gt;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3</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break</a:t>
            </a:r>
            <a:r>
              <a:rPr lang="vi" sz="1200">
                <a:solidFill>
                  <a:srgbClr val="BBBBBB"/>
                </a:solidFill>
                <a:latin typeface="Fira Code"/>
                <a:ea typeface="Fira Code"/>
                <a:cs typeface="Fira Code"/>
                <a:sym typeface="Fira Code"/>
              </a:rPr>
              <a:t> outerLoop;</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console</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log</a:t>
            </a:r>
            <a:r>
              <a:rPr lang="vi" sz="1200">
                <a:solidFill>
                  <a:srgbClr val="BBBBBB"/>
                </a:solidFill>
                <a:latin typeface="Fira Code"/>
                <a:ea typeface="Fira Code"/>
                <a:cs typeface="Fira Code"/>
                <a:sym typeface="Fira Code"/>
              </a:rPr>
              <a:t>(</a:t>
            </a:r>
            <a:r>
              <a:rPr lang="vi" sz="1200">
                <a:solidFill>
                  <a:srgbClr val="2AA198"/>
                </a:solidFill>
                <a:latin typeface="Fira Code"/>
                <a:ea typeface="Fira Code"/>
                <a:cs typeface="Fira Code"/>
                <a:sym typeface="Fira Code"/>
              </a:rPr>
              <a:t>`i = ${</a:t>
            </a:r>
            <a:r>
              <a:rPr lang="vi" sz="1200">
                <a:solidFill>
                  <a:srgbClr val="268BD2"/>
                </a:solidFill>
                <a:latin typeface="Fira Code"/>
                <a:ea typeface="Fira Code"/>
                <a:cs typeface="Fira Code"/>
                <a:sym typeface="Fira Code"/>
              </a:rPr>
              <a:t>i</a:t>
            </a:r>
            <a:r>
              <a:rPr lang="vi" sz="1200">
                <a:solidFill>
                  <a:srgbClr val="2AA198"/>
                </a:solidFill>
                <a:latin typeface="Fira Code"/>
                <a:ea typeface="Fira Code"/>
                <a:cs typeface="Fira Code"/>
                <a:sym typeface="Fira Code"/>
              </a:rPr>
              <a:t>}, j = ${</a:t>
            </a:r>
            <a:r>
              <a:rPr lang="vi" sz="1200">
                <a:solidFill>
                  <a:srgbClr val="268BD2"/>
                </a:solidFill>
                <a:latin typeface="Fira Code"/>
                <a:ea typeface="Fira Code"/>
                <a:cs typeface="Fira Code"/>
                <a:sym typeface="Fira Code"/>
              </a:rPr>
              <a:t>j</a:t>
            </a:r>
            <a:r>
              <a:rPr lang="vi" sz="1200">
                <a:solidFill>
                  <a:srgbClr val="2AA198"/>
                </a:solidFill>
                <a:latin typeface="Fira Code"/>
                <a:ea typeface="Fira Code"/>
                <a:cs typeface="Fira Code"/>
                <a:sym typeface="Fira Code"/>
              </a:rPr>
              <a:t>}`</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p:txBody>
      </p:sp>
      <p:sp>
        <p:nvSpPr>
          <p:cNvPr id="538" name="Google Shape;538;p67"/>
          <p:cNvSpPr/>
          <p:nvPr/>
        </p:nvSpPr>
        <p:spPr>
          <a:xfrm>
            <a:off x="729450" y="2463650"/>
            <a:ext cx="1076700" cy="317700"/>
          </a:xfrm>
          <a:prstGeom prst="rect">
            <a:avLst/>
          </a:prstGeom>
          <a:no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67"/>
          <p:cNvSpPr/>
          <p:nvPr/>
        </p:nvSpPr>
        <p:spPr>
          <a:xfrm>
            <a:off x="1838500" y="3251800"/>
            <a:ext cx="1612500" cy="317700"/>
          </a:xfrm>
          <a:prstGeom prst="rect">
            <a:avLst/>
          </a:prstGeom>
          <a:no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68"/>
          <p:cNvSpPr txBox="1"/>
          <p:nvPr>
            <p:ph idx="1" type="body"/>
          </p:nvPr>
        </p:nvSpPr>
        <p:spPr>
          <a:xfrm>
            <a:off x="729450" y="1312325"/>
            <a:ext cx="7686900" cy="3584100"/>
          </a:xfrm>
          <a:prstGeom prst="rect">
            <a:avLst/>
          </a:prstGeom>
        </p:spPr>
        <p:txBody>
          <a:bodyPr anchorCtr="0" anchor="t" bIns="91425" lIns="91425" spcFirstLastPara="1" rIns="91425" wrap="square" tIns="91425">
            <a:noAutofit/>
          </a:bodyPr>
          <a:lstStyle/>
          <a:p>
            <a:pPr indent="0" lvl="0" marL="0" rtl="0" algn="l">
              <a:lnSpc>
                <a:spcPct val="135714"/>
              </a:lnSpc>
              <a:spcBef>
                <a:spcPts val="1000"/>
              </a:spcBef>
              <a:spcAft>
                <a:spcPts val="0"/>
              </a:spcAft>
              <a:buNone/>
            </a:pPr>
            <a:r>
              <a:rPr lang="vi">
                <a:latin typeface="Lora"/>
                <a:ea typeface="Lora"/>
                <a:cs typeface="Lora"/>
                <a:sym typeface="Lora"/>
              </a:rPr>
              <a:t>Một số lưu ý khi sử dụng các vòng lặp</a:t>
            </a:r>
            <a:endParaRPr>
              <a:latin typeface="Lora"/>
              <a:ea typeface="Lora"/>
              <a:cs typeface="Lora"/>
              <a:sym typeface="Lora"/>
            </a:endParaRPr>
          </a:p>
          <a:p>
            <a:pPr indent="-311150" lvl="0" marL="457200" rtl="0" algn="l">
              <a:lnSpc>
                <a:spcPct val="135714"/>
              </a:lnSpc>
              <a:spcBef>
                <a:spcPts val="1000"/>
              </a:spcBef>
              <a:spcAft>
                <a:spcPts val="0"/>
              </a:spcAft>
              <a:buSzPts val="1300"/>
              <a:buFont typeface="Lora"/>
              <a:buAutoNum type="arabicPeriod"/>
            </a:pPr>
            <a:r>
              <a:rPr lang="vi">
                <a:latin typeface="Lora"/>
                <a:ea typeface="Lora"/>
                <a:cs typeface="Lora"/>
                <a:sym typeface="Lora"/>
              </a:rPr>
              <a:t>Cần chú ý điều kiện dừng, tránh vòng lặp vô hạn gây “đơ” máy tính 😅</a:t>
            </a:r>
            <a:endParaRPr>
              <a:latin typeface="Lora"/>
              <a:ea typeface="Lora"/>
              <a:cs typeface="Lora"/>
              <a:sym typeface="Lora"/>
            </a:endParaRPr>
          </a:p>
          <a:p>
            <a:pPr indent="-311150" lvl="0" marL="457200" rtl="0" algn="l">
              <a:lnSpc>
                <a:spcPct val="135714"/>
              </a:lnSpc>
              <a:spcBef>
                <a:spcPts val="0"/>
              </a:spcBef>
              <a:spcAft>
                <a:spcPts val="0"/>
              </a:spcAft>
              <a:buSzPts val="1300"/>
              <a:buFont typeface="Lora"/>
              <a:buAutoNum type="arabicPeriod"/>
            </a:pPr>
            <a:r>
              <a:rPr lang="vi">
                <a:latin typeface="Lora"/>
                <a:ea typeface="Lora"/>
                <a:cs typeface="Lora"/>
                <a:sym typeface="Lora"/>
              </a:rPr>
              <a:t>Vòng lặp </a:t>
            </a:r>
            <a:r>
              <a:rPr b="1" lang="vi">
                <a:latin typeface="Lora"/>
                <a:ea typeface="Lora"/>
                <a:cs typeface="Lora"/>
                <a:sym typeface="Lora"/>
              </a:rPr>
              <a:t>for</a:t>
            </a:r>
            <a:r>
              <a:rPr lang="vi">
                <a:latin typeface="Lora"/>
                <a:ea typeface="Lora"/>
                <a:cs typeface="Lora"/>
                <a:sym typeface="Lora"/>
              </a:rPr>
              <a:t> có thể bỏ qua một, hoặc tất cả biểu thức bên trong </a:t>
            </a:r>
            <a:r>
              <a:rPr b="1" lang="vi">
                <a:latin typeface="Lora"/>
                <a:ea typeface="Lora"/>
                <a:cs typeface="Lora"/>
                <a:sym typeface="Lora"/>
              </a:rPr>
              <a:t>( )</a:t>
            </a:r>
            <a:r>
              <a:rPr lang="vi">
                <a:latin typeface="Lora"/>
                <a:ea typeface="Lora"/>
                <a:cs typeface="Lora"/>
                <a:sym typeface="Lora"/>
              </a:rPr>
              <a:t>, ví dụ:</a:t>
            </a:r>
            <a:endParaRPr>
              <a:latin typeface="Lora"/>
              <a:ea typeface="Lora"/>
              <a:cs typeface="Lora"/>
              <a:sym typeface="Lora"/>
            </a:endParaRPr>
          </a:p>
          <a:p>
            <a:pPr indent="0" lvl="0" marL="0" rtl="0" algn="l">
              <a:lnSpc>
                <a:spcPct val="135714"/>
              </a:lnSpc>
              <a:spcBef>
                <a:spcPts val="100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i</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0</a:t>
            </a:r>
            <a:r>
              <a:rPr lang="vi" sz="1200">
                <a:solidFill>
                  <a:srgbClr val="BBBBBB"/>
                </a:solidFill>
                <a:latin typeface="Fira Code"/>
                <a:ea typeface="Fira Code"/>
                <a:cs typeface="Fira Code"/>
                <a:sym typeface="Fira Code"/>
              </a:rPr>
              <a:t>;						</a:t>
            </a: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i</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0</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859900"/>
                </a:solidFill>
                <a:latin typeface="Fira Code"/>
                <a:ea typeface="Fira Code"/>
                <a:cs typeface="Fira Code"/>
                <a:sym typeface="Fira Code"/>
              </a:rPr>
              <a:t>for</a:t>
            </a:r>
            <a:r>
              <a:rPr lang="vi" sz="1200">
                <a:solidFill>
                  <a:srgbClr val="BBBBBB"/>
                </a:solidFill>
                <a:latin typeface="Fira Code"/>
                <a:ea typeface="Fira Code"/>
                <a:cs typeface="Fira Code"/>
                <a:sym typeface="Fira Code"/>
              </a:rPr>
              <a:t> (; </a:t>
            </a:r>
            <a:r>
              <a:rPr lang="vi" sz="1200">
                <a:solidFill>
                  <a:srgbClr val="268BD2"/>
                </a:solidFill>
                <a:latin typeface="Fira Code"/>
                <a:ea typeface="Fira Code"/>
                <a:cs typeface="Fira Code"/>
                <a:sym typeface="Fira Code"/>
              </a:rPr>
              <a:t>i</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&lt;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10</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i</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			</a:t>
            </a:r>
            <a:r>
              <a:rPr lang="vi" sz="1200">
                <a:solidFill>
                  <a:srgbClr val="859900"/>
                </a:solidFill>
                <a:latin typeface="Fira Code"/>
                <a:ea typeface="Fira Code"/>
                <a:cs typeface="Fira Code"/>
                <a:sym typeface="Fira Code"/>
              </a:rPr>
              <a:t>for</a:t>
            </a:r>
            <a:r>
              <a:rPr lang="vi" sz="1200">
                <a:solidFill>
                  <a:srgbClr val="BBBBBB"/>
                </a:solidFill>
                <a:latin typeface="Fira Code"/>
                <a:ea typeface="Fira Code"/>
                <a:cs typeface="Fira Code"/>
                <a:sym typeface="Fira Code"/>
              </a:rPr>
              <a:t> (;;)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i="1" lang="vi" sz="1200">
                <a:solidFill>
                  <a:srgbClr val="657B83"/>
                </a:solidFill>
                <a:latin typeface="Fira Code"/>
                <a:ea typeface="Fira Code"/>
                <a:cs typeface="Fira Code"/>
                <a:sym typeface="Fira Code"/>
              </a:rPr>
              <a:t>// code					</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code, condition, step</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endParaRPr sz="1200">
              <a:latin typeface="Fira Code"/>
              <a:ea typeface="Fira Code"/>
              <a:cs typeface="Fira Code"/>
              <a:sym typeface="Fira Code"/>
            </a:endParaRPr>
          </a:p>
          <a:p>
            <a:pPr indent="-311150" lvl="0" marL="457200" rtl="0" algn="l">
              <a:lnSpc>
                <a:spcPct val="135714"/>
              </a:lnSpc>
              <a:spcBef>
                <a:spcPts val="1000"/>
              </a:spcBef>
              <a:spcAft>
                <a:spcPts val="0"/>
              </a:spcAft>
              <a:buSzPts val="1300"/>
              <a:buFont typeface="Lora"/>
              <a:buAutoNum type="arabicPeriod"/>
            </a:pPr>
            <a:r>
              <a:rPr b="1" lang="vi">
                <a:latin typeface="Lora"/>
                <a:ea typeface="Lora"/>
                <a:cs typeface="Lora"/>
                <a:sym typeface="Lora"/>
              </a:rPr>
              <a:t>break</a:t>
            </a:r>
            <a:r>
              <a:rPr lang="vi">
                <a:latin typeface="Lora"/>
                <a:ea typeface="Lora"/>
                <a:cs typeface="Lora"/>
                <a:sym typeface="Lora"/>
              </a:rPr>
              <a:t>, </a:t>
            </a:r>
            <a:r>
              <a:rPr b="1" lang="vi">
                <a:latin typeface="Lora"/>
                <a:ea typeface="Lora"/>
                <a:cs typeface="Lora"/>
                <a:sym typeface="Lora"/>
              </a:rPr>
              <a:t>continue</a:t>
            </a:r>
            <a:r>
              <a:rPr lang="vi">
                <a:latin typeface="Lora"/>
                <a:ea typeface="Lora"/>
                <a:cs typeface="Lora"/>
                <a:sym typeface="Lora"/>
              </a:rPr>
              <a:t> chỉ hoạt động với </a:t>
            </a:r>
            <a:r>
              <a:rPr b="1" lang="vi">
                <a:latin typeface="Lora"/>
                <a:ea typeface="Lora"/>
                <a:cs typeface="Lora"/>
                <a:sym typeface="Lora"/>
              </a:rPr>
              <a:t>if else</a:t>
            </a:r>
            <a:r>
              <a:rPr lang="vi">
                <a:latin typeface="Lora"/>
                <a:ea typeface="Lora"/>
                <a:cs typeface="Lora"/>
                <a:sym typeface="Lora"/>
              </a:rPr>
              <a:t>, không hoạt động với toán tử </a:t>
            </a:r>
            <a:r>
              <a:rPr b="1" lang="vi">
                <a:latin typeface="Lora"/>
                <a:ea typeface="Lora"/>
                <a:cs typeface="Lora"/>
                <a:sym typeface="Lora"/>
              </a:rPr>
              <a:t>?</a:t>
            </a:r>
            <a:endParaRPr>
              <a:latin typeface="Lora"/>
              <a:ea typeface="Lora"/>
              <a:cs typeface="Lora"/>
              <a:sym typeface="Lora"/>
            </a:endParaRPr>
          </a:p>
          <a:p>
            <a:pPr indent="0" lvl="0" marL="0" rtl="0" algn="l">
              <a:lnSpc>
                <a:spcPct val="135714"/>
              </a:lnSpc>
              <a:spcBef>
                <a:spcPts val="1000"/>
              </a:spcBef>
              <a:spcAft>
                <a:spcPts val="0"/>
              </a:spcAft>
              <a:buNone/>
            </a:pP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i</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2</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0</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break</a:t>
            </a:r>
            <a:r>
              <a:rPr lang="vi" sz="1200">
                <a:solidFill>
                  <a:srgbClr val="BBBBBB"/>
                </a:solidFill>
                <a:latin typeface="Fira Code"/>
                <a:ea typeface="Fira Code"/>
                <a:cs typeface="Fira Code"/>
                <a:sym typeface="Fira Code"/>
              </a:rPr>
              <a:t>; </a:t>
            </a:r>
            <a:r>
              <a:rPr lang="vi" sz="1200">
                <a:solidFill>
                  <a:srgbClr val="B58900"/>
                </a:solidFill>
                <a:latin typeface="Fira Code"/>
                <a:ea typeface="Fira Code"/>
                <a:cs typeface="Fira Code"/>
                <a:sym typeface="Fira Code"/>
              </a:rPr>
              <a:t>false</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a:t>
            </a:r>
            <a:r>
              <a:rPr i="1" lang="vi" sz="1200">
                <a:solidFill>
                  <a:srgbClr val="657B83"/>
                </a:solidFill>
                <a:latin typeface="Fira Code"/>
                <a:ea typeface="Fira Code"/>
                <a:cs typeface="Fira Code"/>
                <a:sym typeface="Fira Code"/>
              </a:rPr>
              <a:t> error</a:t>
            </a:r>
            <a:endParaRPr sz="1200">
              <a:latin typeface="Fira Code"/>
              <a:ea typeface="Fira Code"/>
              <a:cs typeface="Fira Code"/>
              <a:sym typeface="Fira Code"/>
            </a:endParaRPr>
          </a:p>
          <a:p>
            <a:pPr indent="0" lvl="0" marL="0" rtl="0" algn="l">
              <a:lnSpc>
                <a:spcPct val="135714"/>
              </a:lnSpc>
              <a:spcBef>
                <a:spcPts val="1000"/>
              </a:spcBef>
              <a:spcAft>
                <a:spcPts val="1000"/>
              </a:spcAft>
              <a:buNone/>
            </a:pPr>
            <a:r>
              <a:t/>
            </a:r>
            <a:endParaRPr>
              <a:latin typeface="Lora"/>
              <a:ea typeface="Lora"/>
              <a:cs typeface="Lora"/>
              <a:sym typeface="Lora"/>
            </a:endParaRPr>
          </a:p>
        </p:txBody>
      </p:sp>
      <p:sp>
        <p:nvSpPr>
          <p:cNvPr id="545" name="Google Shape;545;p68"/>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L</a:t>
            </a:r>
            <a:r>
              <a:rPr lang="vi"/>
              <a:t>oops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9"/>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Debugs</a:t>
            </a:r>
            <a:endParaRPr/>
          </a:p>
        </p:txBody>
      </p:sp>
      <p:sp>
        <p:nvSpPr>
          <p:cNvPr id="551" name="Google Shape;551;p69"/>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latin typeface="Lora"/>
                <a:ea typeface="Lora"/>
                <a:cs typeface="Lora"/>
                <a:sym typeface="Lora"/>
              </a:rPr>
              <a:t>Ba Nguyễn</a:t>
            </a:r>
            <a:endParaRPr>
              <a:latin typeface="Lora"/>
              <a:ea typeface="Lora"/>
              <a:cs typeface="Lora"/>
              <a:sym typeface="Lora"/>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70"/>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Homework</a:t>
            </a:r>
            <a:endParaRPr/>
          </a:p>
        </p:txBody>
      </p:sp>
      <p:sp>
        <p:nvSpPr>
          <p:cNvPr id="557" name="Google Shape;557;p70"/>
          <p:cNvSpPr txBox="1"/>
          <p:nvPr>
            <p:ph idx="1" type="body"/>
          </p:nvPr>
        </p:nvSpPr>
        <p:spPr>
          <a:xfrm>
            <a:off x="729450" y="1312325"/>
            <a:ext cx="7688700" cy="3584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Lora"/>
              <a:buAutoNum type="arabicPeriod"/>
            </a:pPr>
            <a:r>
              <a:rPr lang="vi">
                <a:latin typeface="Lora"/>
                <a:ea typeface="Lora"/>
                <a:cs typeface="Lora"/>
                <a:sym typeface="Lora"/>
              </a:rPr>
              <a:t>VCT tính và in bảng cửu chương, sử dụng vòng lặp for lồng nhau</a:t>
            </a:r>
            <a:endParaRPr>
              <a:latin typeface="Lora"/>
              <a:ea typeface="Lora"/>
              <a:cs typeface="Lora"/>
              <a:sym typeface="Lora"/>
            </a:endParaRPr>
          </a:p>
          <a:p>
            <a:pPr indent="-311150" lvl="0" marL="457200" rtl="0" algn="l">
              <a:spcBef>
                <a:spcPts val="0"/>
              </a:spcBef>
              <a:spcAft>
                <a:spcPts val="0"/>
              </a:spcAft>
              <a:buSzPts val="1300"/>
              <a:buFont typeface="Lora"/>
              <a:buAutoNum type="arabicPeriod"/>
            </a:pPr>
            <a:r>
              <a:rPr lang="vi">
                <a:latin typeface="Lora"/>
                <a:ea typeface="Lora"/>
                <a:cs typeface="Lora"/>
                <a:sym typeface="Lora"/>
              </a:rPr>
              <a:t>VCT in ra màn hình nếu số chia hết cho 3 thì in “Fizz”, chia hết cho 5 thì in “Buzz”, chia hết cho cả 3 và 5 thì in “FizzBuzz”, không chia hết cho cả 3 và 5 thì in “BizzFuzz”. Số trong khoảng 0 </a:t>
            </a:r>
            <a:r>
              <a:rPr lang="vi">
                <a:latin typeface="Fira Code"/>
                <a:ea typeface="Fira Code"/>
                <a:cs typeface="Fira Code"/>
                <a:sym typeface="Fira Code"/>
              </a:rPr>
              <a:t>-&gt;</a:t>
            </a:r>
            <a:r>
              <a:rPr lang="vi">
                <a:latin typeface="Lora"/>
                <a:ea typeface="Lora"/>
                <a:cs typeface="Lora"/>
                <a:sym typeface="Lora"/>
              </a:rPr>
              <a:t> 100</a:t>
            </a:r>
            <a:endParaRPr>
              <a:latin typeface="Lora"/>
              <a:ea typeface="Lora"/>
              <a:cs typeface="Lora"/>
              <a:sym typeface="Lora"/>
            </a:endParaRPr>
          </a:p>
          <a:p>
            <a:pPr indent="-311150" lvl="0" marL="457200" rtl="0" algn="l">
              <a:spcBef>
                <a:spcPts val="0"/>
              </a:spcBef>
              <a:spcAft>
                <a:spcPts val="0"/>
              </a:spcAft>
              <a:buSzPts val="1300"/>
              <a:buFont typeface="Lora"/>
              <a:buAutoNum type="arabicPeriod"/>
            </a:pPr>
            <a:r>
              <a:rPr lang="vi">
                <a:latin typeface="Lora"/>
                <a:ea typeface="Lora"/>
                <a:cs typeface="Lora"/>
                <a:sym typeface="Lora"/>
              </a:rPr>
              <a:t>VCT tính và in ra tổng bội chung của 3 và 5 trong khoảng 0 </a:t>
            </a:r>
            <a:r>
              <a:rPr lang="vi">
                <a:latin typeface="Fira Code"/>
                <a:ea typeface="Fira Code"/>
                <a:cs typeface="Fira Code"/>
                <a:sym typeface="Fira Code"/>
              </a:rPr>
              <a:t>-&gt;</a:t>
            </a:r>
            <a:r>
              <a:rPr lang="vi">
                <a:latin typeface="Lora"/>
                <a:ea typeface="Lora"/>
                <a:cs typeface="Lora"/>
                <a:sym typeface="Lora"/>
              </a:rPr>
              <a:t> 1000</a:t>
            </a:r>
            <a:endParaRPr>
              <a:latin typeface="Lora"/>
              <a:ea typeface="Lora"/>
              <a:cs typeface="Lora"/>
              <a:sym typeface="Lora"/>
            </a:endParaRPr>
          </a:p>
          <a:p>
            <a:pPr indent="-311150" lvl="0" marL="457200" rtl="0" algn="l">
              <a:spcBef>
                <a:spcPts val="0"/>
              </a:spcBef>
              <a:spcAft>
                <a:spcPts val="0"/>
              </a:spcAft>
              <a:buSzPts val="1300"/>
              <a:buFont typeface="Lora"/>
              <a:buAutoNum type="arabicPeriod"/>
            </a:pPr>
            <a:r>
              <a:rPr lang="vi">
                <a:latin typeface="Lora"/>
                <a:ea typeface="Lora"/>
                <a:cs typeface="Lora"/>
                <a:sym typeface="Lora"/>
              </a:rPr>
              <a:t>VCT kiểm tra và in ra một số có phải số nguyên tố hay không</a:t>
            </a:r>
            <a:endParaRPr>
              <a:latin typeface="Lora"/>
              <a:ea typeface="Lora"/>
              <a:cs typeface="Lora"/>
              <a:sym typeface="Lora"/>
            </a:endParaRPr>
          </a:p>
          <a:p>
            <a:pPr indent="-311150" lvl="0" marL="457200" rtl="0" algn="l">
              <a:spcBef>
                <a:spcPts val="0"/>
              </a:spcBef>
              <a:spcAft>
                <a:spcPts val="0"/>
              </a:spcAft>
              <a:buSzPts val="1300"/>
              <a:buFont typeface="Lora"/>
              <a:buAutoNum type="arabicPeriod"/>
            </a:pPr>
            <a:r>
              <a:rPr lang="vi">
                <a:latin typeface="Lora"/>
                <a:ea typeface="Lora"/>
                <a:cs typeface="Lora"/>
                <a:sym typeface="Lora"/>
              </a:rPr>
              <a:t>VCT nhập vào 2 số a, b kiểm tra và in ra các số nguyên tố trong khoảng a </a:t>
            </a:r>
            <a:r>
              <a:rPr lang="vi">
                <a:latin typeface="Fira Code"/>
                <a:ea typeface="Fira Code"/>
                <a:cs typeface="Fira Code"/>
                <a:sym typeface="Fira Code"/>
              </a:rPr>
              <a:t>-&gt;</a:t>
            </a:r>
            <a:r>
              <a:rPr lang="vi">
                <a:latin typeface="Lora"/>
                <a:ea typeface="Lora"/>
                <a:cs typeface="Lora"/>
                <a:sym typeface="Lora"/>
              </a:rPr>
              <a:t> b</a:t>
            </a:r>
            <a:endParaRPr>
              <a:latin typeface="Lora"/>
              <a:ea typeface="Lora"/>
              <a:cs typeface="Lora"/>
              <a:sym typeface="Lora"/>
            </a:endParaRPr>
          </a:p>
          <a:p>
            <a:pPr indent="-311150" lvl="0" marL="457200" rtl="0" algn="l">
              <a:spcBef>
                <a:spcPts val="0"/>
              </a:spcBef>
              <a:spcAft>
                <a:spcPts val="0"/>
              </a:spcAft>
              <a:buSzPts val="1300"/>
              <a:buFont typeface="Lora"/>
              <a:buAutoNum type="arabicPeriod"/>
            </a:pPr>
            <a:r>
              <a:rPr lang="vi">
                <a:latin typeface="Lora"/>
                <a:ea typeface="Lora"/>
                <a:cs typeface="Lora"/>
                <a:sym typeface="Lora"/>
              </a:rPr>
              <a:t>VCT in ra bảng cửu chương ngược (từ 10 </a:t>
            </a:r>
            <a:r>
              <a:rPr lang="vi">
                <a:latin typeface="Fira Code"/>
                <a:ea typeface="Fira Code"/>
                <a:cs typeface="Fira Code"/>
                <a:sym typeface="Fira Code"/>
              </a:rPr>
              <a:t>-&gt;</a:t>
            </a:r>
            <a:r>
              <a:rPr lang="vi">
                <a:latin typeface="Lora"/>
                <a:ea typeface="Lora"/>
                <a:cs typeface="Lora"/>
                <a:sym typeface="Lora"/>
              </a:rPr>
              <a:t> 1)</a:t>
            </a:r>
            <a:endParaRPr>
              <a:latin typeface="Lora"/>
              <a:ea typeface="Lora"/>
              <a:cs typeface="Lora"/>
              <a:sym typeface="Lora"/>
            </a:endParaRPr>
          </a:p>
          <a:p>
            <a:pPr indent="-311150" lvl="0" marL="457200" rtl="0" algn="l">
              <a:spcBef>
                <a:spcPts val="0"/>
              </a:spcBef>
              <a:spcAft>
                <a:spcPts val="0"/>
              </a:spcAft>
              <a:buSzPts val="1300"/>
              <a:buFont typeface="Lora"/>
              <a:buAutoNum type="arabicPeriod"/>
            </a:pPr>
            <a:r>
              <a:rPr lang="vi">
                <a:latin typeface="Lora"/>
                <a:ea typeface="Lora"/>
                <a:cs typeface="Lora"/>
                <a:sym typeface="Lora"/>
              </a:rPr>
              <a:t>VCT in ra chữ số đầu và cuối của một số. VD 12345 </a:t>
            </a:r>
            <a:r>
              <a:rPr lang="vi">
                <a:latin typeface="Fira Code"/>
                <a:ea typeface="Fira Code"/>
                <a:cs typeface="Fira Code"/>
                <a:sym typeface="Fira Code"/>
              </a:rPr>
              <a:t>-&gt;</a:t>
            </a:r>
            <a:r>
              <a:rPr lang="vi">
                <a:latin typeface="Lora"/>
                <a:ea typeface="Lora"/>
                <a:cs typeface="Lora"/>
                <a:sym typeface="Lora"/>
              </a:rPr>
              <a:t> 15</a:t>
            </a:r>
            <a:endParaRPr>
              <a:latin typeface="Lora"/>
              <a:ea typeface="Lora"/>
              <a:cs typeface="Lora"/>
              <a:sym typeface="Lora"/>
            </a:endParaRPr>
          </a:p>
          <a:p>
            <a:pPr indent="-311150" lvl="0" marL="457200" rtl="0" algn="l">
              <a:spcBef>
                <a:spcPts val="0"/>
              </a:spcBef>
              <a:spcAft>
                <a:spcPts val="0"/>
              </a:spcAft>
              <a:buSzPts val="1300"/>
              <a:buFont typeface="Lora"/>
              <a:buAutoNum type="arabicPeriod"/>
            </a:pPr>
            <a:r>
              <a:rPr lang="vi">
                <a:latin typeface="Lora"/>
                <a:ea typeface="Lora"/>
                <a:cs typeface="Lora"/>
                <a:sym typeface="Lora"/>
              </a:rPr>
              <a:t>VCT kiểm tra và in ra một số có phải số Palindrome hay không</a:t>
            </a:r>
            <a:endParaRPr>
              <a:latin typeface="Lora"/>
              <a:ea typeface="Lora"/>
              <a:cs typeface="Lora"/>
              <a:sym typeface="Lora"/>
            </a:endParaRPr>
          </a:p>
          <a:p>
            <a:pPr indent="-311150" lvl="0" marL="457200" rtl="0" algn="l">
              <a:spcBef>
                <a:spcPts val="0"/>
              </a:spcBef>
              <a:spcAft>
                <a:spcPts val="0"/>
              </a:spcAft>
              <a:buSzPts val="1300"/>
              <a:buFont typeface="Lora"/>
              <a:buAutoNum type="arabicPeriod"/>
            </a:pPr>
            <a:r>
              <a:rPr lang="vi">
                <a:latin typeface="Lora"/>
                <a:ea typeface="Lora"/>
                <a:cs typeface="Lora"/>
                <a:sym typeface="Lora"/>
              </a:rPr>
              <a:t>VCT kiểm tra và in ra</a:t>
            </a:r>
            <a:r>
              <a:rPr lang="vi">
                <a:latin typeface="Lora"/>
                <a:ea typeface="Lora"/>
                <a:cs typeface="Lora"/>
                <a:sym typeface="Lora"/>
              </a:rPr>
              <a:t> một số có phải số Armstrong hay không</a:t>
            </a:r>
            <a:endParaRPr>
              <a:latin typeface="Lora"/>
              <a:ea typeface="Lora"/>
              <a:cs typeface="Lora"/>
              <a:sym typeface="Lora"/>
            </a:endParaRPr>
          </a:p>
          <a:p>
            <a:pPr indent="-311150" lvl="0" marL="457200" rtl="0" algn="l">
              <a:spcBef>
                <a:spcPts val="0"/>
              </a:spcBef>
              <a:spcAft>
                <a:spcPts val="0"/>
              </a:spcAft>
              <a:buSzPts val="1300"/>
              <a:buFont typeface="Lora"/>
              <a:buAutoNum type="arabicPeriod"/>
            </a:pPr>
            <a:r>
              <a:rPr lang="vi">
                <a:latin typeface="Lora"/>
                <a:ea typeface="Lora"/>
                <a:cs typeface="Lora"/>
                <a:sym typeface="Lora"/>
              </a:rPr>
              <a:t>VCT tính và in ra giai thừa của một số</a:t>
            </a:r>
            <a:endParaRPr>
              <a:latin typeface="Lora"/>
              <a:ea typeface="Lora"/>
              <a:cs typeface="Lora"/>
              <a:sym typeface="Lora"/>
            </a:endParaRPr>
          </a:p>
          <a:p>
            <a:pPr indent="-311150" lvl="0" marL="457200" rtl="0" algn="l">
              <a:spcBef>
                <a:spcPts val="0"/>
              </a:spcBef>
              <a:spcAft>
                <a:spcPts val="0"/>
              </a:spcAft>
              <a:buSzPts val="1300"/>
              <a:buFont typeface="Lora"/>
              <a:buAutoNum type="arabicPeriod"/>
            </a:pPr>
            <a:r>
              <a:rPr lang="vi">
                <a:latin typeface="Lora"/>
                <a:ea typeface="Lora"/>
                <a:cs typeface="Lora"/>
                <a:sym typeface="Lora"/>
              </a:rPr>
              <a:t>VCT kiểm tra và in ra</a:t>
            </a:r>
            <a:r>
              <a:rPr lang="vi">
                <a:latin typeface="Lora"/>
                <a:ea typeface="Lora"/>
                <a:cs typeface="Lora"/>
                <a:sym typeface="Lora"/>
              </a:rPr>
              <a:t> một số có phải số Perfect hay không</a:t>
            </a:r>
            <a:endParaRPr>
              <a:latin typeface="Lora"/>
              <a:ea typeface="Lora"/>
              <a:cs typeface="Lora"/>
              <a:sym typeface="Lora"/>
            </a:endParaRPr>
          </a:p>
          <a:p>
            <a:pPr indent="-311150" lvl="0" marL="457200" rtl="0" algn="l">
              <a:spcBef>
                <a:spcPts val="0"/>
              </a:spcBef>
              <a:spcAft>
                <a:spcPts val="0"/>
              </a:spcAft>
              <a:buSzPts val="1300"/>
              <a:buFont typeface="Lora"/>
              <a:buAutoNum type="arabicPeriod"/>
            </a:pPr>
            <a:r>
              <a:rPr lang="vi">
                <a:latin typeface="Lora"/>
                <a:ea typeface="Lora"/>
                <a:cs typeface="Lora"/>
                <a:sym typeface="Lora"/>
              </a:rPr>
              <a:t>VCT kiểm tra và in ra</a:t>
            </a:r>
            <a:r>
              <a:rPr lang="vi">
                <a:latin typeface="Lora"/>
                <a:ea typeface="Lora"/>
                <a:cs typeface="Lora"/>
                <a:sym typeface="Lora"/>
              </a:rPr>
              <a:t> một số có phải số Strong hay không</a:t>
            </a:r>
            <a:endParaRPr>
              <a:latin typeface="Lora"/>
              <a:ea typeface="Lora"/>
              <a:cs typeface="Lora"/>
              <a:sym typeface="Lora"/>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71"/>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Homework</a:t>
            </a:r>
            <a:endParaRPr/>
          </a:p>
        </p:txBody>
      </p:sp>
      <p:sp>
        <p:nvSpPr>
          <p:cNvPr id="563" name="Google Shape;563;p71"/>
          <p:cNvSpPr txBox="1"/>
          <p:nvPr>
            <p:ph idx="1" type="body"/>
          </p:nvPr>
        </p:nvSpPr>
        <p:spPr>
          <a:xfrm>
            <a:off x="729450" y="1312325"/>
            <a:ext cx="7688700" cy="3584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Lora"/>
              <a:buAutoNum type="arabicPeriod"/>
            </a:pPr>
            <a:r>
              <a:rPr lang="vi">
                <a:latin typeface="Lora"/>
                <a:ea typeface="Lora"/>
                <a:cs typeface="Lora"/>
                <a:sym typeface="Lora"/>
              </a:rPr>
              <a:t>Viết chương trình in dãy số Fibonacci</a:t>
            </a:r>
            <a:endParaRPr>
              <a:latin typeface="Lora"/>
              <a:ea typeface="Lora"/>
              <a:cs typeface="Lora"/>
              <a:sym typeface="Lora"/>
            </a:endParaRPr>
          </a:p>
          <a:p>
            <a:pPr indent="-311150" lvl="0" marL="457200" rtl="0" algn="l">
              <a:spcBef>
                <a:spcPts val="0"/>
              </a:spcBef>
              <a:spcAft>
                <a:spcPts val="0"/>
              </a:spcAft>
              <a:buSzPts val="1300"/>
              <a:buFont typeface="Lora"/>
              <a:buAutoNum type="arabicPeriod"/>
            </a:pPr>
            <a:r>
              <a:rPr lang="vi">
                <a:latin typeface="Lora"/>
                <a:ea typeface="Lora"/>
                <a:cs typeface="Lora"/>
                <a:sym typeface="Lora"/>
              </a:rPr>
              <a:t>Viết chương trình tìm bội chung nhỏ nhất, ước chung lớn nhất của 2 số</a:t>
            </a:r>
            <a:endParaRPr>
              <a:latin typeface="Lora"/>
              <a:ea typeface="Lora"/>
              <a:cs typeface="Lora"/>
              <a:sym typeface="Lora"/>
            </a:endParaRPr>
          </a:p>
          <a:p>
            <a:pPr indent="-311150" lvl="0" marL="457200" rtl="0" algn="l">
              <a:spcBef>
                <a:spcPts val="0"/>
              </a:spcBef>
              <a:spcAft>
                <a:spcPts val="0"/>
              </a:spcAft>
              <a:buSzPts val="1300"/>
              <a:buFont typeface="Lora"/>
              <a:buAutoNum type="arabicPeriod"/>
            </a:pPr>
            <a:r>
              <a:rPr lang="vi">
                <a:latin typeface="Lora"/>
                <a:ea typeface="Lora"/>
                <a:cs typeface="Lora"/>
                <a:sym typeface="Lora"/>
              </a:rPr>
              <a:t>Viết chương trình in ra các pattern sau</a:t>
            </a:r>
            <a:endParaRPr>
              <a:latin typeface="Lora"/>
              <a:ea typeface="Lora"/>
              <a:cs typeface="Lora"/>
              <a:sym typeface="Lora"/>
            </a:endParaRPr>
          </a:p>
          <a:p>
            <a:pPr indent="0" lvl="0" marL="0" rtl="0" algn="l">
              <a:lnSpc>
                <a:spcPct val="150000"/>
              </a:lnSpc>
              <a:spcBef>
                <a:spcPts val="1600"/>
              </a:spcBef>
              <a:spcAft>
                <a:spcPts val="1000"/>
              </a:spcAft>
              <a:buNone/>
            </a:pPr>
            <a:r>
              <a:t/>
            </a:r>
            <a:endParaRPr>
              <a:latin typeface="Lora"/>
              <a:ea typeface="Lora"/>
              <a:cs typeface="Lora"/>
              <a:sym typeface="Lora"/>
            </a:endParaRPr>
          </a:p>
        </p:txBody>
      </p:sp>
      <p:grpSp>
        <p:nvGrpSpPr>
          <p:cNvPr id="564" name="Google Shape;564;p71"/>
          <p:cNvGrpSpPr/>
          <p:nvPr/>
        </p:nvGrpSpPr>
        <p:grpSpPr>
          <a:xfrm>
            <a:off x="800550" y="2356000"/>
            <a:ext cx="7546500" cy="2540425"/>
            <a:chOff x="819150" y="2065950"/>
            <a:chExt cx="7546500" cy="2540425"/>
          </a:xfrm>
        </p:grpSpPr>
        <p:sp>
          <p:nvSpPr>
            <p:cNvPr id="565" name="Google Shape;565;p71"/>
            <p:cNvSpPr txBox="1"/>
            <p:nvPr/>
          </p:nvSpPr>
          <p:spPr>
            <a:xfrm>
              <a:off x="819150" y="2065950"/>
              <a:ext cx="884400" cy="111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1300">
                  <a:solidFill>
                    <a:schemeClr val="accent1"/>
                  </a:solidFill>
                  <a:latin typeface="Lora"/>
                  <a:ea typeface="Lora"/>
                  <a:cs typeface="Lora"/>
                  <a:sym typeface="Lora"/>
                </a:rPr>
                <a:t>*</a:t>
              </a:r>
              <a:br>
                <a:rPr lang="vi" sz="1300">
                  <a:solidFill>
                    <a:schemeClr val="accent1"/>
                  </a:solidFill>
                  <a:latin typeface="Lora"/>
                  <a:ea typeface="Lora"/>
                  <a:cs typeface="Lora"/>
                  <a:sym typeface="Lora"/>
                </a:rPr>
              </a:br>
              <a:r>
                <a:rPr lang="vi" sz="1300">
                  <a:solidFill>
                    <a:schemeClr val="accent1"/>
                  </a:solidFill>
                  <a:latin typeface="Lora"/>
                  <a:ea typeface="Lora"/>
                  <a:cs typeface="Lora"/>
                  <a:sym typeface="Lora"/>
                </a:rPr>
                <a:t>* *</a:t>
              </a:r>
              <a:br>
                <a:rPr lang="vi" sz="1300">
                  <a:solidFill>
                    <a:schemeClr val="accent1"/>
                  </a:solidFill>
                  <a:latin typeface="Lora"/>
                  <a:ea typeface="Lora"/>
                  <a:cs typeface="Lora"/>
                  <a:sym typeface="Lora"/>
                </a:rPr>
              </a:br>
              <a:r>
                <a:rPr lang="vi" sz="1300">
                  <a:solidFill>
                    <a:schemeClr val="accent1"/>
                  </a:solidFill>
                  <a:latin typeface="Lora"/>
                  <a:ea typeface="Lora"/>
                  <a:cs typeface="Lora"/>
                  <a:sym typeface="Lora"/>
                </a:rPr>
                <a:t>* * *</a:t>
              </a:r>
              <a:endParaRPr sz="1300">
                <a:solidFill>
                  <a:schemeClr val="accent1"/>
                </a:solidFill>
                <a:latin typeface="Lora"/>
                <a:ea typeface="Lora"/>
                <a:cs typeface="Lora"/>
                <a:sym typeface="Lora"/>
              </a:endParaRPr>
            </a:p>
            <a:p>
              <a:pPr indent="0" lvl="0" marL="0" rtl="0" algn="l">
                <a:spcBef>
                  <a:spcPts val="0"/>
                </a:spcBef>
                <a:spcAft>
                  <a:spcPts val="0"/>
                </a:spcAft>
                <a:buNone/>
              </a:pPr>
              <a:r>
                <a:rPr lang="vi" sz="1300">
                  <a:solidFill>
                    <a:schemeClr val="accent1"/>
                  </a:solidFill>
                  <a:latin typeface="Lora"/>
                  <a:ea typeface="Lora"/>
                  <a:cs typeface="Lora"/>
                  <a:sym typeface="Lora"/>
                </a:rPr>
                <a:t>* * * *</a:t>
              </a:r>
              <a:br>
                <a:rPr lang="vi" sz="1300">
                  <a:solidFill>
                    <a:schemeClr val="accent1"/>
                  </a:solidFill>
                  <a:latin typeface="Lora"/>
                  <a:ea typeface="Lora"/>
                  <a:cs typeface="Lora"/>
                  <a:sym typeface="Lora"/>
                </a:rPr>
              </a:br>
              <a:r>
                <a:rPr lang="vi" sz="1300">
                  <a:solidFill>
                    <a:schemeClr val="accent1"/>
                  </a:solidFill>
                  <a:latin typeface="Lora"/>
                  <a:ea typeface="Lora"/>
                  <a:cs typeface="Lora"/>
                  <a:sym typeface="Lora"/>
                </a:rPr>
                <a:t>* * * * *</a:t>
              </a:r>
              <a:endParaRPr sz="1300">
                <a:solidFill>
                  <a:schemeClr val="accent1"/>
                </a:solidFill>
                <a:latin typeface="Lora"/>
                <a:ea typeface="Lora"/>
                <a:cs typeface="Lora"/>
                <a:sym typeface="Lora"/>
              </a:endParaRPr>
            </a:p>
          </p:txBody>
        </p:sp>
        <p:sp>
          <p:nvSpPr>
            <p:cNvPr id="566" name="Google Shape;566;p71"/>
            <p:cNvSpPr txBox="1"/>
            <p:nvPr/>
          </p:nvSpPr>
          <p:spPr>
            <a:xfrm>
              <a:off x="1747550" y="2065950"/>
              <a:ext cx="884400" cy="1117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vi" sz="1300">
                  <a:solidFill>
                    <a:schemeClr val="accent1"/>
                  </a:solidFill>
                  <a:latin typeface="Lora"/>
                  <a:ea typeface="Lora"/>
                  <a:cs typeface="Lora"/>
                  <a:sym typeface="Lora"/>
                </a:rPr>
                <a:t>*</a:t>
              </a:r>
              <a:br>
                <a:rPr lang="vi" sz="1300">
                  <a:solidFill>
                    <a:schemeClr val="accent1"/>
                  </a:solidFill>
                  <a:latin typeface="Lora"/>
                  <a:ea typeface="Lora"/>
                  <a:cs typeface="Lora"/>
                  <a:sym typeface="Lora"/>
                </a:rPr>
              </a:br>
              <a:r>
                <a:rPr lang="vi" sz="1300">
                  <a:solidFill>
                    <a:schemeClr val="accent1"/>
                  </a:solidFill>
                  <a:latin typeface="Lora"/>
                  <a:ea typeface="Lora"/>
                  <a:cs typeface="Lora"/>
                  <a:sym typeface="Lora"/>
                </a:rPr>
                <a:t>* *</a:t>
              </a:r>
              <a:br>
                <a:rPr lang="vi" sz="1300">
                  <a:solidFill>
                    <a:schemeClr val="accent1"/>
                  </a:solidFill>
                  <a:latin typeface="Lora"/>
                  <a:ea typeface="Lora"/>
                  <a:cs typeface="Lora"/>
                  <a:sym typeface="Lora"/>
                </a:rPr>
              </a:br>
              <a:r>
                <a:rPr lang="vi" sz="1300">
                  <a:solidFill>
                    <a:schemeClr val="accent1"/>
                  </a:solidFill>
                  <a:latin typeface="Lora"/>
                  <a:ea typeface="Lora"/>
                  <a:cs typeface="Lora"/>
                  <a:sym typeface="Lora"/>
                </a:rPr>
                <a:t>* * *</a:t>
              </a:r>
              <a:endParaRPr sz="1300">
                <a:solidFill>
                  <a:schemeClr val="accent1"/>
                </a:solidFill>
                <a:latin typeface="Lora"/>
                <a:ea typeface="Lora"/>
                <a:cs typeface="Lora"/>
                <a:sym typeface="Lora"/>
              </a:endParaRPr>
            </a:p>
            <a:p>
              <a:pPr indent="0" lvl="0" marL="0" rtl="0" algn="r">
                <a:spcBef>
                  <a:spcPts val="0"/>
                </a:spcBef>
                <a:spcAft>
                  <a:spcPts val="0"/>
                </a:spcAft>
                <a:buNone/>
              </a:pPr>
              <a:r>
                <a:rPr lang="vi" sz="1300">
                  <a:solidFill>
                    <a:schemeClr val="accent1"/>
                  </a:solidFill>
                  <a:latin typeface="Lora"/>
                  <a:ea typeface="Lora"/>
                  <a:cs typeface="Lora"/>
                  <a:sym typeface="Lora"/>
                </a:rPr>
                <a:t>* * * *</a:t>
              </a:r>
              <a:br>
                <a:rPr lang="vi" sz="1300">
                  <a:solidFill>
                    <a:schemeClr val="accent1"/>
                  </a:solidFill>
                  <a:latin typeface="Lora"/>
                  <a:ea typeface="Lora"/>
                  <a:cs typeface="Lora"/>
                  <a:sym typeface="Lora"/>
                </a:rPr>
              </a:br>
              <a:r>
                <a:rPr lang="vi" sz="1300">
                  <a:solidFill>
                    <a:schemeClr val="accent1"/>
                  </a:solidFill>
                  <a:latin typeface="Lora"/>
                  <a:ea typeface="Lora"/>
                  <a:cs typeface="Lora"/>
                  <a:sym typeface="Lora"/>
                </a:rPr>
                <a:t>* * * * *</a:t>
              </a:r>
              <a:endParaRPr sz="1300">
                <a:solidFill>
                  <a:schemeClr val="accent1"/>
                </a:solidFill>
                <a:latin typeface="Lora"/>
                <a:ea typeface="Lora"/>
                <a:cs typeface="Lora"/>
                <a:sym typeface="Lora"/>
              </a:endParaRPr>
            </a:p>
          </p:txBody>
        </p:sp>
        <p:sp>
          <p:nvSpPr>
            <p:cNvPr id="567" name="Google Shape;567;p71"/>
            <p:cNvSpPr txBox="1"/>
            <p:nvPr/>
          </p:nvSpPr>
          <p:spPr>
            <a:xfrm>
              <a:off x="2915450" y="2065950"/>
              <a:ext cx="884400" cy="111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vi" sz="1300">
                  <a:solidFill>
                    <a:schemeClr val="accent1"/>
                  </a:solidFill>
                  <a:latin typeface="Lora"/>
                  <a:ea typeface="Lora"/>
                  <a:cs typeface="Lora"/>
                  <a:sym typeface="Lora"/>
                </a:rPr>
                <a:t>*</a:t>
              </a:r>
              <a:br>
                <a:rPr lang="vi" sz="1300">
                  <a:solidFill>
                    <a:schemeClr val="accent1"/>
                  </a:solidFill>
                  <a:latin typeface="Lora"/>
                  <a:ea typeface="Lora"/>
                  <a:cs typeface="Lora"/>
                  <a:sym typeface="Lora"/>
                </a:rPr>
              </a:br>
              <a:r>
                <a:rPr lang="vi" sz="1300">
                  <a:solidFill>
                    <a:schemeClr val="accent1"/>
                  </a:solidFill>
                  <a:latin typeface="Lora"/>
                  <a:ea typeface="Lora"/>
                  <a:cs typeface="Lora"/>
                  <a:sym typeface="Lora"/>
                </a:rPr>
                <a:t>* *</a:t>
              </a:r>
              <a:br>
                <a:rPr lang="vi" sz="1300">
                  <a:solidFill>
                    <a:schemeClr val="accent1"/>
                  </a:solidFill>
                  <a:latin typeface="Lora"/>
                  <a:ea typeface="Lora"/>
                  <a:cs typeface="Lora"/>
                  <a:sym typeface="Lora"/>
                </a:rPr>
              </a:br>
              <a:r>
                <a:rPr lang="vi" sz="1300">
                  <a:solidFill>
                    <a:schemeClr val="accent1"/>
                  </a:solidFill>
                  <a:latin typeface="Lora"/>
                  <a:ea typeface="Lora"/>
                  <a:cs typeface="Lora"/>
                  <a:sym typeface="Lora"/>
                </a:rPr>
                <a:t>* * *</a:t>
              </a:r>
              <a:endParaRPr sz="1300">
                <a:solidFill>
                  <a:schemeClr val="accent1"/>
                </a:solidFill>
                <a:latin typeface="Lora"/>
                <a:ea typeface="Lora"/>
                <a:cs typeface="Lora"/>
                <a:sym typeface="Lora"/>
              </a:endParaRPr>
            </a:p>
            <a:p>
              <a:pPr indent="0" lvl="0" marL="0" rtl="0" algn="ctr">
                <a:spcBef>
                  <a:spcPts val="0"/>
                </a:spcBef>
                <a:spcAft>
                  <a:spcPts val="0"/>
                </a:spcAft>
                <a:buNone/>
              </a:pPr>
              <a:r>
                <a:rPr lang="vi" sz="1300">
                  <a:solidFill>
                    <a:schemeClr val="accent1"/>
                  </a:solidFill>
                  <a:latin typeface="Lora"/>
                  <a:ea typeface="Lora"/>
                  <a:cs typeface="Lora"/>
                  <a:sym typeface="Lora"/>
                </a:rPr>
                <a:t>* * * *</a:t>
              </a:r>
              <a:br>
                <a:rPr lang="vi" sz="1300">
                  <a:solidFill>
                    <a:schemeClr val="accent1"/>
                  </a:solidFill>
                  <a:latin typeface="Lora"/>
                  <a:ea typeface="Lora"/>
                  <a:cs typeface="Lora"/>
                  <a:sym typeface="Lora"/>
                </a:rPr>
              </a:br>
              <a:r>
                <a:rPr lang="vi" sz="1300">
                  <a:solidFill>
                    <a:schemeClr val="accent1"/>
                  </a:solidFill>
                  <a:latin typeface="Lora"/>
                  <a:ea typeface="Lora"/>
                  <a:cs typeface="Lora"/>
                  <a:sym typeface="Lora"/>
                </a:rPr>
                <a:t>* * * * *</a:t>
              </a:r>
              <a:endParaRPr sz="1300">
                <a:solidFill>
                  <a:schemeClr val="accent1"/>
                </a:solidFill>
                <a:latin typeface="Lora"/>
                <a:ea typeface="Lora"/>
                <a:cs typeface="Lora"/>
                <a:sym typeface="Lora"/>
              </a:endParaRPr>
            </a:p>
          </p:txBody>
        </p:sp>
        <p:sp>
          <p:nvSpPr>
            <p:cNvPr id="568" name="Google Shape;568;p71"/>
            <p:cNvSpPr txBox="1"/>
            <p:nvPr/>
          </p:nvSpPr>
          <p:spPr>
            <a:xfrm>
              <a:off x="4083350" y="2065950"/>
              <a:ext cx="884400" cy="111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vi" sz="1300">
                  <a:solidFill>
                    <a:schemeClr val="accent1"/>
                  </a:solidFill>
                  <a:latin typeface="Lora"/>
                  <a:ea typeface="Lora"/>
                  <a:cs typeface="Lora"/>
                  <a:sym typeface="Lora"/>
                </a:rPr>
                <a:t>*</a:t>
              </a:r>
              <a:br>
                <a:rPr lang="vi" sz="1300">
                  <a:solidFill>
                    <a:schemeClr val="accent1"/>
                  </a:solidFill>
                  <a:latin typeface="Lora"/>
                  <a:ea typeface="Lora"/>
                  <a:cs typeface="Lora"/>
                  <a:sym typeface="Lora"/>
                </a:rPr>
              </a:br>
              <a:r>
                <a:rPr lang="vi" sz="1300">
                  <a:solidFill>
                    <a:schemeClr val="accent1"/>
                  </a:solidFill>
                  <a:latin typeface="Lora"/>
                  <a:ea typeface="Lora"/>
                  <a:cs typeface="Lora"/>
                  <a:sym typeface="Lora"/>
                </a:rPr>
                <a:t>* *</a:t>
              </a:r>
              <a:br>
                <a:rPr lang="vi" sz="1300">
                  <a:solidFill>
                    <a:schemeClr val="accent1"/>
                  </a:solidFill>
                  <a:latin typeface="Lora"/>
                  <a:ea typeface="Lora"/>
                  <a:cs typeface="Lora"/>
                  <a:sym typeface="Lora"/>
                </a:rPr>
              </a:br>
              <a:r>
                <a:rPr lang="vi" sz="1300">
                  <a:solidFill>
                    <a:schemeClr val="accent1"/>
                  </a:solidFill>
                  <a:latin typeface="Lora"/>
                  <a:ea typeface="Lora"/>
                  <a:cs typeface="Lora"/>
                  <a:sym typeface="Lora"/>
                </a:rPr>
                <a:t>* * *</a:t>
              </a:r>
              <a:endParaRPr sz="1300">
                <a:solidFill>
                  <a:schemeClr val="accent1"/>
                </a:solidFill>
                <a:latin typeface="Lora"/>
                <a:ea typeface="Lora"/>
                <a:cs typeface="Lora"/>
                <a:sym typeface="Lora"/>
              </a:endParaRPr>
            </a:p>
            <a:p>
              <a:pPr indent="0" lvl="0" marL="0" rtl="0" algn="ctr">
                <a:spcBef>
                  <a:spcPts val="0"/>
                </a:spcBef>
                <a:spcAft>
                  <a:spcPts val="0"/>
                </a:spcAft>
                <a:buNone/>
              </a:pPr>
              <a:r>
                <a:rPr lang="vi" sz="1300">
                  <a:solidFill>
                    <a:schemeClr val="accent1"/>
                  </a:solidFill>
                  <a:latin typeface="Lora"/>
                  <a:ea typeface="Lora"/>
                  <a:cs typeface="Lora"/>
                  <a:sym typeface="Lora"/>
                </a:rPr>
                <a:t>* *</a:t>
              </a:r>
              <a:br>
                <a:rPr lang="vi" sz="1300">
                  <a:solidFill>
                    <a:schemeClr val="accent1"/>
                  </a:solidFill>
                  <a:latin typeface="Lora"/>
                  <a:ea typeface="Lora"/>
                  <a:cs typeface="Lora"/>
                  <a:sym typeface="Lora"/>
                </a:rPr>
              </a:br>
              <a:r>
                <a:rPr lang="vi" sz="1300">
                  <a:solidFill>
                    <a:schemeClr val="accent1"/>
                  </a:solidFill>
                  <a:latin typeface="Lora"/>
                  <a:ea typeface="Lora"/>
                  <a:cs typeface="Lora"/>
                  <a:sym typeface="Lora"/>
                </a:rPr>
                <a:t>*</a:t>
              </a:r>
              <a:endParaRPr sz="1300">
                <a:solidFill>
                  <a:schemeClr val="accent1"/>
                </a:solidFill>
                <a:latin typeface="Lora"/>
                <a:ea typeface="Lora"/>
                <a:cs typeface="Lora"/>
                <a:sym typeface="Lora"/>
              </a:endParaRPr>
            </a:p>
          </p:txBody>
        </p:sp>
        <p:sp>
          <p:nvSpPr>
            <p:cNvPr id="569" name="Google Shape;569;p71"/>
            <p:cNvSpPr txBox="1"/>
            <p:nvPr/>
          </p:nvSpPr>
          <p:spPr>
            <a:xfrm>
              <a:off x="5247463" y="2065950"/>
              <a:ext cx="884400" cy="111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1300">
                  <a:solidFill>
                    <a:schemeClr val="accent1"/>
                  </a:solidFill>
                  <a:latin typeface="Lora"/>
                  <a:ea typeface="Lora"/>
                  <a:cs typeface="Lora"/>
                  <a:sym typeface="Lora"/>
                </a:rPr>
                <a:t>* * * * *</a:t>
              </a:r>
              <a:br>
                <a:rPr lang="vi" sz="1300">
                  <a:solidFill>
                    <a:schemeClr val="accent1"/>
                  </a:solidFill>
                  <a:latin typeface="Lora"/>
                  <a:ea typeface="Lora"/>
                  <a:cs typeface="Lora"/>
                  <a:sym typeface="Lora"/>
                </a:rPr>
              </a:br>
              <a:r>
                <a:rPr lang="vi" sz="1300">
                  <a:solidFill>
                    <a:schemeClr val="accent1"/>
                  </a:solidFill>
                  <a:latin typeface="Lora"/>
                  <a:ea typeface="Lora"/>
                  <a:cs typeface="Lora"/>
                  <a:sym typeface="Lora"/>
                </a:rPr>
                <a:t>* * * *</a:t>
              </a:r>
              <a:br>
                <a:rPr lang="vi" sz="1300">
                  <a:solidFill>
                    <a:schemeClr val="accent1"/>
                  </a:solidFill>
                  <a:latin typeface="Lora"/>
                  <a:ea typeface="Lora"/>
                  <a:cs typeface="Lora"/>
                  <a:sym typeface="Lora"/>
                </a:rPr>
              </a:br>
              <a:r>
                <a:rPr lang="vi" sz="1300">
                  <a:solidFill>
                    <a:schemeClr val="accent1"/>
                  </a:solidFill>
                  <a:latin typeface="Lora"/>
                  <a:ea typeface="Lora"/>
                  <a:cs typeface="Lora"/>
                  <a:sym typeface="Lora"/>
                </a:rPr>
                <a:t>* * *</a:t>
              </a:r>
              <a:br>
                <a:rPr lang="vi" sz="1300">
                  <a:solidFill>
                    <a:schemeClr val="accent1"/>
                  </a:solidFill>
                  <a:latin typeface="Lora"/>
                  <a:ea typeface="Lora"/>
                  <a:cs typeface="Lora"/>
                  <a:sym typeface="Lora"/>
                </a:rPr>
              </a:br>
              <a:r>
                <a:rPr lang="vi" sz="1300">
                  <a:solidFill>
                    <a:schemeClr val="accent1"/>
                  </a:solidFill>
                  <a:latin typeface="Lora"/>
                  <a:ea typeface="Lora"/>
                  <a:cs typeface="Lora"/>
                  <a:sym typeface="Lora"/>
                </a:rPr>
                <a:t>* *</a:t>
              </a:r>
              <a:br>
                <a:rPr lang="vi" sz="1300">
                  <a:solidFill>
                    <a:schemeClr val="accent1"/>
                  </a:solidFill>
                  <a:latin typeface="Lora"/>
                  <a:ea typeface="Lora"/>
                  <a:cs typeface="Lora"/>
                  <a:sym typeface="Lora"/>
                </a:rPr>
              </a:br>
              <a:r>
                <a:rPr lang="vi" sz="1300">
                  <a:solidFill>
                    <a:schemeClr val="accent1"/>
                  </a:solidFill>
                  <a:latin typeface="Lora"/>
                  <a:ea typeface="Lora"/>
                  <a:cs typeface="Lora"/>
                  <a:sym typeface="Lora"/>
                </a:rPr>
                <a:t>*</a:t>
              </a:r>
              <a:endParaRPr sz="1300">
                <a:solidFill>
                  <a:schemeClr val="accent1"/>
                </a:solidFill>
                <a:latin typeface="Lora"/>
                <a:ea typeface="Lora"/>
                <a:cs typeface="Lora"/>
                <a:sym typeface="Lora"/>
              </a:endParaRPr>
            </a:p>
          </p:txBody>
        </p:sp>
        <p:sp>
          <p:nvSpPr>
            <p:cNvPr id="570" name="Google Shape;570;p71"/>
            <p:cNvSpPr txBox="1"/>
            <p:nvPr/>
          </p:nvSpPr>
          <p:spPr>
            <a:xfrm>
              <a:off x="6334250" y="2065950"/>
              <a:ext cx="884400" cy="111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vi" sz="1300">
                  <a:solidFill>
                    <a:schemeClr val="accent1"/>
                  </a:solidFill>
                  <a:latin typeface="Lora"/>
                  <a:ea typeface="Lora"/>
                  <a:cs typeface="Lora"/>
                  <a:sym typeface="Lora"/>
                </a:rPr>
                <a:t>* * * * *</a:t>
              </a:r>
              <a:br>
                <a:rPr lang="vi" sz="1300">
                  <a:solidFill>
                    <a:schemeClr val="accent1"/>
                  </a:solidFill>
                  <a:latin typeface="Lora"/>
                  <a:ea typeface="Lora"/>
                  <a:cs typeface="Lora"/>
                  <a:sym typeface="Lora"/>
                </a:rPr>
              </a:br>
              <a:r>
                <a:rPr lang="vi" sz="1300">
                  <a:solidFill>
                    <a:schemeClr val="accent1"/>
                  </a:solidFill>
                  <a:latin typeface="Lora"/>
                  <a:ea typeface="Lora"/>
                  <a:cs typeface="Lora"/>
                  <a:sym typeface="Lora"/>
                </a:rPr>
                <a:t>* * * *</a:t>
              </a:r>
              <a:br>
                <a:rPr lang="vi" sz="1300">
                  <a:solidFill>
                    <a:schemeClr val="accent1"/>
                  </a:solidFill>
                  <a:latin typeface="Lora"/>
                  <a:ea typeface="Lora"/>
                  <a:cs typeface="Lora"/>
                  <a:sym typeface="Lora"/>
                </a:rPr>
              </a:br>
              <a:r>
                <a:rPr lang="vi" sz="1300">
                  <a:solidFill>
                    <a:schemeClr val="accent1"/>
                  </a:solidFill>
                  <a:latin typeface="Lora"/>
                  <a:ea typeface="Lora"/>
                  <a:cs typeface="Lora"/>
                  <a:sym typeface="Lora"/>
                </a:rPr>
                <a:t>* * *</a:t>
              </a:r>
              <a:br>
                <a:rPr lang="vi" sz="1300">
                  <a:solidFill>
                    <a:schemeClr val="accent1"/>
                  </a:solidFill>
                  <a:latin typeface="Lora"/>
                  <a:ea typeface="Lora"/>
                  <a:cs typeface="Lora"/>
                  <a:sym typeface="Lora"/>
                </a:rPr>
              </a:br>
              <a:r>
                <a:rPr lang="vi" sz="1300">
                  <a:solidFill>
                    <a:schemeClr val="accent1"/>
                  </a:solidFill>
                  <a:latin typeface="Lora"/>
                  <a:ea typeface="Lora"/>
                  <a:cs typeface="Lora"/>
                  <a:sym typeface="Lora"/>
                </a:rPr>
                <a:t>* *</a:t>
              </a:r>
              <a:br>
                <a:rPr lang="vi" sz="1300">
                  <a:solidFill>
                    <a:schemeClr val="accent1"/>
                  </a:solidFill>
                  <a:latin typeface="Lora"/>
                  <a:ea typeface="Lora"/>
                  <a:cs typeface="Lora"/>
                  <a:sym typeface="Lora"/>
                </a:rPr>
              </a:br>
              <a:r>
                <a:rPr lang="vi" sz="1300">
                  <a:solidFill>
                    <a:schemeClr val="accent1"/>
                  </a:solidFill>
                  <a:latin typeface="Lora"/>
                  <a:ea typeface="Lora"/>
                  <a:cs typeface="Lora"/>
                  <a:sym typeface="Lora"/>
                </a:rPr>
                <a:t>*</a:t>
              </a:r>
              <a:endParaRPr sz="1300">
                <a:solidFill>
                  <a:schemeClr val="accent1"/>
                </a:solidFill>
                <a:latin typeface="Lora"/>
                <a:ea typeface="Lora"/>
                <a:cs typeface="Lora"/>
                <a:sym typeface="Lora"/>
              </a:endParaRPr>
            </a:p>
          </p:txBody>
        </p:sp>
        <p:sp>
          <p:nvSpPr>
            <p:cNvPr id="571" name="Google Shape;571;p71"/>
            <p:cNvSpPr txBox="1"/>
            <p:nvPr/>
          </p:nvSpPr>
          <p:spPr>
            <a:xfrm>
              <a:off x="7440450" y="2065950"/>
              <a:ext cx="884400" cy="1117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vi" sz="1300">
                  <a:solidFill>
                    <a:schemeClr val="accent1"/>
                  </a:solidFill>
                  <a:latin typeface="Lora"/>
                  <a:ea typeface="Lora"/>
                  <a:cs typeface="Lora"/>
                  <a:sym typeface="Lora"/>
                </a:rPr>
                <a:t>* * * * *</a:t>
              </a:r>
              <a:br>
                <a:rPr lang="vi" sz="1300">
                  <a:solidFill>
                    <a:schemeClr val="accent1"/>
                  </a:solidFill>
                  <a:latin typeface="Lora"/>
                  <a:ea typeface="Lora"/>
                  <a:cs typeface="Lora"/>
                  <a:sym typeface="Lora"/>
                </a:rPr>
              </a:br>
              <a:r>
                <a:rPr lang="vi" sz="1300">
                  <a:solidFill>
                    <a:schemeClr val="accent1"/>
                  </a:solidFill>
                  <a:latin typeface="Lora"/>
                  <a:ea typeface="Lora"/>
                  <a:cs typeface="Lora"/>
                  <a:sym typeface="Lora"/>
                </a:rPr>
                <a:t>* * * *</a:t>
              </a:r>
              <a:br>
                <a:rPr lang="vi" sz="1300">
                  <a:solidFill>
                    <a:schemeClr val="accent1"/>
                  </a:solidFill>
                  <a:latin typeface="Lora"/>
                  <a:ea typeface="Lora"/>
                  <a:cs typeface="Lora"/>
                  <a:sym typeface="Lora"/>
                </a:rPr>
              </a:br>
              <a:r>
                <a:rPr lang="vi" sz="1300">
                  <a:solidFill>
                    <a:schemeClr val="accent1"/>
                  </a:solidFill>
                  <a:latin typeface="Lora"/>
                  <a:ea typeface="Lora"/>
                  <a:cs typeface="Lora"/>
                  <a:sym typeface="Lora"/>
                </a:rPr>
                <a:t>* * *</a:t>
              </a:r>
              <a:br>
                <a:rPr lang="vi" sz="1300">
                  <a:solidFill>
                    <a:schemeClr val="accent1"/>
                  </a:solidFill>
                  <a:latin typeface="Lora"/>
                  <a:ea typeface="Lora"/>
                  <a:cs typeface="Lora"/>
                  <a:sym typeface="Lora"/>
                </a:rPr>
              </a:br>
              <a:r>
                <a:rPr lang="vi" sz="1300">
                  <a:solidFill>
                    <a:schemeClr val="accent1"/>
                  </a:solidFill>
                  <a:latin typeface="Lora"/>
                  <a:ea typeface="Lora"/>
                  <a:cs typeface="Lora"/>
                  <a:sym typeface="Lora"/>
                </a:rPr>
                <a:t>* *</a:t>
              </a:r>
              <a:br>
                <a:rPr lang="vi" sz="1300">
                  <a:solidFill>
                    <a:schemeClr val="accent1"/>
                  </a:solidFill>
                  <a:latin typeface="Lora"/>
                  <a:ea typeface="Lora"/>
                  <a:cs typeface="Lora"/>
                  <a:sym typeface="Lora"/>
                </a:rPr>
              </a:br>
              <a:r>
                <a:rPr lang="vi" sz="1300">
                  <a:solidFill>
                    <a:schemeClr val="accent1"/>
                  </a:solidFill>
                  <a:latin typeface="Lora"/>
                  <a:ea typeface="Lora"/>
                  <a:cs typeface="Lora"/>
                  <a:sym typeface="Lora"/>
                </a:rPr>
                <a:t>*</a:t>
              </a:r>
              <a:endParaRPr sz="1300">
                <a:solidFill>
                  <a:schemeClr val="accent1"/>
                </a:solidFill>
                <a:latin typeface="Lora"/>
                <a:ea typeface="Lora"/>
                <a:cs typeface="Lora"/>
                <a:sym typeface="Lora"/>
              </a:endParaRPr>
            </a:p>
          </p:txBody>
        </p:sp>
        <p:sp>
          <p:nvSpPr>
            <p:cNvPr id="572" name="Google Shape;572;p71"/>
            <p:cNvSpPr txBox="1"/>
            <p:nvPr/>
          </p:nvSpPr>
          <p:spPr>
            <a:xfrm>
              <a:off x="863150" y="3421075"/>
              <a:ext cx="884400" cy="111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1300">
                  <a:solidFill>
                    <a:schemeClr val="accent1"/>
                  </a:solidFill>
                  <a:latin typeface="Lora"/>
                  <a:ea typeface="Lora"/>
                  <a:cs typeface="Lora"/>
                  <a:sym typeface="Lora"/>
                </a:rPr>
                <a:t>*</a:t>
              </a:r>
              <a:br>
                <a:rPr lang="vi" sz="1300">
                  <a:solidFill>
                    <a:schemeClr val="accent1"/>
                  </a:solidFill>
                  <a:latin typeface="Lora"/>
                  <a:ea typeface="Lora"/>
                  <a:cs typeface="Lora"/>
                  <a:sym typeface="Lora"/>
                </a:rPr>
              </a:br>
              <a:r>
                <a:rPr lang="vi" sz="1300">
                  <a:solidFill>
                    <a:schemeClr val="accent1"/>
                  </a:solidFill>
                  <a:latin typeface="Lora"/>
                  <a:ea typeface="Lora"/>
                  <a:cs typeface="Lora"/>
                  <a:sym typeface="Lora"/>
                </a:rPr>
                <a:t>* *</a:t>
              </a:r>
              <a:br>
                <a:rPr lang="vi" sz="1300">
                  <a:solidFill>
                    <a:schemeClr val="accent1"/>
                  </a:solidFill>
                  <a:latin typeface="Lora"/>
                  <a:ea typeface="Lora"/>
                  <a:cs typeface="Lora"/>
                  <a:sym typeface="Lora"/>
                </a:rPr>
              </a:br>
              <a:r>
                <a:rPr lang="vi" sz="1300">
                  <a:solidFill>
                    <a:schemeClr val="accent1"/>
                  </a:solidFill>
                  <a:latin typeface="Lora"/>
                  <a:ea typeface="Lora"/>
                  <a:cs typeface="Lora"/>
                  <a:sym typeface="Lora"/>
                </a:rPr>
                <a:t>* * *</a:t>
              </a:r>
              <a:endParaRPr sz="1300">
                <a:solidFill>
                  <a:schemeClr val="accent1"/>
                </a:solidFill>
                <a:latin typeface="Lora"/>
                <a:ea typeface="Lora"/>
                <a:cs typeface="Lora"/>
                <a:sym typeface="Lora"/>
              </a:endParaRPr>
            </a:p>
            <a:p>
              <a:pPr indent="0" lvl="0" marL="0" rtl="0" algn="l">
                <a:spcBef>
                  <a:spcPts val="0"/>
                </a:spcBef>
                <a:spcAft>
                  <a:spcPts val="0"/>
                </a:spcAft>
                <a:buNone/>
              </a:pPr>
              <a:r>
                <a:rPr lang="vi" sz="1300">
                  <a:solidFill>
                    <a:schemeClr val="accent1"/>
                  </a:solidFill>
                  <a:latin typeface="Lora"/>
                  <a:ea typeface="Lora"/>
                  <a:cs typeface="Lora"/>
                  <a:sym typeface="Lora"/>
                </a:rPr>
                <a:t>* *</a:t>
              </a:r>
              <a:br>
                <a:rPr lang="vi" sz="1300">
                  <a:solidFill>
                    <a:schemeClr val="accent1"/>
                  </a:solidFill>
                  <a:latin typeface="Lora"/>
                  <a:ea typeface="Lora"/>
                  <a:cs typeface="Lora"/>
                  <a:sym typeface="Lora"/>
                </a:rPr>
              </a:br>
              <a:r>
                <a:rPr lang="vi" sz="1300">
                  <a:solidFill>
                    <a:schemeClr val="accent1"/>
                  </a:solidFill>
                  <a:latin typeface="Lora"/>
                  <a:ea typeface="Lora"/>
                  <a:cs typeface="Lora"/>
                  <a:sym typeface="Lora"/>
                </a:rPr>
                <a:t>*</a:t>
              </a:r>
              <a:endParaRPr sz="1300">
                <a:solidFill>
                  <a:schemeClr val="accent1"/>
                </a:solidFill>
                <a:latin typeface="Lora"/>
                <a:ea typeface="Lora"/>
                <a:cs typeface="Lora"/>
                <a:sym typeface="Lora"/>
              </a:endParaRPr>
            </a:p>
          </p:txBody>
        </p:sp>
        <p:sp>
          <p:nvSpPr>
            <p:cNvPr id="573" name="Google Shape;573;p71"/>
            <p:cNvSpPr txBox="1"/>
            <p:nvPr/>
          </p:nvSpPr>
          <p:spPr>
            <a:xfrm>
              <a:off x="1747550" y="3421075"/>
              <a:ext cx="884400" cy="1117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vi" sz="1300">
                  <a:solidFill>
                    <a:schemeClr val="accent1"/>
                  </a:solidFill>
                  <a:latin typeface="Lora"/>
                  <a:ea typeface="Lora"/>
                  <a:cs typeface="Lora"/>
                  <a:sym typeface="Lora"/>
                </a:rPr>
                <a:t>*</a:t>
              </a:r>
              <a:br>
                <a:rPr lang="vi" sz="1300">
                  <a:solidFill>
                    <a:schemeClr val="accent1"/>
                  </a:solidFill>
                  <a:latin typeface="Lora"/>
                  <a:ea typeface="Lora"/>
                  <a:cs typeface="Lora"/>
                  <a:sym typeface="Lora"/>
                </a:rPr>
              </a:br>
              <a:r>
                <a:rPr lang="vi" sz="1300">
                  <a:solidFill>
                    <a:schemeClr val="accent1"/>
                  </a:solidFill>
                  <a:latin typeface="Lora"/>
                  <a:ea typeface="Lora"/>
                  <a:cs typeface="Lora"/>
                  <a:sym typeface="Lora"/>
                </a:rPr>
                <a:t>* *</a:t>
              </a:r>
              <a:br>
                <a:rPr lang="vi" sz="1300">
                  <a:solidFill>
                    <a:schemeClr val="accent1"/>
                  </a:solidFill>
                  <a:latin typeface="Lora"/>
                  <a:ea typeface="Lora"/>
                  <a:cs typeface="Lora"/>
                  <a:sym typeface="Lora"/>
                </a:rPr>
              </a:br>
              <a:r>
                <a:rPr lang="vi" sz="1300">
                  <a:solidFill>
                    <a:schemeClr val="accent1"/>
                  </a:solidFill>
                  <a:latin typeface="Lora"/>
                  <a:ea typeface="Lora"/>
                  <a:cs typeface="Lora"/>
                  <a:sym typeface="Lora"/>
                </a:rPr>
                <a:t>* * *</a:t>
              </a:r>
              <a:endParaRPr sz="1300">
                <a:solidFill>
                  <a:schemeClr val="accent1"/>
                </a:solidFill>
                <a:latin typeface="Lora"/>
                <a:ea typeface="Lora"/>
                <a:cs typeface="Lora"/>
                <a:sym typeface="Lora"/>
              </a:endParaRPr>
            </a:p>
            <a:p>
              <a:pPr indent="0" lvl="0" marL="0" rtl="0" algn="r">
                <a:spcBef>
                  <a:spcPts val="0"/>
                </a:spcBef>
                <a:spcAft>
                  <a:spcPts val="0"/>
                </a:spcAft>
                <a:buNone/>
              </a:pPr>
              <a:r>
                <a:rPr lang="vi" sz="1300">
                  <a:solidFill>
                    <a:schemeClr val="accent1"/>
                  </a:solidFill>
                  <a:latin typeface="Lora"/>
                  <a:ea typeface="Lora"/>
                  <a:cs typeface="Lora"/>
                  <a:sym typeface="Lora"/>
                </a:rPr>
                <a:t>* *</a:t>
              </a:r>
              <a:br>
                <a:rPr lang="vi" sz="1300">
                  <a:solidFill>
                    <a:schemeClr val="accent1"/>
                  </a:solidFill>
                  <a:latin typeface="Lora"/>
                  <a:ea typeface="Lora"/>
                  <a:cs typeface="Lora"/>
                  <a:sym typeface="Lora"/>
                </a:rPr>
              </a:br>
              <a:r>
                <a:rPr lang="vi" sz="1300">
                  <a:solidFill>
                    <a:schemeClr val="accent1"/>
                  </a:solidFill>
                  <a:latin typeface="Lora"/>
                  <a:ea typeface="Lora"/>
                  <a:cs typeface="Lora"/>
                  <a:sym typeface="Lora"/>
                </a:rPr>
                <a:t>*</a:t>
              </a:r>
              <a:endParaRPr sz="1300">
                <a:solidFill>
                  <a:schemeClr val="accent1"/>
                </a:solidFill>
                <a:latin typeface="Lora"/>
                <a:ea typeface="Lora"/>
                <a:cs typeface="Lora"/>
                <a:sym typeface="Lora"/>
              </a:endParaRPr>
            </a:p>
          </p:txBody>
        </p:sp>
        <p:sp>
          <p:nvSpPr>
            <p:cNvPr id="574" name="Google Shape;574;p71"/>
            <p:cNvSpPr txBox="1"/>
            <p:nvPr/>
          </p:nvSpPr>
          <p:spPr>
            <a:xfrm>
              <a:off x="2915450" y="3421075"/>
              <a:ext cx="884400" cy="111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vi" sz="1300">
                  <a:solidFill>
                    <a:schemeClr val="accent1"/>
                  </a:solidFill>
                  <a:latin typeface="Lora"/>
                  <a:ea typeface="Lora"/>
                  <a:cs typeface="Lora"/>
                  <a:sym typeface="Lora"/>
                </a:rPr>
                <a:t>* * *</a:t>
              </a:r>
              <a:br>
                <a:rPr lang="vi" sz="1300">
                  <a:solidFill>
                    <a:schemeClr val="accent1"/>
                  </a:solidFill>
                  <a:latin typeface="Lora"/>
                  <a:ea typeface="Lora"/>
                  <a:cs typeface="Lora"/>
                  <a:sym typeface="Lora"/>
                </a:rPr>
              </a:br>
              <a:r>
                <a:rPr lang="vi" sz="1300">
                  <a:solidFill>
                    <a:schemeClr val="accent1"/>
                  </a:solidFill>
                  <a:latin typeface="Lora"/>
                  <a:ea typeface="Lora"/>
                  <a:cs typeface="Lora"/>
                  <a:sym typeface="Lora"/>
                </a:rPr>
                <a:t>* *</a:t>
              </a:r>
              <a:br>
                <a:rPr lang="vi" sz="1300">
                  <a:solidFill>
                    <a:schemeClr val="accent1"/>
                  </a:solidFill>
                  <a:latin typeface="Lora"/>
                  <a:ea typeface="Lora"/>
                  <a:cs typeface="Lora"/>
                  <a:sym typeface="Lora"/>
                </a:rPr>
              </a:br>
              <a:r>
                <a:rPr lang="vi" sz="1300">
                  <a:solidFill>
                    <a:schemeClr val="accent1"/>
                  </a:solidFill>
                  <a:latin typeface="Lora"/>
                  <a:ea typeface="Lora"/>
                  <a:cs typeface="Lora"/>
                  <a:sym typeface="Lora"/>
                </a:rPr>
                <a:t>*</a:t>
              </a:r>
              <a:br>
                <a:rPr lang="vi" sz="1300">
                  <a:solidFill>
                    <a:schemeClr val="accent1"/>
                  </a:solidFill>
                  <a:latin typeface="Lora"/>
                  <a:ea typeface="Lora"/>
                  <a:cs typeface="Lora"/>
                  <a:sym typeface="Lora"/>
                </a:rPr>
              </a:br>
              <a:r>
                <a:rPr lang="vi" sz="1300">
                  <a:solidFill>
                    <a:schemeClr val="accent1"/>
                  </a:solidFill>
                  <a:latin typeface="Lora"/>
                  <a:ea typeface="Lora"/>
                  <a:cs typeface="Lora"/>
                  <a:sym typeface="Lora"/>
                </a:rPr>
                <a:t>* *</a:t>
              </a:r>
              <a:endParaRPr sz="1300">
                <a:solidFill>
                  <a:schemeClr val="accent1"/>
                </a:solidFill>
                <a:latin typeface="Lora"/>
                <a:ea typeface="Lora"/>
                <a:cs typeface="Lora"/>
                <a:sym typeface="Lora"/>
              </a:endParaRPr>
            </a:p>
            <a:p>
              <a:pPr indent="0" lvl="0" marL="0" rtl="0" algn="ctr">
                <a:spcBef>
                  <a:spcPts val="0"/>
                </a:spcBef>
                <a:spcAft>
                  <a:spcPts val="0"/>
                </a:spcAft>
                <a:buNone/>
              </a:pPr>
              <a:r>
                <a:rPr lang="vi" sz="1300">
                  <a:solidFill>
                    <a:schemeClr val="accent1"/>
                  </a:solidFill>
                  <a:latin typeface="Lora"/>
                  <a:ea typeface="Lora"/>
                  <a:cs typeface="Lora"/>
                  <a:sym typeface="Lora"/>
                </a:rPr>
                <a:t>* * *</a:t>
              </a:r>
              <a:endParaRPr sz="1300">
                <a:solidFill>
                  <a:schemeClr val="accent1"/>
                </a:solidFill>
                <a:latin typeface="Lora"/>
                <a:ea typeface="Lora"/>
                <a:cs typeface="Lora"/>
                <a:sym typeface="Lora"/>
              </a:endParaRPr>
            </a:p>
          </p:txBody>
        </p:sp>
        <p:sp>
          <p:nvSpPr>
            <p:cNvPr id="575" name="Google Shape;575;p71"/>
            <p:cNvSpPr txBox="1"/>
            <p:nvPr/>
          </p:nvSpPr>
          <p:spPr>
            <a:xfrm>
              <a:off x="4083350" y="3421075"/>
              <a:ext cx="884400" cy="111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1300">
                  <a:solidFill>
                    <a:schemeClr val="accent1"/>
                  </a:solidFill>
                  <a:latin typeface="Lora"/>
                  <a:ea typeface="Lora"/>
                  <a:cs typeface="Lora"/>
                  <a:sym typeface="Lora"/>
                </a:rPr>
                <a:t>* * *</a:t>
              </a:r>
              <a:br>
                <a:rPr lang="vi" sz="1300">
                  <a:solidFill>
                    <a:schemeClr val="accent1"/>
                  </a:solidFill>
                  <a:latin typeface="Lora"/>
                  <a:ea typeface="Lora"/>
                  <a:cs typeface="Lora"/>
                  <a:sym typeface="Lora"/>
                </a:rPr>
              </a:br>
              <a:r>
                <a:rPr lang="vi" sz="1300">
                  <a:solidFill>
                    <a:schemeClr val="accent1"/>
                  </a:solidFill>
                  <a:latin typeface="Lora"/>
                  <a:ea typeface="Lora"/>
                  <a:cs typeface="Lora"/>
                  <a:sym typeface="Lora"/>
                </a:rPr>
                <a:t>* *</a:t>
              </a:r>
              <a:br>
                <a:rPr lang="vi" sz="1300">
                  <a:solidFill>
                    <a:schemeClr val="accent1"/>
                  </a:solidFill>
                  <a:latin typeface="Lora"/>
                  <a:ea typeface="Lora"/>
                  <a:cs typeface="Lora"/>
                  <a:sym typeface="Lora"/>
                </a:rPr>
              </a:br>
              <a:r>
                <a:rPr lang="vi" sz="1300">
                  <a:solidFill>
                    <a:schemeClr val="accent1"/>
                  </a:solidFill>
                  <a:latin typeface="Lora"/>
                  <a:ea typeface="Lora"/>
                  <a:cs typeface="Lora"/>
                  <a:sym typeface="Lora"/>
                </a:rPr>
                <a:t>*</a:t>
              </a:r>
              <a:br>
                <a:rPr lang="vi" sz="1300">
                  <a:solidFill>
                    <a:schemeClr val="accent1"/>
                  </a:solidFill>
                  <a:latin typeface="Lora"/>
                  <a:ea typeface="Lora"/>
                  <a:cs typeface="Lora"/>
                  <a:sym typeface="Lora"/>
                </a:rPr>
              </a:br>
              <a:r>
                <a:rPr lang="vi" sz="1300">
                  <a:solidFill>
                    <a:schemeClr val="accent1"/>
                  </a:solidFill>
                  <a:latin typeface="Lora"/>
                  <a:ea typeface="Lora"/>
                  <a:cs typeface="Lora"/>
                  <a:sym typeface="Lora"/>
                </a:rPr>
                <a:t>* *</a:t>
              </a:r>
              <a:endParaRPr sz="1300">
                <a:solidFill>
                  <a:schemeClr val="accent1"/>
                </a:solidFill>
                <a:latin typeface="Lora"/>
                <a:ea typeface="Lora"/>
                <a:cs typeface="Lora"/>
                <a:sym typeface="Lora"/>
              </a:endParaRPr>
            </a:p>
            <a:p>
              <a:pPr indent="0" lvl="0" marL="0" rtl="0" algn="l">
                <a:spcBef>
                  <a:spcPts val="0"/>
                </a:spcBef>
                <a:spcAft>
                  <a:spcPts val="0"/>
                </a:spcAft>
                <a:buNone/>
              </a:pPr>
              <a:r>
                <a:rPr lang="vi" sz="1300">
                  <a:solidFill>
                    <a:schemeClr val="accent1"/>
                  </a:solidFill>
                  <a:latin typeface="Lora"/>
                  <a:ea typeface="Lora"/>
                  <a:cs typeface="Lora"/>
                  <a:sym typeface="Lora"/>
                </a:rPr>
                <a:t>* * *</a:t>
              </a:r>
              <a:endParaRPr sz="1300">
                <a:solidFill>
                  <a:schemeClr val="accent1"/>
                </a:solidFill>
                <a:latin typeface="Lora"/>
                <a:ea typeface="Lora"/>
                <a:cs typeface="Lora"/>
                <a:sym typeface="Lora"/>
              </a:endParaRPr>
            </a:p>
          </p:txBody>
        </p:sp>
        <p:sp>
          <p:nvSpPr>
            <p:cNvPr id="576" name="Google Shape;576;p71"/>
            <p:cNvSpPr txBox="1"/>
            <p:nvPr/>
          </p:nvSpPr>
          <p:spPr>
            <a:xfrm>
              <a:off x="5251250" y="3421075"/>
              <a:ext cx="925200" cy="111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vi" sz="1300">
                  <a:solidFill>
                    <a:schemeClr val="accent1"/>
                  </a:solidFill>
                  <a:latin typeface="Lora"/>
                  <a:ea typeface="Lora"/>
                  <a:cs typeface="Lora"/>
                  <a:sym typeface="Lora"/>
                </a:rPr>
                <a:t>*</a:t>
              </a:r>
              <a:br>
                <a:rPr lang="vi" sz="1300">
                  <a:solidFill>
                    <a:schemeClr val="accent1"/>
                  </a:solidFill>
                  <a:latin typeface="Lora"/>
                  <a:ea typeface="Lora"/>
                  <a:cs typeface="Lora"/>
                  <a:sym typeface="Lora"/>
                </a:rPr>
              </a:br>
              <a:r>
                <a:rPr lang="vi" sz="1300">
                  <a:solidFill>
                    <a:schemeClr val="accent1"/>
                  </a:solidFill>
                  <a:latin typeface="Lora"/>
                  <a:ea typeface="Lora"/>
                  <a:cs typeface="Lora"/>
                  <a:sym typeface="Lora"/>
                </a:rPr>
                <a:t>*  *</a:t>
              </a:r>
              <a:br>
                <a:rPr lang="vi" sz="1300">
                  <a:solidFill>
                    <a:schemeClr val="accent1"/>
                  </a:solidFill>
                  <a:latin typeface="Lora"/>
                  <a:ea typeface="Lora"/>
                  <a:cs typeface="Lora"/>
                  <a:sym typeface="Lora"/>
                </a:rPr>
              </a:br>
              <a:r>
                <a:rPr lang="vi" sz="1300">
                  <a:solidFill>
                    <a:schemeClr val="accent1"/>
                  </a:solidFill>
                  <a:latin typeface="Lora"/>
                  <a:ea typeface="Lora"/>
                  <a:cs typeface="Lora"/>
                  <a:sym typeface="Lora"/>
                </a:rPr>
                <a:t>*      *</a:t>
              </a:r>
              <a:endParaRPr sz="1300">
                <a:solidFill>
                  <a:schemeClr val="accent1"/>
                </a:solidFill>
                <a:latin typeface="Lora"/>
                <a:ea typeface="Lora"/>
                <a:cs typeface="Lora"/>
                <a:sym typeface="Lora"/>
              </a:endParaRPr>
            </a:p>
            <a:p>
              <a:pPr indent="0" lvl="0" marL="0" rtl="0" algn="ctr">
                <a:spcBef>
                  <a:spcPts val="0"/>
                </a:spcBef>
                <a:spcAft>
                  <a:spcPts val="0"/>
                </a:spcAft>
                <a:buNone/>
              </a:pPr>
              <a:r>
                <a:rPr lang="vi" sz="1300">
                  <a:solidFill>
                    <a:schemeClr val="accent1"/>
                  </a:solidFill>
                  <a:latin typeface="Lora"/>
                  <a:ea typeface="Lora"/>
                  <a:cs typeface="Lora"/>
                  <a:sym typeface="Lora"/>
                </a:rPr>
                <a:t>*         *</a:t>
              </a:r>
              <a:br>
                <a:rPr lang="vi" sz="1300">
                  <a:solidFill>
                    <a:schemeClr val="accent1"/>
                  </a:solidFill>
                  <a:latin typeface="Lora"/>
                  <a:ea typeface="Lora"/>
                  <a:cs typeface="Lora"/>
                  <a:sym typeface="Lora"/>
                </a:rPr>
              </a:br>
              <a:r>
                <a:rPr lang="vi" sz="1300">
                  <a:solidFill>
                    <a:schemeClr val="accent1"/>
                  </a:solidFill>
                  <a:latin typeface="Lora"/>
                  <a:ea typeface="Lora"/>
                  <a:cs typeface="Lora"/>
                  <a:sym typeface="Lora"/>
                </a:rPr>
                <a:t>********</a:t>
              </a:r>
              <a:endParaRPr sz="1300">
                <a:solidFill>
                  <a:schemeClr val="accent1"/>
                </a:solidFill>
                <a:latin typeface="Lora"/>
                <a:ea typeface="Lora"/>
                <a:cs typeface="Lora"/>
                <a:sym typeface="Lora"/>
              </a:endParaRPr>
            </a:p>
          </p:txBody>
        </p:sp>
        <p:sp>
          <p:nvSpPr>
            <p:cNvPr id="577" name="Google Shape;577;p71"/>
            <p:cNvSpPr txBox="1"/>
            <p:nvPr/>
          </p:nvSpPr>
          <p:spPr>
            <a:xfrm rot="10800000">
              <a:off x="6313850" y="3488575"/>
              <a:ext cx="925200" cy="111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vi" sz="1300">
                  <a:solidFill>
                    <a:schemeClr val="accent1"/>
                  </a:solidFill>
                  <a:latin typeface="Lora"/>
                  <a:ea typeface="Lora"/>
                  <a:cs typeface="Lora"/>
                  <a:sym typeface="Lora"/>
                </a:rPr>
                <a:t>*</a:t>
              </a:r>
              <a:br>
                <a:rPr lang="vi" sz="1300">
                  <a:solidFill>
                    <a:schemeClr val="accent1"/>
                  </a:solidFill>
                  <a:latin typeface="Lora"/>
                  <a:ea typeface="Lora"/>
                  <a:cs typeface="Lora"/>
                  <a:sym typeface="Lora"/>
                </a:rPr>
              </a:br>
              <a:r>
                <a:rPr lang="vi" sz="1300">
                  <a:solidFill>
                    <a:schemeClr val="accent1"/>
                  </a:solidFill>
                  <a:latin typeface="Lora"/>
                  <a:ea typeface="Lora"/>
                  <a:cs typeface="Lora"/>
                  <a:sym typeface="Lora"/>
                </a:rPr>
                <a:t>*  *</a:t>
              </a:r>
              <a:br>
                <a:rPr lang="vi" sz="1300">
                  <a:solidFill>
                    <a:schemeClr val="accent1"/>
                  </a:solidFill>
                  <a:latin typeface="Lora"/>
                  <a:ea typeface="Lora"/>
                  <a:cs typeface="Lora"/>
                  <a:sym typeface="Lora"/>
                </a:rPr>
              </a:br>
              <a:r>
                <a:rPr lang="vi" sz="1300">
                  <a:solidFill>
                    <a:schemeClr val="accent1"/>
                  </a:solidFill>
                  <a:latin typeface="Lora"/>
                  <a:ea typeface="Lora"/>
                  <a:cs typeface="Lora"/>
                  <a:sym typeface="Lora"/>
                </a:rPr>
                <a:t>*      *</a:t>
              </a:r>
              <a:endParaRPr sz="1300">
                <a:solidFill>
                  <a:schemeClr val="accent1"/>
                </a:solidFill>
                <a:latin typeface="Lora"/>
                <a:ea typeface="Lora"/>
                <a:cs typeface="Lora"/>
                <a:sym typeface="Lora"/>
              </a:endParaRPr>
            </a:p>
            <a:p>
              <a:pPr indent="0" lvl="0" marL="0" rtl="0" algn="ctr">
                <a:spcBef>
                  <a:spcPts val="0"/>
                </a:spcBef>
                <a:spcAft>
                  <a:spcPts val="0"/>
                </a:spcAft>
                <a:buNone/>
              </a:pPr>
              <a:r>
                <a:rPr lang="vi" sz="1300">
                  <a:solidFill>
                    <a:schemeClr val="accent1"/>
                  </a:solidFill>
                  <a:latin typeface="Lora"/>
                  <a:ea typeface="Lora"/>
                  <a:cs typeface="Lora"/>
                  <a:sym typeface="Lora"/>
                </a:rPr>
                <a:t>*         *</a:t>
              </a:r>
              <a:br>
                <a:rPr lang="vi" sz="1300">
                  <a:solidFill>
                    <a:schemeClr val="accent1"/>
                  </a:solidFill>
                  <a:latin typeface="Lora"/>
                  <a:ea typeface="Lora"/>
                  <a:cs typeface="Lora"/>
                  <a:sym typeface="Lora"/>
                </a:rPr>
              </a:br>
              <a:r>
                <a:rPr lang="vi" sz="1300">
                  <a:solidFill>
                    <a:schemeClr val="accent1"/>
                  </a:solidFill>
                  <a:latin typeface="Lora"/>
                  <a:ea typeface="Lora"/>
                  <a:cs typeface="Lora"/>
                  <a:sym typeface="Lora"/>
                </a:rPr>
                <a:t>********</a:t>
              </a:r>
              <a:endParaRPr sz="1300">
                <a:solidFill>
                  <a:schemeClr val="accent1"/>
                </a:solidFill>
                <a:latin typeface="Lora"/>
                <a:ea typeface="Lora"/>
                <a:cs typeface="Lora"/>
                <a:sym typeface="Lora"/>
              </a:endParaRPr>
            </a:p>
          </p:txBody>
        </p:sp>
        <p:sp>
          <p:nvSpPr>
            <p:cNvPr id="578" name="Google Shape;578;p71"/>
            <p:cNvSpPr txBox="1"/>
            <p:nvPr/>
          </p:nvSpPr>
          <p:spPr>
            <a:xfrm>
              <a:off x="7440450" y="3488575"/>
              <a:ext cx="925200" cy="111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vi" sz="1300">
                  <a:solidFill>
                    <a:schemeClr val="accent1"/>
                  </a:solidFill>
                  <a:latin typeface="Lora"/>
                  <a:ea typeface="Lora"/>
                  <a:cs typeface="Lora"/>
                  <a:sym typeface="Lora"/>
                </a:rPr>
                <a:t>*</a:t>
              </a:r>
              <a:br>
                <a:rPr lang="vi" sz="1300">
                  <a:solidFill>
                    <a:schemeClr val="accent1"/>
                  </a:solidFill>
                  <a:latin typeface="Lora"/>
                  <a:ea typeface="Lora"/>
                  <a:cs typeface="Lora"/>
                  <a:sym typeface="Lora"/>
                </a:rPr>
              </a:br>
              <a:r>
                <a:rPr lang="vi" sz="1300">
                  <a:solidFill>
                    <a:schemeClr val="accent1"/>
                  </a:solidFill>
                  <a:latin typeface="Lora"/>
                  <a:ea typeface="Lora"/>
                  <a:cs typeface="Lora"/>
                  <a:sym typeface="Lora"/>
                </a:rPr>
                <a:t>*   *</a:t>
              </a:r>
              <a:br>
                <a:rPr lang="vi" sz="1300">
                  <a:solidFill>
                    <a:schemeClr val="accent1"/>
                  </a:solidFill>
                  <a:latin typeface="Lora"/>
                  <a:ea typeface="Lora"/>
                  <a:cs typeface="Lora"/>
                  <a:sym typeface="Lora"/>
                </a:rPr>
              </a:br>
              <a:r>
                <a:rPr lang="vi" sz="1300">
                  <a:solidFill>
                    <a:schemeClr val="accent1"/>
                  </a:solidFill>
                  <a:latin typeface="Lora"/>
                  <a:ea typeface="Lora"/>
                  <a:cs typeface="Lora"/>
                  <a:sym typeface="Lora"/>
                </a:rPr>
                <a:t>*        *</a:t>
              </a:r>
              <a:br>
                <a:rPr lang="vi" sz="1300">
                  <a:solidFill>
                    <a:schemeClr val="accent1"/>
                  </a:solidFill>
                  <a:latin typeface="Lora"/>
                  <a:ea typeface="Lora"/>
                  <a:cs typeface="Lora"/>
                  <a:sym typeface="Lora"/>
                </a:rPr>
              </a:br>
              <a:r>
                <a:rPr lang="vi" sz="1300">
                  <a:solidFill>
                    <a:schemeClr val="accent1"/>
                  </a:solidFill>
                  <a:latin typeface="Lora"/>
                  <a:ea typeface="Lora"/>
                  <a:cs typeface="Lora"/>
                  <a:sym typeface="Lora"/>
                </a:rPr>
                <a:t>*   *</a:t>
              </a:r>
              <a:br>
                <a:rPr lang="vi" sz="1300">
                  <a:solidFill>
                    <a:schemeClr val="accent1"/>
                  </a:solidFill>
                  <a:latin typeface="Lora"/>
                  <a:ea typeface="Lora"/>
                  <a:cs typeface="Lora"/>
                  <a:sym typeface="Lora"/>
                </a:rPr>
              </a:br>
              <a:r>
                <a:rPr lang="vi" sz="1300">
                  <a:solidFill>
                    <a:schemeClr val="accent1"/>
                  </a:solidFill>
                  <a:latin typeface="Lora"/>
                  <a:ea typeface="Lora"/>
                  <a:cs typeface="Lora"/>
                  <a:sym typeface="Lora"/>
                </a:rPr>
                <a:t>*</a:t>
              </a:r>
              <a:endParaRPr sz="1300">
                <a:solidFill>
                  <a:schemeClr val="accent1"/>
                </a:solidFill>
                <a:latin typeface="Lora"/>
                <a:ea typeface="Lora"/>
                <a:cs typeface="Lora"/>
                <a:sym typeface="Lora"/>
              </a:endParaRPr>
            </a:p>
          </p:txBody>
        </p:sp>
      </p:grpSp>
      <p:pic>
        <p:nvPicPr>
          <p:cNvPr id="579" name="Google Shape;579;p71"/>
          <p:cNvPicPr preferRelativeResize="0"/>
          <p:nvPr/>
        </p:nvPicPr>
        <p:blipFill>
          <a:blip r:embed="rId3">
            <a:alphaModFix/>
          </a:blip>
          <a:stretch>
            <a:fillRect/>
          </a:stretch>
        </p:blipFill>
        <p:spPr>
          <a:xfrm>
            <a:off x="7012400" y="1207625"/>
            <a:ext cx="1176547" cy="1002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8"/>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Dev Tools</a:t>
            </a:r>
            <a:endParaRPr/>
          </a:p>
        </p:txBody>
      </p:sp>
      <p:sp>
        <p:nvSpPr>
          <p:cNvPr id="124" name="Google Shape;124;p18"/>
          <p:cNvSpPr txBox="1"/>
          <p:nvPr>
            <p:ph idx="1" type="body"/>
          </p:nvPr>
        </p:nvSpPr>
        <p:spPr>
          <a:xfrm>
            <a:off x="729450" y="1312325"/>
            <a:ext cx="7688700" cy="3584100"/>
          </a:xfrm>
          <a:prstGeom prst="rect">
            <a:avLst/>
          </a:prstGeom>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t/>
            </a:r>
            <a:endParaRPr>
              <a:latin typeface="Lora"/>
              <a:ea typeface="Lora"/>
              <a:cs typeface="Lora"/>
              <a:sym typeface="Lora"/>
            </a:endParaRPr>
          </a:p>
          <a:p>
            <a:pPr indent="0" lvl="0" marL="0" rtl="0" algn="l">
              <a:lnSpc>
                <a:spcPct val="150000"/>
              </a:lnSpc>
              <a:spcBef>
                <a:spcPts val="1000"/>
              </a:spcBef>
              <a:spcAft>
                <a:spcPts val="1000"/>
              </a:spcAft>
              <a:buNone/>
            </a:pPr>
            <a:r>
              <a:t/>
            </a:r>
            <a:endParaRPr>
              <a:latin typeface="Lora"/>
              <a:ea typeface="Lora"/>
              <a:cs typeface="Lora"/>
              <a:sym typeface="Lora"/>
            </a:endParaRPr>
          </a:p>
        </p:txBody>
      </p:sp>
      <p:pic>
        <p:nvPicPr>
          <p:cNvPr id="125" name="Google Shape;125;p18"/>
          <p:cNvPicPr preferRelativeResize="0"/>
          <p:nvPr/>
        </p:nvPicPr>
        <p:blipFill>
          <a:blip r:embed="rId3">
            <a:alphaModFix/>
          </a:blip>
          <a:stretch>
            <a:fillRect/>
          </a:stretch>
        </p:blipFill>
        <p:spPr>
          <a:xfrm>
            <a:off x="1890638" y="1453950"/>
            <a:ext cx="5366324" cy="330085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72"/>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Homework</a:t>
            </a:r>
            <a:endParaRPr/>
          </a:p>
        </p:txBody>
      </p:sp>
      <p:sp>
        <p:nvSpPr>
          <p:cNvPr id="585" name="Google Shape;585;p72"/>
          <p:cNvSpPr txBox="1"/>
          <p:nvPr>
            <p:ph idx="1" type="body"/>
          </p:nvPr>
        </p:nvSpPr>
        <p:spPr>
          <a:xfrm>
            <a:off x="729450" y="1312325"/>
            <a:ext cx="7688700" cy="3584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Lora"/>
              <a:buAutoNum type="arabicPeriod"/>
            </a:pPr>
            <a:r>
              <a:rPr lang="vi">
                <a:latin typeface="Lora"/>
                <a:ea typeface="Lora"/>
                <a:cs typeface="Lora"/>
                <a:sym typeface="Lora"/>
              </a:rPr>
              <a:t>Viết chương trình in ra các pattern sau</a:t>
            </a:r>
            <a:endParaRPr>
              <a:latin typeface="Lora"/>
              <a:ea typeface="Lora"/>
              <a:cs typeface="Lora"/>
              <a:sym typeface="Lora"/>
            </a:endParaRPr>
          </a:p>
          <a:p>
            <a:pPr indent="0" lvl="0" marL="0" rtl="0" algn="l">
              <a:lnSpc>
                <a:spcPct val="150000"/>
              </a:lnSpc>
              <a:spcBef>
                <a:spcPts val="1600"/>
              </a:spcBef>
              <a:spcAft>
                <a:spcPts val="1000"/>
              </a:spcAft>
              <a:buNone/>
            </a:pPr>
            <a:r>
              <a:t/>
            </a:r>
            <a:endParaRPr>
              <a:latin typeface="Lora"/>
              <a:ea typeface="Lora"/>
              <a:cs typeface="Lora"/>
              <a:sym typeface="Lora"/>
            </a:endParaRPr>
          </a:p>
        </p:txBody>
      </p:sp>
      <p:grpSp>
        <p:nvGrpSpPr>
          <p:cNvPr id="586" name="Google Shape;586;p72"/>
          <p:cNvGrpSpPr/>
          <p:nvPr/>
        </p:nvGrpSpPr>
        <p:grpSpPr>
          <a:xfrm>
            <a:off x="800550" y="1834163"/>
            <a:ext cx="7546500" cy="2540425"/>
            <a:chOff x="819150" y="1492875"/>
            <a:chExt cx="7546500" cy="2540425"/>
          </a:xfrm>
        </p:grpSpPr>
        <p:sp>
          <p:nvSpPr>
            <p:cNvPr id="587" name="Google Shape;587;p72"/>
            <p:cNvSpPr txBox="1"/>
            <p:nvPr/>
          </p:nvSpPr>
          <p:spPr>
            <a:xfrm>
              <a:off x="819150" y="1492875"/>
              <a:ext cx="884400" cy="111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1300">
                  <a:solidFill>
                    <a:schemeClr val="accent1"/>
                  </a:solidFill>
                  <a:latin typeface="Lora"/>
                  <a:ea typeface="Lora"/>
                  <a:cs typeface="Lora"/>
                  <a:sym typeface="Lora"/>
                </a:rPr>
                <a:t>1</a:t>
              </a:r>
              <a:endParaRPr sz="1300">
                <a:solidFill>
                  <a:schemeClr val="accent1"/>
                </a:solidFill>
                <a:latin typeface="Lora"/>
                <a:ea typeface="Lora"/>
                <a:cs typeface="Lora"/>
                <a:sym typeface="Lora"/>
              </a:endParaRPr>
            </a:p>
            <a:p>
              <a:pPr indent="0" lvl="0" marL="0" rtl="0" algn="l">
                <a:spcBef>
                  <a:spcPts val="0"/>
                </a:spcBef>
                <a:spcAft>
                  <a:spcPts val="0"/>
                </a:spcAft>
                <a:buNone/>
              </a:pPr>
              <a:r>
                <a:rPr lang="vi" sz="1300">
                  <a:solidFill>
                    <a:schemeClr val="accent1"/>
                  </a:solidFill>
                  <a:latin typeface="Lora"/>
                  <a:ea typeface="Lora"/>
                  <a:cs typeface="Lora"/>
                  <a:sym typeface="Lora"/>
                </a:rPr>
                <a:t>2 2</a:t>
              </a:r>
              <a:endParaRPr sz="1300">
                <a:solidFill>
                  <a:schemeClr val="accent1"/>
                </a:solidFill>
                <a:latin typeface="Lora"/>
                <a:ea typeface="Lora"/>
                <a:cs typeface="Lora"/>
                <a:sym typeface="Lora"/>
              </a:endParaRPr>
            </a:p>
            <a:p>
              <a:pPr indent="0" lvl="0" marL="0" rtl="0" algn="l">
                <a:spcBef>
                  <a:spcPts val="0"/>
                </a:spcBef>
                <a:spcAft>
                  <a:spcPts val="0"/>
                </a:spcAft>
                <a:buNone/>
              </a:pPr>
              <a:r>
                <a:rPr lang="vi" sz="1300">
                  <a:solidFill>
                    <a:schemeClr val="accent1"/>
                  </a:solidFill>
                  <a:latin typeface="Lora"/>
                  <a:ea typeface="Lora"/>
                  <a:cs typeface="Lora"/>
                  <a:sym typeface="Lora"/>
                </a:rPr>
                <a:t>3 3 3</a:t>
              </a:r>
              <a:endParaRPr sz="1300">
                <a:solidFill>
                  <a:schemeClr val="accent1"/>
                </a:solidFill>
                <a:latin typeface="Lora"/>
                <a:ea typeface="Lora"/>
                <a:cs typeface="Lora"/>
                <a:sym typeface="Lora"/>
              </a:endParaRPr>
            </a:p>
            <a:p>
              <a:pPr indent="0" lvl="0" marL="0" rtl="0" algn="l">
                <a:spcBef>
                  <a:spcPts val="0"/>
                </a:spcBef>
                <a:spcAft>
                  <a:spcPts val="0"/>
                </a:spcAft>
                <a:buNone/>
              </a:pPr>
              <a:r>
                <a:rPr lang="vi" sz="1300">
                  <a:solidFill>
                    <a:schemeClr val="accent1"/>
                  </a:solidFill>
                  <a:latin typeface="Lora"/>
                  <a:ea typeface="Lora"/>
                  <a:cs typeface="Lora"/>
                  <a:sym typeface="Lora"/>
                </a:rPr>
                <a:t>4 4 4 4</a:t>
              </a:r>
              <a:endParaRPr sz="1300">
                <a:solidFill>
                  <a:schemeClr val="accent1"/>
                </a:solidFill>
                <a:latin typeface="Lora"/>
                <a:ea typeface="Lora"/>
                <a:cs typeface="Lora"/>
                <a:sym typeface="Lora"/>
              </a:endParaRPr>
            </a:p>
            <a:p>
              <a:pPr indent="0" lvl="0" marL="0" rtl="0" algn="l">
                <a:spcBef>
                  <a:spcPts val="0"/>
                </a:spcBef>
                <a:spcAft>
                  <a:spcPts val="0"/>
                </a:spcAft>
                <a:buNone/>
              </a:pPr>
              <a:r>
                <a:rPr lang="vi" sz="1300">
                  <a:solidFill>
                    <a:schemeClr val="accent1"/>
                  </a:solidFill>
                  <a:latin typeface="Lora"/>
                  <a:ea typeface="Lora"/>
                  <a:cs typeface="Lora"/>
                  <a:sym typeface="Lora"/>
                </a:rPr>
                <a:t>5 5 5 5 5</a:t>
              </a:r>
              <a:endParaRPr sz="1300">
                <a:solidFill>
                  <a:schemeClr val="accent1"/>
                </a:solidFill>
                <a:latin typeface="Lora"/>
                <a:ea typeface="Lora"/>
                <a:cs typeface="Lora"/>
                <a:sym typeface="Lora"/>
              </a:endParaRPr>
            </a:p>
          </p:txBody>
        </p:sp>
        <p:sp>
          <p:nvSpPr>
            <p:cNvPr id="588" name="Google Shape;588;p72"/>
            <p:cNvSpPr txBox="1"/>
            <p:nvPr/>
          </p:nvSpPr>
          <p:spPr>
            <a:xfrm>
              <a:off x="1747550" y="1492875"/>
              <a:ext cx="884400" cy="1117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vi" sz="1300">
                  <a:solidFill>
                    <a:schemeClr val="accent1"/>
                  </a:solidFill>
                  <a:latin typeface="Lora"/>
                  <a:ea typeface="Lora"/>
                  <a:cs typeface="Lora"/>
                  <a:sym typeface="Lora"/>
                </a:rPr>
                <a:t>1</a:t>
              </a:r>
              <a:endParaRPr sz="1300">
                <a:solidFill>
                  <a:schemeClr val="accent1"/>
                </a:solidFill>
                <a:latin typeface="Lora"/>
                <a:ea typeface="Lora"/>
                <a:cs typeface="Lora"/>
                <a:sym typeface="Lora"/>
              </a:endParaRPr>
            </a:p>
            <a:p>
              <a:pPr indent="0" lvl="0" marL="0" rtl="0" algn="r">
                <a:spcBef>
                  <a:spcPts val="0"/>
                </a:spcBef>
                <a:spcAft>
                  <a:spcPts val="0"/>
                </a:spcAft>
                <a:buNone/>
              </a:pPr>
              <a:r>
                <a:rPr lang="vi" sz="1300">
                  <a:solidFill>
                    <a:schemeClr val="accent1"/>
                  </a:solidFill>
                  <a:latin typeface="Lora"/>
                  <a:ea typeface="Lora"/>
                  <a:cs typeface="Lora"/>
                  <a:sym typeface="Lora"/>
                </a:rPr>
                <a:t>2 2</a:t>
              </a:r>
              <a:endParaRPr sz="1300">
                <a:solidFill>
                  <a:schemeClr val="accent1"/>
                </a:solidFill>
                <a:latin typeface="Lora"/>
                <a:ea typeface="Lora"/>
                <a:cs typeface="Lora"/>
                <a:sym typeface="Lora"/>
              </a:endParaRPr>
            </a:p>
            <a:p>
              <a:pPr indent="0" lvl="0" marL="0" rtl="0" algn="r">
                <a:spcBef>
                  <a:spcPts val="0"/>
                </a:spcBef>
                <a:spcAft>
                  <a:spcPts val="0"/>
                </a:spcAft>
                <a:buNone/>
              </a:pPr>
              <a:r>
                <a:rPr lang="vi" sz="1300">
                  <a:solidFill>
                    <a:schemeClr val="accent1"/>
                  </a:solidFill>
                  <a:latin typeface="Lora"/>
                  <a:ea typeface="Lora"/>
                  <a:cs typeface="Lora"/>
                  <a:sym typeface="Lora"/>
                </a:rPr>
                <a:t>3 3 3</a:t>
              </a:r>
              <a:endParaRPr sz="1300">
                <a:solidFill>
                  <a:schemeClr val="accent1"/>
                </a:solidFill>
                <a:latin typeface="Lora"/>
                <a:ea typeface="Lora"/>
                <a:cs typeface="Lora"/>
                <a:sym typeface="Lora"/>
              </a:endParaRPr>
            </a:p>
            <a:p>
              <a:pPr indent="0" lvl="0" marL="0" rtl="0" algn="r">
                <a:spcBef>
                  <a:spcPts val="0"/>
                </a:spcBef>
                <a:spcAft>
                  <a:spcPts val="0"/>
                </a:spcAft>
                <a:buNone/>
              </a:pPr>
              <a:r>
                <a:rPr lang="vi" sz="1300">
                  <a:solidFill>
                    <a:schemeClr val="accent1"/>
                  </a:solidFill>
                  <a:latin typeface="Lora"/>
                  <a:ea typeface="Lora"/>
                  <a:cs typeface="Lora"/>
                  <a:sym typeface="Lora"/>
                </a:rPr>
                <a:t>4 4 4 4</a:t>
              </a:r>
              <a:endParaRPr sz="1300">
                <a:solidFill>
                  <a:schemeClr val="accent1"/>
                </a:solidFill>
                <a:latin typeface="Lora"/>
                <a:ea typeface="Lora"/>
                <a:cs typeface="Lora"/>
                <a:sym typeface="Lora"/>
              </a:endParaRPr>
            </a:p>
            <a:p>
              <a:pPr indent="0" lvl="0" marL="0" rtl="0" algn="r">
                <a:spcBef>
                  <a:spcPts val="0"/>
                </a:spcBef>
                <a:spcAft>
                  <a:spcPts val="0"/>
                </a:spcAft>
                <a:buNone/>
              </a:pPr>
              <a:r>
                <a:rPr lang="vi" sz="1300">
                  <a:solidFill>
                    <a:schemeClr val="accent1"/>
                  </a:solidFill>
                  <a:latin typeface="Lora"/>
                  <a:ea typeface="Lora"/>
                  <a:cs typeface="Lora"/>
                  <a:sym typeface="Lora"/>
                </a:rPr>
                <a:t>5 5 5 5 5</a:t>
              </a:r>
              <a:endParaRPr sz="1300">
                <a:solidFill>
                  <a:schemeClr val="accent1"/>
                </a:solidFill>
                <a:latin typeface="Lora"/>
                <a:ea typeface="Lora"/>
                <a:cs typeface="Lora"/>
                <a:sym typeface="Lora"/>
              </a:endParaRPr>
            </a:p>
          </p:txBody>
        </p:sp>
        <p:sp>
          <p:nvSpPr>
            <p:cNvPr id="589" name="Google Shape;589;p72"/>
            <p:cNvSpPr txBox="1"/>
            <p:nvPr/>
          </p:nvSpPr>
          <p:spPr>
            <a:xfrm>
              <a:off x="2915450" y="1492875"/>
              <a:ext cx="884400" cy="111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vi" sz="1300">
                  <a:solidFill>
                    <a:schemeClr val="accent1"/>
                  </a:solidFill>
                  <a:latin typeface="Lora"/>
                  <a:ea typeface="Lora"/>
                  <a:cs typeface="Lora"/>
                  <a:sym typeface="Lora"/>
                </a:rPr>
                <a:t>1</a:t>
              </a:r>
              <a:br>
                <a:rPr lang="vi" sz="1300">
                  <a:solidFill>
                    <a:schemeClr val="accent1"/>
                  </a:solidFill>
                  <a:latin typeface="Lora"/>
                  <a:ea typeface="Lora"/>
                  <a:cs typeface="Lora"/>
                  <a:sym typeface="Lora"/>
                </a:rPr>
              </a:br>
              <a:r>
                <a:rPr lang="vi" sz="1300">
                  <a:solidFill>
                    <a:schemeClr val="accent1"/>
                  </a:solidFill>
                  <a:latin typeface="Lora"/>
                  <a:ea typeface="Lora"/>
                  <a:cs typeface="Lora"/>
                  <a:sym typeface="Lora"/>
                </a:rPr>
                <a:t>2 2</a:t>
              </a:r>
              <a:br>
                <a:rPr lang="vi" sz="1300">
                  <a:solidFill>
                    <a:schemeClr val="accent1"/>
                  </a:solidFill>
                  <a:latin typeface="Lora"/>
                  <a:ea typeface="Lora"/>
                  <a:cs typeface="Lora"/>
                  <a:sym typeface="Lora"/>
                </a:rPr>
              </a:br>
              <a:r>
                <a:rPr lang="vi" sz="1300">
                  <a:solidFill>
                    <a:schemeClr val="accent1"/>
                  </a:solidFill>
                  <a:latin typeface="Lora"/>
                  <a:ea typeface="Lora"/>
                  <a:cs typeface="Lora"/>
                  <a:sym typeface="Lora"/>
                </a:rPr>
                <a:t>3 3 3</a:t>
              </a:r>
              <a:endParaRPr sz="1300">
                <a:solidFill>
                  <a:schemeClr val="accent1"/>
                </a:solidFill>
                <a:latin typeface="Lora"/>
                <a:ea typeface="Lora"/>
                <a:cs typeface="Lora"/>
                <a:sym typeface="Lora"/>
              </a:endParaRPr>
            </a:p>
            <a:p>
              <a:pPr indent="0" lvl="0" marL="0" rtl="0" algn="ctr">
                <a:spcBef>
                  <a:spcPts val="0"/>
                </a:spcBef>
                <a:spcAft>
                  <a:spcPts val="0"/>
                </a:spcAft>
                <a:buNone/>
              </a:pPr>
              <a:r>
                <a:rPr lang="vi" sz="1300">
                  <a:solidFill>
                    <a:schemeClr val="accent1"/>
                  </a:solidFill>
                  <a:latin typeface="Lora"/>
                  <a:ea typeface="Lora"/>
                  <a:cs typeface="Lora"/>
                  <a:sym typeface="Lora"/>
                </a:rPr>
                <a:t>4 4 4 4</a:t>
              </a:r>
              <a:br>
                <a:rPr lang="vi" sz="1300">
                  <a:solidFill>
                    <a:schemeClr val="accent1"/>
                  </a:solidFill>
                  <a:latin typeface="Lora"/>
                  <a:ea typeface="Lora"/>
                  <a:cs typeface="Lora"/>
                  <a:sym typeface="Lora"/>
                </a:rPr>
              </a:br>
              <a:r>
                <a:rPr lang="vi" sz="1300">
                  <a:solidFill>
                    <a:schemeClr val="accent1"/>
                  </a:solidFill>
                  <a:latin typeface="Lora"/>
                  <a:ea typeface="Lora"/>
                  <a:cs typeface="Lora"/>
                  <a:sym typeface="Lora"/>
                </a:rPr>
                <a:t>5 5 5 5 5</a:t>
              </a:r>
              <a:endParaRPr sz="1300">
                <a:solidFill>
                  <a:schemeClr val="accent1"/>
                </a:solidFill>
                <a:latin typeface="Lora"/>
                <a:ea typeface="Lora"/>
                <a:cs typeface="Lora"/>
                <a:sym typeface="Lora"/>
              </a:endParaRPr>
            </a:p>
          </p:txBody>
        </p:sp>
        <p:sp>
          <p:nvSpPr>
            <p:cNvPr id="590" name="Google Shape;590;p72"/>
            <p:cNvSpPr txBox="1"/>
            <p:nvPr/>
          </p:nvSpPr>
          <p:spPr>
            <a:xfrm>
              <a:off x="4083350" y="1492875"/>
              <a:ext cx="884400" cy="111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1300">
                  <a:solidFill>
                    <a:schemeClr val="accent1"/>
                  </a:solidFill>
                  <a:latin typeface="Lora"/>
                  <a:ea typeface="Lora"/>
                  <a:cs typeface="Lora"/>
                  <a:sym typeface="Lora"/>
                </a:rPr>
                <a:t>1</a:t>
              </a:r>
              <a:endParaRPr sz="1300">
                <a:solidFill>
                  <a:schemeClr val="accent1"/>
                </a:solidFill>
                <a:latin typeface="Lora"/>
                <a:ea typeface="Lora"/>
                <a:cs typeface="Lora"/>
                <a:sym typeface="Lora"/>
              </a:endParaRPr>
            </a:p>
            <a:p>
              <a:pPr indent="0" lvl="0" marL="0" rtl="0" algn="l">
                <a:spcBef>
                  <a:spcPts val="0"/>
                </a:spcBef>
                <a:spcAft>
                  <a:spcPts val="0"/>
                </a:spcAft>
                <a:buNone/>
              </a:pPr>
              <a:r>
                <a:rPr lang="vi" sz="1300">
                  <a:solidFill>
                    <a:schemeClr val="accent1"/>
                  </a:solidFill>
                  <a:latin typeface="Lora"/>
                  <a:ea typeface="Lora"/>
                  <a:cs typeface="Lora"/>
                  <a:sym typeface="Lora"/>
                </a:rPr>
                <a:t>2 5</a:t>
              </a:r>
              <a:endParaRPr sz="1300">
                <a:solidFill>
                  <a:schemeClr val="accent1"/>
                </a:solidFill>
                <a:latin typeface="Lora"/>
                <a:ea typeface="Lora"/>
                <a:cs typeface="Lora"/>
                <a:sym typeface="Lora"/>
              </a:endParaRPr>
            </a:p>
            <a:p>
              <a:pPr indent="0" lvl="0" marL="0" rtl="0" algn="l">
                <a:spcBef>
                  <a:spcPts val="0"/>
                </a:spcBef>
                <a:spcAft>
                  <a:spcPts val="0"/>
                </a:spcAft>
                <a:buNone/>
              </a:pPr>
              <a:r>
                <a:rPr lang="vi" sz="1300">
                  <a:solidFill>
                    <a:schemeClr val="accent1"/>
                  </a:solidFill>
                  <a:latin typeface="Lora"/>
                  <a:ea typeface="Lora"/>
                  <a:cs typeface="Lora"/>
                  <a:sym typeface="Lora"/>
                </a:rPr>
                <a:t>3 6 8</a:t>
              </a:r>
              <a:endParaRPr sz="1300">
                <a:solidFill>
                  <a:schemeClr val="accent1"/>
                </a:solidFill>
                <a:latin typeface="Lora"/>
                <a:ea typeface="Lora"/>
                <a:cs typeface="Lora"/>
                <a:sym typeface="Lora"/>
              </a:endParaRPr>
            </a:p>
            <a:p>
              <a:pPr indent="0" lvl="0" marL="0" rtl="0" algn="l">
                <a:spcBef>
                  <a:spcPts val="0"/>
                </a:spcBef>
                <a:spcAft>
                  <a:spcPts val="0"/>
                </a:spcAft>
                <a:buNone/>
              </a:pPr>
              <a:r>
                <a:rPr lang="vi" sz="1300">
                  <a:solidFill>
                    <a:schemeClr val="accent1"/>
                  </a:solidFill>
                  <a:latin typeface="Lora"/>
                  <a:ea typeface="Lora"/>
                  <a:cs typeface="Lora"/>
                  <a:sym typeface="Lora"/>
                </a:rPr>
                <a:t>4 7 9 10</a:t>
              </a:r>
              <a:endParaRPr sz="1300">
                <a:solidFill>
                  <a:schemeClr val="accent1"/>
                </a:solidFill>
                <a:latin typeface="Lora"/>
                <a:ea typeface="Lora"/>
                <a:cs typeface="Lora"/>
                <a:sym typeface="Lora"/>
              </a:endParaRPr>
            </a:p>
          </p:txBody>
        </p:sp>
        <p:sp>
          <p:nvSpPr>
            <p:cNvPr id="591" name="Google Shape;591;p72"/>
            <p:cNvSpPr txBox="1"/>
            <p:nvPr/>
          </p:nvSpPr>
          <p:spPr>
            <a:xfrm>
              <a:off x="5247463" y="1492875"/>
              <a:ext cx="884400" cy="111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1300">
                  <a:solidFill>
                    <a:schemeClr val="accent1"/>
                  </a:solidFill>
                  <a:latin typeface="Lora"/>
                  <a:ea typeface="Lora"/>
                  <a:cs typeface="Lora"/>
                  <a:sym typeface="Lora"/>
                </a:rPr>
                <a:t>1</a:t>
              </a:r>
              <a:endParaRPr sz="1300">
                <a:solidFill>
                  <a:schemeClr val="accent1"/>
                </a:solidFill>
                <a:latin typeface="Lora"/>
                <a:ea typeface="Lora"/>
                <a:cs typeface="Lora"/>
                <a:sym typeface="Lora"/>
              </a:endParaRPr>
            </a:p>
            <a:p>
              <a:pPr indent="0" lvl="0" marL="0" rtl="0" algn="l">
                <a:spcBef>
                  <a:spcPts val="0"/>
                </a:spcBef>
                <a:spcAft>
                  <a:spcPts val="0"/>
                </a:spcAft>
                <a:buNone/>
              </a:pPr>
              <a:r>
                <a:rPr lang="vi" sz="1300">
                  <a:solidFill>
                    <a:schemeClr val="accent1"/>
                  </a:solidFill>
                  <a:latin typeface="Lora"/>
                  <a:ea typeface="Lora"/>
                  <a:cs typeface="Lora"/>
                  <a:sym typeface="Lora"/>
                </a:rPr>
                <a:t>2 3</a:t>
              </a:r>
              <a:endParaRPr sz="1300">
                <a:solidFill>
                  <a:schemeClr val="accent1"/>
                </a:solidFill>
                <a:latin typeface="Lora"/>
                <a:ea typeface="Lora"/>
                <a:cs typeface="Lora"/>
                <a:sym typeface="Lora"/>
              </a:endParaRPr>
            </a:p>
            <a:p>
              <a:pPr indent="0" lvl="0" marL="0" rtl="0" algn="l">
                <a:spcBef>
                  <a:spcPts val="0"/>
                </a:spcBef>
                <a:spcAft>
                  <a:spcPts val="0"/>
                </a:spcAft>
                <a:buNone/>
              </a:pPr>
              <a:r>
                <a:rPr lang="vi" sz="1300">
                  <a:solidFill>
                    <a:schemeClr val="accent1"/>
                  </a:solidFill>
                  <a:latin typeface="Lora"/>
                  <a:ea typeface="Lora"/>
                  <a:cs typeface="Lora"/>
                  <a:sym typeface="Lora"/>
                </a:rPr>
                <a:t>4 5 6</a:t>
              </a:r>
              <a:endParaRPr sz="1300">
                <a:solidFill>
                  <a:schemeClr val="accent1"/>
                </a:solidFill>
                <a:latin typeface="Lora"/>
                <a:ea typeface="Lora"/>
                <a:cs typeface="Lora"/>
                <a:sym typeface="Lora"/>
              </a:endParaRPr>
            </a:p>
            <a:p>
              <a:pPr indent="0" lvl="0" marL="0" rtl="0" algn="l">
                <a:spcBef>
                  <a:spcPts val="0"/>
                </a:spcBef>
                <a:spcAft>
                  <a:spcPts val="0"/>
                </a:spcAft>
                <a:buNone/>
              </a:pPr>
              <a:r>
                <a:rPr lang="vi" sz="1300">
                  <a:solidFill>
                    <a:schemeClr val="accent1"/>
                  </a:solidFill>
                  <a:latin typeface="Lora"/>
                  <a:ea typeface="Lora"/>
                  <a:cs typeface="Lora"/>
                  <a:sym typeface="Lora"/>
                </a:rPr>
                <a:t>7 8 9 10</a:t>
              </a:r>
              <a:endParaRPr sz="1300">
                <a:solidFill>
                  <a:schemeClr val="accent1"/>
                </a:solidFill>
                <a:latin typeface="Lora"/>
                <a:ea typeface="Lora"/>
                <a:cs typeface="Lora"/>
                <a:sym typeface="Lora"/>
              </a:endParaRPr>
            </a:p>
          </p:txBody>
        </p:sp>
        <p:sp>
          <p:nvSpPr>
            <p:cNvPr id="592" name="Google Shape;592;p72"/>
            <p:cNvSpPr txBox="1"/>
            <p:nvPr/>
          </p:nvSpPr>
          <p:spPr>
            <a:xfrm>
              <a:off x="6334250" y="1492875"/>
              <a:ext cx="884400" cy="111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vi" sz="1300">
                  <a:solidFill>
                    <a:schemeClr val="accent1"/>
                  </a:solidFill>
                  <a:latin typeface="Lora"/>
                  <a:ea typeface="Lora"/>
                  <a:cs typeface="Lora"/>
                  <a:sym typeface="Lora"/>
                </a:rPr>
                <a:t>1</a:t>
              </a:r>
              <a:endParaRPr sz="1300">
                <a:solidFill>
                  <a:schemeClr val="accent1"/>
                </a:solidFill>
                <a:latin typeface="Lora"/>
                <a:ea typeface="Lora"/>
                <a:cs typeface="Lora"/>
                <a:sym typeface="Lora"/>
              </a:endParaRPr>
            </a:p>
            <a:p>
              <a:pPr indent="0" lvl="0" marL="0" rtl="0" algn="ctr">
                <a:spcBef>
                  <a:spcPts val="0"/>
                </a:spcBef>
                <a:spcAft>
                  <a:spcPts val="0"/>
                </a:spcAft>
                <a:buNone/>
              </a:pPr>
              <a:r>
                <a:rPr lang="vi" sz="1300">
                  <a:solidFill>
                    <a:schemeClr val="accent1"/>
                  </a:solidFill>
                  <a:latin typeface="Lora"/>
                  <a:ea typeface="Lora"/>
                  <a:cs typeface="Lora"/>
                  <a:sym typeface="Lora"/>
                </a:rPr>
                <a:t>212</a:t>
              </a:r>
              <a:endParaRPr sz="1300">
                <a:solidFill>
                  <a:schemeClr val="accent1"/>
                </a:solidFill>
                <a:latin typeface="Lora"/>
                <a:ea typeface="Lora"/>
                <a:cs typeface="Lora"/>
                <a:sym typeface="Lora"/>
              </a:endParaRPr>
            </a:p>
            <a:p>
              <a:pPr indent="0" lvl="0" marL="0" rtl="0" algn="ctr">
                <a:spcBef>
                  <a:spcPts val="0"/>
                </a:spcBef>
                <a:spcAft>
                  <a:spcPts val="0"/>
                </a:spcAft>
                <a:buNone/>
              </a:pPr>
              <a:r>
                <a:rPr lang="vi" sz="1300">
                  <a:solidFill>
                    <a:schemeClr val="accent1"/>
                  </a:solidFill>
                  <a:latin typeface="Lora"/>
                  <a:ea typeface="Lora"/>
                  <a:cs typeface="Lora"/>
                  <a:sym typeface="Lora"/>
                </a:rPr>
                <a:t>32123</a:t>
              </a:r>
              <a:endParaRPr sz="1300">
                <a:solidFill>
                  <a:schemeClr val="accent1"/>
                </a:solidFill>
                <a:latin typeface="Lora"/>
                <a:ea typeface="Lora"/>
                <a:cs typeface="Lora"/>
                <a:sym typeface="Lora"/>
              </a:endParaRPr>
            </a:p>
            <a:p>
              <a:pPr indent="0" lvl="0" marL="0" rtl="0" algn="ctr">
                <a:spcBef>
                  <a:spcPts val="0"/>
                </a:spcBef>
                <a:spcAft>
                  <a:spcPts val="0"/>
                </a:spcAft>
                <a:buNone/>
              </a:pPr>
              <a:r>
                <a:rPr lang="vi" sz="1300">
                  <a:solidFill>
                    <a:schemeClr val="accent1"/>
                  </a:solidFill>
                  <a:latin typeface="Lora"/>
                  <a:ea typeface="Lora"/>
                  <a:cs typeface="Lora"/>
                  <a:sym typeface="Lora"/>
                </a:rPr>
                <a:t>212</a:t>
              </a:r>
              <a:endParaRPr sz="1300">
                <a:solidFill>
                  <a:schemeClr val="accent1"/>
                </a:solidFill>
                <a:latin typeface="Lora"/>
                <a:ea typeface="Lora"/>
                <a:cs typeface="Lora"/>
                <a:sym typeface="Lora"/>
              </a:endParaRPr>
            </a:p>
            <a:p>
              <a:pPr indent="0" lvl="0" marL="0" rtl="0" algn="ctr">
                <a:spcBef>
                  <a:spcPts val="0"/>
                </a:spcBef>
                <a:spcAft>
                  <a:spcPts val="0"/>
                </a:spcAft>
                <a:buNone/>
              </a:pPr>
              <a:r>
                <a:rPr lang="vi" sz="1300">
                  <a:solidFill>
                    <a:schemeClr val="accent1"/>
                  </a:solidFill>
                  <a:latin typeface="Lora"/>
                  <a:ea typeface="Lora"/>
                  <a:cs typeface="Lora"/>
                  <a:sym typeface="Lora"/>
                </a:rPr>
                <a:t>1</a:t>
              </a:r>
              <a:endParaRPr sz="1300">
                <a:solidFill>
                  <a:schemeClr val="accent1"/>
                </a:solidFill>
                <a:latin typeface="Lora"/>
                <a:ea typeface="Lora"/>
                <a:cs typeface="Lora"/>
                <a:sym typeface="Lora"/>
              </a:endParaRPr>
            </a:p>
          </p:txBody>
        </p:sp>
        <p:sp>
          <p:nvSpPr>
            <p:cNvPr id="593" name="Google Shape;593;p72"/>
            <p:cNvSpPr txBox="1"/>
            <p:nvPr/>
          </p:nvSpPr>
          <p:spPr>
            <a:xfrm>
              <a:off x="7440450" y="1492875"/>
              <a:ext cx="884400" cy="1117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vi" sz="1300">
                  <a:solidFill>
                    <a:schemeClr val="accent1"/>
                  </a:solidFill>
                  <a:latin typeface="Lora"/>
                  <a:ea typeface="Lora"/>
                  <a:cs typeface="Lora"/>
                  <a:sym typeface="Lora"/>
                </a:rPr>
                <a:t>5 5 5 5 5</a:t>
              </a:r>
              <a:endParaRPr sz="1300">
                <a:solidFill>
                  <a:schemeClr val="accent1"/>
                </a:solidFill>
                <a:latin typeface="Lora"/>
                <a:ea typeface="Lora"/>
                <a:cs typeface="Lora"/>
                <a:sym typeface="Lora"/>
              </a:endParaRPr>
            </a:p>
            <a:p>
              <a:pPr indent="0" lvl="0" marL="0" rtl="0" algn="r">
                <a:spcBef>
                  <a:spcPts val="0"/>
                </a:spcBef>
                <a:spcAft>
                  <a:spcPts val="0"/>
                </a:spcAft>
                <a:buNone/>
              </a:pPr>
              <a:r>
                <a:rPr lang="vi" sz="1300">
                  <a:solidFill>
                    <a:schemeClr val="accent1"/>
                  </a:solidFill>
                  <a:latin typeface="Lora"/>
                  <a:ea typeface="Lora"/>
                  <a:cs typeface="Lora"/>
                  <a:sym typeface="Lora"/>
                </a:rPr>
                <a:t>4 4 4 4</a:t>
              </a:r>
              <a:endParaRPr sz="1300">
                <a:solidFill>
                  <a:schemeClr val="accent1"/>
                </a:solidFill>
                <a:latin typeface="Lora"/>
                <a:ea typeface="Lora"/>
                <a:cs typeface="Lora"/>
                <a:sym typeface="Lora"/>
              </a:endParaRPr>
            </a:p>
            <a:p>
              <a:pPr indent="0" lvl="0" marL="0" rtl="0" algn="r">
                <a:spcBef>
                  <a:spcPts val="0"/>
                </a:spcBef>
                <a:spcAft>
                  <a:spcPts val="0"/>
                </a:spcAft>
                <a:buNone/>
              </a:pPr>
              <a:r>
                <a:rPr lang="vi" sz="1300">
                  <a:solidFill>
                    <a:schemeClr val="accent1"/>
                  </a:solidFill>
                  <a:latin typeface="Lora"/>
                  <a:ea typeface="Lora"/>
                  <a:cs typeface="Lora"/>
                  <a:sym typeface="Lora"/>
                </a:rPr>
                <a:t>3 3 3 </a:t>
              </a:r>
              <a:endParaRPr sz="1300">
                <a:solidFill>
                  <a:schemeClr val="accent1"/>
                </a:solidFill>
                <a:latin typeface="Lora"/>
                <a:ea typeface="Lora"/>
                <a:cs typeface="Lora"/>
                <a:sym typeface="Lora"/>
              </a:endParaRPr>
            </a:p>
            <a:p>
              <a:pPr indent="0" lvl="0" marL="0" rtl="0" algn="r">
                <a:spcBef>
                  <a:spcPts val="0"/>
                </a:spcBef>
                <a:spcAft>
                  <a:spcPts val="0"/>
                </a:spcAft>
                <a:buNone/>
              </a:pPr>
              <a:r>
                <a:rPr lang="vi" sz="1300">
                  <a:solidFill>
                    <a:schemeClr val="accent1"/>
                  </a:solidFill>
                  <a:latin typeface="Lora"/>
                  <a:ea typeface="Lora"/>
                  <a:cs typeface="Lora"/>
                  <a:sym typeface="Lora"/>
                </a:rPr>
                <a:t>2 2</a:t>
              </a:r>
              <a:endParaRPr sz="1300">
                <a:solidFill>
                  <a:schemeClr val="accent1"/>
                </a:solidFill>
                <a:latin typeface="Lora"/>
                <a:ea typeface="Lora"/>
                <a:cs typeface="Lora"/>
                <a:sym typeface="Lora"/>
              </a:endParaRPr>
            </a:p>
            <a:p>
              <a:pPr indent="0" lvl="0" marL="0" rtl="0" algn="r">
                <a:spcBef>
                  <a:spcPts val="0"/>
                </a:spcBef>
                <a:spcAft>
                  <a:spcPts val="0"/>
                </a:spcAft>
                <a:buNone/>
              </a:pPr>
              <a:r>
                <a:rPr lang="vi" sz="1300">
                  <a:solidFill>
                    <a:schemeClr val="accent1"/>
                  </a:solidFill>
                  <a:latin typeface="Lora"/>
                  <a:ea typeface="Lora"/>
                  <a:cs typeface="Lora"/>
                  <a:sym typeface="Lora"/>
                </a:rPr>
                <a:t>1</a:t>
              </a:r>
              <a:endParaRPr sz="1300">
                <a:solidFill>
                  <a:schemeClr val="accent1"/>
                </a:solidFill>
                <a:latin typeface="Lora"/>
                <a:ea typeface="Lora"/>
                <a:cs typeface="Lora"/>
                <a:sym typeface="Lora"/>
              </a:endParaRPr>
            </a:p>
          </p:txBody>
        </p:sp>
        <p:sp>
          <p:nvSpPr>
            <p:cNvPr id="594" name="Google Shape;594;p72"/>
            <p:cNvSpPr txBox="1"/>
            <p:nvPr/>
          </p:nvSpPr>
          <p:spPr>
            <a:xfrm>
              <a:off x="863150" y="2848000"/>
              <a:ext cx="884400" cy="111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1300">
                  <a:solidFill>
                    <a:schemeClr val="accent1"/>
                  </a:solidFill>
                  <a:latin typeface="Lora"/>
                  <a:ea typeface="Lora"/>
                  <a:cs typeface="Lora"/>
                  <a:sym typeface="Lora"/>
                </a:rPr>
                <a:t>1</a:t>
              </a:r>
              <a:endParaRPr sz="1300">
                <a:solidFill>
                  <a:schemeClr val="accent1"/>
                </a:solidFill>
                <a:latin typeface="Lora"/>
                <a:ea typeface="Lora"/>
                <a:cs typeface="Lora"/>
                <a:sym typeface="Lora"/>
              </a:endParaRPr>
            </a:p>
            <a:p>
              <a:pPr indent="0" lvl="0" marL="0" rtl="0" algn="l">
                <a:spcBef>
                  <a:spcPts val="0"/>
                </a:spcBef>
                <a:spcAft>
                  <a:spcPts val="0"/>
                </a:spcAft>
                <a:buNone/>
              </a:pPr>
              <a:r>
                <a:rPr lang="vi" sz="1300">
                  <a:solidFill>
                    <a:schemeClr val="accent1"/>
                  </a:solidFill>
                  <a:latin typeface="Lora"/>
                  <a:ea typeface="Lora"/>
                  <a:cs typeface="Lora"/>
                  <a:sym typeface="Lora"/>
                </a:rPr>
                <a:t>1 2</a:t>
              </a:r>
              <a:endParaRPr sz="1300">
                <a:solidFill>
                  <a:schemeClr val="accent1"/>
                </a:solidFill>
                <a:latin typeface="Lora"/>
                <a:ea typeface="Lora"/>
                <a:cs typeface="Lora"/>
                <a:sym typeface="Lora"/>
              </a:endParaRPr>
            </a:p>
            <a:p>
              <a:pPr indent="0" lvl="0" marL="0" rtl="0" algn="l">
                <a:spcBef>
                  <a:spcPts val="0"/>
                </a:spcBef>
                <a:spcAft>
                  <a:spcPts val="0"/>
                </a:spcAft>
                <a:buNone/>
              </a:pPr>
              <a:r>
                <a:rPr lang="vi" sz="1300">
                  <a:solidFill>
                    <a:schemeClr val="accent1"/>
                  </a:solidFill>
                  <a:latin typeface="Lora"/>
                  <a:ea typeface="Lora"/>
                  <a:cs typeface="Lora"/>
                  <a:sym typeface="Lora"/>
                </a:rPr>
                <a:t>1 2 3</a:t>
              </a:r>
              <a:endParaRPr sz="1300">
                <a:solidFill>
                  <a:schemeClr val="accent1"/>
                </a:solidFill>
                <a:latin typeface="Lora"/>
                <a:ea typeface="Lora"/>
                <a:cs typeface="Lora"/>
                <a:sym typeface="Lora"/>
              </a:endParaRPr>
            </a:p>
            <a:p>
              <a:pPr indent="0" lvl="0" marL="0" rtl="0" algn="l">
                <a:spcBef>
                  <a:spcPts val="0"/>
                </a:spcBef>
                <a:spcAft>
                  <a:spcPts val="0"/>
                </a:spcAft>
                <a:buNone/>
              </a:pPr>
              <a:r>
                <a:rPr lang="vi" sz="1300">
                  <a:solidFill>
                    <a:schemeClr val="accent1"/>
                  </a:solidFill>
                  <a:latin typeface="Lora"/>
                  <a:ea typeface="Lora"/>
                  <a:cs typeface="Lora"/>
                  <a:sym typeface="Lora"/>
                </a:rPr>
                <a:t>1 2</a:t>
              </a:r>
              <a:endParaRPr sz="1300">
                <a:solidFill>
                  <a:schemeClr val="accent1"/>
                </a:solidFill>
                <a:latin typeface="Lora"/>
                <a:ea typeface="Lora"/>
                <a:cs typeface="Lora"/>
                <a:sym typeface="Lora"/>
              </a:endParaRPr>
            </a:p>
            <a:p>
              <a:pPr indent="0" lvl="0" marL="0" rtl="0" algn="l">
                <a:spcBef>
                  <a:spcPts val="0"/>
                </a:spcBef>
                <a:spcAft>
                  <a:spcPts val="0"/>
                </a:spcAft>
                <a:buNone/>
              </a:pPr>
              <a:r>
                <a:rPr lang="vi" sz="1300">
                  <a:solidFill>
                    <a:schemeClr val="accent1"/>
                  </a:solidFill>
                  <a:latin typeface="Lora"/>
                  <a:ea typeface="Lora"/>
                  <a:cs typeface="Lora"/>
                  <a:sym typeface="Lora"/>
                </a:rPr>
                <a:t>1</a:t>
              </a:r>
              <a:endParaRPr sz="1300">
                <a:solidFill>
                  <a:schemeClr val="accent1"/>
                </a:solidFill>
                <a:latin typeface="Lora"/>
                <a:ea typeface="Lora"/>
                <a:cs typeface="Lora"/>
                <a:sym typeface="Lora"/>
              </a:endParaRPr>
            </a:p>
          </p:txBody>
        </p:sp>
        <p:sp>
          <p:nvSpPr>
            <p:cNvPr id="595" name="Google Shape;595;p72"/>
            <p:cNvSpPr txBox="1"/>
            <p:nvPr/>
          </p:nvSpPr>
          <p:spPr>
            <a:xfrm>
              <a:off x="1747550" y="2848000"/>
              <a:ext cx="884400" cy="111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1300">
                  <a:solidFill>
                    <a:schemeClr val="accent1"/>
                  </a:solidFill>
                  <a:latin typeface="Lora"/>
                  <a:ea typeface="Lora"/>
                  <a:cs typeface="Lora"/>
                  <a:sym typeface="Lora"/>
                </a:rPr>
                <a:t>1</a:t>
              </a:r>
              <a:endParaRPr sz="1300">
                <a:solidFill>
                  <a:schemeClr val="accent1"/>
                </a:solidFill>
                <a:latin typeface="Lora"/>
                <a:ea typeface="Lora"/>
                <a:cs typeface="Lora"/>
                <a:sym typeface="Lora"/>
              </a:endParaRPr>
            </a:p>
            <a:p>
              <a:pPr indent="0" lvl="0" marL="0" rtl="0" algn="l">
                <a:spcBef>
                  <a:spcPts val="0"/>
                </a:spcBef>
                <a:spcAft>
                  <a:spcPts val="0"/>
                </a:spcAft>
                <a:buNone/>
              </a:pPr>
              <a:r>
                <a:rPr lang="vi" sz="1300">
                  <a:solidFill>
                    <a:schemeClr val="accent1"/>
                  </a:solidFill>
                  <a:latin typeface="Lora"/>
                  <a:ea typeface="Lora"/>
                  <a:cs typeface="Lora"/>
                  <a:sym typeface="Lora"/>
                </a:rPr>
                <a:t>2 1</a:t>
              </a:r>
              <a:endParaRPr sz="1300">
                <a:solidFill>
                  <a:schemeClr val="accent1"/>
                </a:solidFill>
                <a:latin typeface="Lora"/>
                <a:ea typeface="Lora"/>
                <a:cs typeface="Lora"/>
                <a:sym typeface="Lora"/>
              </a:endParaRPr>
            </a:p>
            <a:p>
              <a:pPr indent="0" lvl="0" marL="0" rtl="0" algn="l">
                <a:spcBef>
                  <a:spcPts val="0"/>
                </a:spcBef>
                <a:spcAft>
                  <a:spcPts val="0"/>
                </a:spcAft>
                <a:buNone/>
              </a:pPr>
              <a:r>
                <a:rPr lang="vi" sz="1300">
                  <a:solidFill>
                    <a:schemeClr val="accent1"/>
                  </a:solidFill>
                  <a:latin typeface="Lora"/>
                  <a:ea typeface="Lora"/>
                  <a:cs typeface="Lora"/>
                  <a:sym typeface="Lora"/>
                </a:rPr>
                <a:t>3 2 1</a:t>
              </a:r>
              <a:endParaRPr sz="1300">
                <a:solidFill>
                  <a:schemeClr val="accent1"/>
                </a:solidFill>
                <a:latin typeface="Lora"/>
                <a:ea typeface="Lora"/>
                <a:cs typeface="Lora"/>
                <a:sym typeface="Lora"/>
              </a:endParaRPr>
            </a:p>
            <a:p>
              <a:pPr indent="0" lvl="0" marL="0" rtl="0" algn="l">
                <a:spcBef>
                  <a:spcPts val="0"/>
                </a:spcBef>
                <a:spcAft>
                  <a:spcPts val="0"/>
                </a:spcAft>
                <a:buNone/>
              </a:pPr>
              <a:r>
                <a:rPr lang="vi" sz="1300">
                  <a:solidFill>
                    <a:schemeClr val="accent1"/>
                  </a:solidFill>
                  <a:latin typeface="Lora"/>
                  <a:ea typeface="Lora"/>
                  <a:cs typeface="Lora"/>
                  <a:sym typeface="Lora"/>
                </a:rPr>
                <a:t>4 3 2 1</a:t>
              </a:r>
              <a:endParaRPr sz="1300">
                <a:solidFill>
                  <a:schemeClr val="accent1"/>
                </a:solidFill>
                <a:latin typeface="Lora"/>
                <a:ea typeface="Lora"/>
                <a:cs typeface="Lora"/>
                <a:sym typeface="Lora"/>
              </a:endParaRPr>
            </a:p>
            <a:p>
              <a:pPr indent="0" lvl="0" marL="0" rtl="0" algn="l">
                <a:spcBef>
                  <a:spcPts val="0"/>
                </a:spcBef>
                <a:spcAft>
                  <a:spcPts val="0"/>
                </a:spcAft>
                <a:buNone/>
              </a:pPr>
              <a:r>
                <a:rPr lang="vi" sz="1300">
                  <a:solidFill>
                    <a:schemeClr val="accent1"/>
                  </a:solidFill>
                  <a:latin typeface="Lora"/>
                  <a:ea typeface="Lora"/>
                  <a:cs typeface="Lora"/>
                  <a:sym typeface="Lora"/>
                </a:rPr>
                <a:t>5 4 3 2 1</a:t>
              </a:r>
              <a:endParaRPr sz="1300">
                <a:solidFill>
                  <a:schemeClr val="accent1"/>
                </a:solidFill>
                <a:latin typeface="Lora"/>
                <a:ea typeface="Lora"/>
                <a:cs typeface="Lora"/>
                <a:sym typeface="Lora"/>
              </a:endParaRPr>
            </a:p>
          </p:txBody>
        </p:sp>
        <p:sp>
          <p:nvSpPr>
            <p:cNvPr id="596" name="Google Shape;596;p72"/>
            <p:cNvSpPr txBox="1"/>
            <p:nvPr/>
          </p:nvSpPr>
          <p:spPr>
            <a:xfrm>
              <a:off x="2915450" y="2848000"/>
              <a:ext cx="884400" cy="111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vi" sz="1300">
                  <a:solidFill>
                    <a:schemeClr val="accent1"/>
                  </a:solidFill>
                  <a:latin typeface="Lora"/>
                  <a:ea typeface="Lora"/>
                  <a:cs typeface="Lora"/>
                  <a:sym typeface="Lora"/>
                </a:rPr>
                <a:t>123</a:t>
              </a:r>
              <a:endParaRPr sz="1300">
                <a:solidFill>
                  <a:schemeClr val="accent1"/>
                </a:solidFill>
                <a:latin typeface="Lora"/>
                <a:ea typeface="Lora"/>
                <a:cs typeface="Lora"/>
                <a:sym typeface="Lora"/>
              </a:endParaRPr>
            </a:p>
            <a:p>
              <a:pPr indent="0" lvl="0" marL="0" rtl="0" algn="ctr">
                <a:spcBef>
                  <a:spcPts val="0"/>
                </a:spcBef>
                <a:spcAft>
                  <a:spcPts val="0"/>
                </a:spcAft>
                <a:buNone/>
              </a:pPr>
              <a:r>
                <a:rPr lang="vi" sz="1300">
                  <a:solidFill>
                    <a:schemeClr val="accent1"/>
                  </a:solidFill>
                  <a:latin typeface="Lora"/>
                  <a:ea typeface="Lora"/>
                  <a:cs typeface="Lora"/>
                  <a:sym typeface="Lora"/>
                </a:rPr>
                <a:t>23</a:t>
              </a:r>
              <a:endParaRPr sz="1300">
                <a:solidFill>
                  <a:schemeClr val="accent1"/>
                </a:solidFill>
                <a:latin typeface="Lora"/>
                <a:ea typeface="Lora"/>
                <a:cs typeface="Lora"/>
                <a:sym typeface="Lora"/>
              </a:endParaRPr>
            </a:p>
            <a:p>
              <a:pPr indent="0" lvl="0" marL="0" rtl="0" algn="ctr">
                <a:spcBef>
                  <a:spcPts val="0"/>
                </a:spcBef>
                <a:spcAft>
                  <a:spcPts val="0"/>
                </a:spcAft>
                <a:buNone/>
              </a:pPr>
              <a:r>
                <a:rPr lang="vi" sz="1300">
                  <a:solidFill>
                    <a:schemeClr val="accent1"/>
                  </a:solidFill>
                  <a:latin typeface="Lora"/>
                  <a:ea typeface="Lora"/>
                  <a:cs typeface="Lora"/>
                  <a:sym typeface="Lora"/>
                </a:rPr>
                <a:t>3</a:t>
              </a:r>
              <a:endParaRPr sz="1300">
                <a:solidFill>
                  <a:schemeClr val="accent1"/>
                </a:solidFill>
                <a:latin typeface="Lora"/>
                <a:ea typeface="Lora"/>
                <a:cs typeface="Lora"/>
                <a:sym typeface="Lora"/>
              </a:endParaRPr>
            </a:p>
            <a:p>
              <a:pPr indent="0" lvl="0" marL="0" rtl="0" algn="ctr">
                <a:spcBef>
                  <a:spcPts val="0"/>
                </a:spcBef>
                <a:spcAft>
                  <a:spcPts val="0"/>
                </a:spcAft>
                <a:buNone/>
              </a:pPr>
              <a:r>
                <a:rPr lang="vi" sz="1300">
                  <a:solidFill>
                    <a:schemeClr val="accent1"/>
                  </a:solidFill>
                  <a:latin typeface="Lora"/>
                  <a:ea typeface="Lora"/>
                  <a:cs typeface="Lora"/>
                  <a:sym typeface="Lora"/>
                </a:rPr>
                <a:t>23</a:t>
              </a:r>
              <a:endParaRPr sz="1300">
                <a:solidFill>
                  <a:schemeClr val="accent1"/>
                </a:solidFill>
                <a:latin typeface="Lora"/>
                <a:ea typeface="Lora"/>
                <a:cs typeface="Lora"/>
                <a:sym typeface="Lora"/>
              </a:endParaRPr>
            </a:p>
            <a:p>
              <a:pPr indent="0" lvl="0" marL="0" rtl="0" algn="ctr">
                <a:spcBef>
                  <a:spcPts val="0"/>
                </a:spcBef>
                <a:spcAft>
                  <a:spcPts val="0"/>
                </a:spcAft>
                <a:buNone/>
              </a:pPr>
              <a:r>
                <a:rPr lang="vi" sz="1300">
                  <a:solidFill>
                    <a:schemeClr val="accent1"/>
                  </a:solidFill>
                  <a:latin typeface="Lora"/>
                  <a:ea typeface="Lora"/>
                  <a:cs typeface="Lora"/>
                  <a:sym typeface="Lora"/>
                </a:rPr>
                <a:t>123</a:t>
              </a:r>
              <a:endParaRPr sz="1300">
                <a:solidFill>
                  <a:schemeClr val="accent1"/>
                </a:solidFill>
                <a:latin typeface="Lora"/>
                <a:ea typeface="Lora"/>
                <a:cs typeface="Lora"/>
                <a:sym typeface="Lora"/>
              </a:endParaRPr>
            </a:p>
            <a:p>
              <a:pPr indent="0" lvl="0" marL="0" rtl="0" algn="ctr">
                <a:spcBef>
                  <a:spcPts val="0"/>
                </a:spcBef>
                <a:spcAft>
                  <a:spcPts val="0"/>
                </a:spcAft>
                <a:buNone/>
              </a:pPr>
              <a:r>
                <a:t/>
              </a:r>
              <a:endParaRPr sz="1300">
                <a:solidFill>
                  <a:schemeClr val="accent1"/>
                </a:solidFill>
                <a:latin typeface="Lora"/>
                <a:ea typeface="Lora"/>
                <a:cs typeface="Lora"/>
                <a:sym typeface="Lora"/>
              </a:endParaRPr>
            </a:p>
          </p:txBody>
        </p:sp>
        <p:sp>
          <p:nvSpPr>
            <p:cNvPr id="597" name="Google Shape;597;p72"/>
            <p:cNvSpPr txBox="1"/>
            <p:nvPr/>
          </p:nvSpPr>
          <p:spPr>
            <a:xfrm>
              <a:off x="4083350" y="2848000"/>
              <a:ext cx="884400" cy="111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vi" sz="1300">
                  <a:solidFill>
                    <a:schemeClr val="accent1"/>
                  </a:solidFill>
                  <a:latin typeface="Lora"/>
                  <a:ea typeface="Lora"/>
                  <a:cs typeface="Lora"/>
                  <a:sym typeface="Lora"/>
                </a:rPr>
                <a:t>1</a:t>
              </a:r>
              <a:endParaRPr sz="1300">
                <a:solidFill>
                  <a:schemeClr val="accent1"/>
                </a:solidFill>
                <a:latin typeface="Lora"/>
                <a:ea typeface="Lora"/>
                <a:cs typeface="Lora"/>
                <a:sym typeface="Lora"/>
              </a:endParaRPr>
            </a:p>
            <a:p>
              <a:pPr indent="0" lvl="0" marL="0" rtl="0" algn="ctr">
                <a:spcBef>
                  <a:spcPts val="0"/>
                </a:spcBef>
                <a:spcAft>
                  <a:spcPts val="0"/>
                </a:spcAft>
                <a:buNone/>
              </a:pPr>
              <a:r>
                <a:rPr lang="vi" sz="1300">
                  <a:solidFill>
                    <a:schemeClr val="accent1"/>
                  </a:solidFill>
                  <a:latin typeface="Lora"/>
                  <a:ea typeface="Lora"/>
                  <a:cs typeface="Lora"/>
                  <a:sym typeface="Lora"/>
                </a:rPr>
                <a:t>1 1</a:t>
              </a:r>
              <a:endParaRPr sz="1300">
                <a:solidFill>
                  <a:schemeClr val="accent1"/>
                </a:solidFill>
                <a:latin typeface="Lora"/>
                <a:ea typeface="Lora"/>
                <a:cs typeface="Lora"/>
                <a:sym typeface="Lora"/>
              </a:endParaRPr>
            </a:p>
            <a:p>
              <a:pPr indent="0" lvl="0" marL="0" rtl="0" algn="ctr">
                <a:spcBef>
                  <a:spcPts val="0"/>
                </a:spcBef>
                <a:spcAft>
                  <a:spcPts val="0"/>
                </a:spcAft>
                <a:buNone/>
              </a:pPr>
              <a:r>
                <a:rPr lang="vi" sz="1300">
                  <a:solidFill>
                    <a:schemeClr val="accent1"/>
                  </a:solidFill>
                  <a:latin typeface="Lora"/>
                  <a:ea typeface="Lora"/>
                  <a:cs typeface="Lora"/>
                  <a:sym typeface="Lora"/>
                </a:rPr>
                <a:t>1 2 1</a:t>
              </a:r>
              <a:endParaRPr sz="1300">
                <a:solidFill>
                  <a:schemeClr val="accent1"/>
                </a:solidFill>
                <a:latin typeface="Lora"/>
                <a:ea typeface="Lora"/>
                <a:cs typeface="Lora"/>
                <a:sym typeface="Lora"/>
              </a:endParaRPr>
            </a:p>
            <a:p>
              <a:pPr indent="0" lvl="0" marL="0" rtl="0" algn="ctr">
                <a:spcBef>
                  <a:spcPts val="0"/>
                </a:spcBef>
                <a:spcAft>
                  <a:spcPts val="0"/>
                </a:spcAft>
                <a:buNone/>
              </a:pPr>
              <a:r>
                <a:rPr lang="vi" sz="1300">
                  <a:solidFill>
                    <a:schemeClr val="accent1"/>
                  </a:solidFill>
                  <a:latin typeface="Lora"/>
                  <a:ea typeface="Lora"/>
                  <a:cs typeface="Lora"/>
                  <a:sym typeface="Lora"/>
                </a:rPr>
                <a:t>1 3 3 1</a:t>
              </a:r>
              <a:endParaRPr sz="1300">
                <a:solidFill>
                  <a:schemeClr val="accent1"/>
                </a:solidFill>
                <a:latin typeface="Lora"/>
                <a:ea typeface="Lora"/>
                <a:cs typeface="Lora"/>
                <a:sym typeface="Lora"/>
              </a:endParaRPr>
            </a:p>
            <a:p>
              <a:pPr indent="0" lvl="0" marL="0" rtl="0" algn="ctr">
                <a:spcBef>
                  <a:spcPts val="0"/>
                </a:spcBef>
                <a:spcAft>
                  <a:spcPts val="0"/>
                </a:spcAft>
                <a:buNone/>
              </a:pPr>
              <a:r>
                <a:rPr lang="vi" sz="1300">
                  <a:solidFill>
                    <a:schemeClr val="accent1"/>
                  </a:solidFill>
                  <a:latin typeface="Lora"/>
                  <a:ea typeface="Lora"/>
                  <a:cs typeface="Lora"/>
                  <a:sym typeface="Lora"/>
                </a:rPr>
                <a:t>1 4 6 4 1</a:t>
              </a:r>
              <a:endParaRPr sz="1300">
                <a:solidFill>
                  <a:schemeClr val="accent1"/>
                </a:solidFill>
                <a:latin typeface="Lora"/>
                <a:ea typeface="Lora"/>
                <a:cs typeface="Lora"/>
                <a:sym typeface="Lora"/>
              </a:endParaRPr>
            </a:p>
          </p:txBody>
        </p:sp>
        <p:sp>
          <p:nvSpPr>
            <p:cNvPr id="598" name="Google Shape;598;p72"/>
            <p:cNvSpPr txBox="1"/>
            <p:nvPr/>
          </p:nvSpPr>
          <p:spPr>
            <a:xfrm>
              <a:off x="5251250" y="2848000"/>
              <a:ext cx="925200" cy="111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1300">
                  <a:solidFill>
                    <a:schemeClr val="accent1"/>
                  </a:solidFill>
                  <a:latin typeface="Lora"/>
                  <a:ea typeface="Lora"/>
                  <a:cs typeface="Lora"/>
                  <a:sym typeface="Lora"/>
                </a:rPr>
                <a:t>123</a:t>
              </a:r>
              <a:endParaRPr sz="1300">
                <a:solidFill>
                  <a:schemeClr val="accent1"/>
                </a:solidFill>
                <a:latin typeface="Lora"/>
                <a:ea typeface="Lora"/>
                <a:cs typeface="Lora"/>
                <a:sym typeface="Lora"/>
              </a:endParaRPr>
            </a:p>
            <a:p>
              <a:pPr indent="0" lvl="0" marL="0" rtl="0" algn="l">
                <a:spcBef>
                  <a:spcPts val="0"/>
                </a:spcBef>
                <a:spcAft>
                  <a:spcPts val="0"/>
                </a:spcAft>
                <a:buNone/>
              </a:pPr>
              <a:r>
                <a:rPr lang="vi" sz="1300">
                  <a:solidFill>
                    <a:schemeClr val="accent1"/>
                  </a:solidFill>
                  <a:latin typeface="Lora"/>
                  <a:ea typeface="Lora"/>
                  <a:cs typeface="Lora"/>
                  <a:sym typeface="Lora"/>
                </a:rPr>
                <a:t>12</a:t>
              </a:r>
              <a:endParaRPr sz="1300">
                <a:solidFill>
                  <a:schemeClr val="accent1"/>
                </a:solidFill>
                <a:latin typeface="Lora"/>
                <a:ea typeface="Lora"/>
                <a:cs typeface="Lora"/>
                <a:sym typeface="Lora"/>
              </a:endParaRPr>
            </a:p>
            <a:p>
              <a:pPr indent="0" lvl="0" marL="0" rtl="0" algn="l">
                <a:spcBef>
                  <a:spcPts val="0"/>
                </a:spcBef>
                <a:spcAft>
                  <a:spcPts val="0"/>
                </a:spcAft>
                <a:buNone/>
              </a:pPr>
              <a:r>
                <a:rPr lang="vi" sz="1300">
                  <a:solidFill>
                    <a:schemeClr val="accent1"/>
                  </a:solidFill>
                  <a:latin typeface="Lora"/>
                  <a:ea typeface="Lora"/>
                  <a:cs typeface="Lora"/>
                  <a:sym typeface="Lora"/>
                </a:rPr>
                <a:t>1</a:t>
              </a:r>
              <a:endParaRPr sz="1300">
                <a:solidFill>
                  <a:schemeClr val="accent1"/>
                </a:solidFill>
                <a:latin typeface="Lora"/>
                <a:ea typeface="Lora"/>
                <a:cs typeface="Lora"/>
                <a:sym typeface="Lora"/>
              </a:endParaRPr>
            </a:p>
            <a:p>
              <a:pPr indent="0" lvl="0" marL="0" rtl="0" algn="l">
                <a:spcBef>
                  <a:spcPts val="0"/>
                </a:spcBef>
                <a:spcAft>
                  <a:spcPts val="0"/>
                </a:spcAft>
                <a:buNone/>
              </a:pPr>
              <a:r>
                <a:rPr lang="vi" sz="1300">
                  <a:solidFill>
                    <a:schemeClr val="accent1"/>
                  </a:solidFill>
                  <a:latin typeface="Lora"/>
                  <a:ea typeface="Lora"/>
                  <a:cs typeface="Lora"/>
                  <a:sym typeface="Lora"/>
                </a:rPr>
                <a:t>12</a:t>
              </a:r>
              <a:endParaRPr sz="1300">
                <a:solidFill>
                  <a:schemeClr val="accent1"/>
                </a:solidFill>
                <a:latin typeface="Lora"/>
                <a:ea typeface="Lora"/>
                <a:cs typeface="Lora"/>
                <a:sym typeface="Lora"/>
              </a:endParaRPr>
            </a:p>
            <a:p>
              <a:pPr indent="0" lvl="0" marL="0" rtl="0" algn="l">
                <a:spcBef>
                  <a:spcPts val="0"/>
                </a:spcBef>
                <a:spcAft>
                  <a:spcPts val="0"/>
                </a:spcAft>
                <a:buNone/>
              </a:pPr>
              <a:r>
                <a:rPr lang="vi" sz="1300">
                  <a:solidFill>
                    <a:schemeClr val="accent1"/>
                  </a:solidFill>
                  <a:latin typeface="Lora"/>
                  <a:ea typeface="Lora"/>
                  <a:cs typeface="Lora"/>
                  <a:sym typeface="Lora"/>
                </a:rPr>
                <a:t>123</a:t>
              </a:r>
              <a:endParaRPr sz="1300">
                <a:solidFill>
                  <a:schemeClr val="accent1"/>
                </a:solidFill>
                <a:latin typeface="Lora"/>
                <a:ea typeface="Lora"/>
                <a:cs typeface="Lora"/>
                <a:sym typeface="Lora"/>
              </a:endParaRPr>
            </a:p>
          </p:txBody>
        </p:sp>
        <p:sp>
          <p:nvSpPr>
            <p:cNvPr id="599" name="Google Shape;599;p72"/>
            <p:cNvSpPr txBox="1"/>
            <p:nvPr/>
          </p:nvSpPr>
          <p:spPr>
            <a:xfrm>
              <a:off x="6313850" y="2915500"/>
              <a:ext cx="925200" cy="1117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vi" sz="1300">
                  <a:solidFill>
                    <a:schemeClr val="accent1"/>
                  </a:solidFill>
                  <a:latin typeface="Lora"/>
                  <a:ea typeface="Lora"/>
                  <a:cs typeface="Lora"/>
                  <a:sym typeface="Lora"/>
                </a:rPr>
                <a:t>321</a:t>
              </a:r>
              <a:endParaRPr sz="1300">
                <a:solidFill>
                  <a:schemeClr val="accent1"/>
                </a:solidFill>
                <a:latin typeface="Lora"/>
                <a:ea typeface="Lora"/>
                <a:cs typeface="Lora"/>
                <a:sym typeface="Lora"/>
              </a:endParaRPr>
            </a:p>
            <a:p>
              <a:pPr indent="0" lvl="0" marL="0" rtl="0" algn="r">
                <a:spcBef>
                  <a:spcPts val="0"/>
                </a:spcBef>
                <a:spcAft>
                  <a:spcPts val="0"/>
                </a:spcAft>
                <a:buNone/>
              </a:pPr>
              <a:r>
                <a:rPr lang="vi" sz="1300">
                  <a:solidFill>
                    <a:schemeClr val="accent1"/>
                  </a:solidFill>
                  <a:latin typeface="Lora"/>
                  <a:ea typeface="Lora"/>
                  <a:cs typeface="Lora"/>
                  <a:sym typeface="Lora"/>
                </a:rPr>
                <a:t>21</a:t>
              </a:r>
              <a:endParaRPr sz="1300">
                <a:solidFill>
                  <a:schemeClr val="accent1"/>
                </a:solidFill>
                <a:latin typeface="Lora"/>
                <a:ea typeface="Lora"/>
                <a:cs typeface="Lora"/>
                <a:sym typeface="Lora"/>
              </a:endParaRPr>
            </a:p>
            <a:p>
              <a:pPr indent="0" lvl="0" marL="0" rtl="0" algn="r">
                <a:spcBef>
                  <a:spcPts val="0"/>
                </a:spcBef>
                <a:spcAft>
                  <a:spcPts val="0"/>
                </a:spcAft>
                <a:buNone/>
              </a:pPr>
              <a:r>
                <a:rPr lang="vi" sz="1300">
                  <a:solidFill>
                    <a:schemeClr val="accent1"/>
                  </a:solidFill>
                  <a:latin typeface="Lora"/>
                  <a:ea typeface="Lora"/>
                  <a:cs typeface="Lora"/>
                  <a:sym typeface="Lora"/>
                </a:rPr>
                <a:t>1</a:t>
              </a:r>
              <a:endParaRPr sz="1300">
                <a:solidFill>
                  <a:schemeClr val="accent1"/>
                </a:solidFill>
                <a:latin typeface="Lora"/>
                <a:ea typeface="Lora"/>
                <a:cs typeface="Lora"/>
                <a:sym typeface="Lora"/>
              </a:endParaRPr>
            </a:p>
            <a:p>
              <a:pPr indent="0" lvl="0" marL="0" rtl="0" algn="r">
                <a:spcBef>
                  <a:spcPts val="0"/>
                </a:spcBef>
                <a:spcAft>
                  <a:spcPts val="0"/>
                </a:spcAft>
                <a:buNone/>
              </a:pPr>
              <a:r>
                <a:rPr lang="vi" sz="1300">
                  <a:solidFill>
                    <a:schemeClr val="accent1"/>
                  </a:solidFill>
                  <a:latin typeface="Lora"/>
                  <a:ea typeface="Lora"/>
                  <a:cs typeface="Lora"/>
                  <a:sym typeface="Lora"/>
                </a:rPr>
                <a:t>21</a:t>
              </a:r>
              <a:endParaRPr sz="1300">
                <a:solidFill>
                  <a:schemeClr val="accent1"/>
                </a:solidFill>
                <a:latin typeface="Lora"/>
                <a:ea typeface="Lora"/>
                <a:cs typeface="Lora"/>
                <a:sym typeface="Lora"/>
              </a:endParaRPr>
            </a:p>
            <a:p>
              <a:pPr indent="0" lvl="0" marL="0" rtl="0" algn="r">
                <a:spcBef>
                  <a:spcPts val="0"/>
                </a:spcBef>
                <a:spcAft>
                  <a:spcPts val="0"/>
                </a:spcAft>
                <a:buNone/>
              </a:pPr>
              <a:r>
                <a:rPr lang="vi" sz="1300">
                  <a:solidFill>
                    <a:schemeClr val="accent1"/>
                  </a:solidFill>
                  <a:latin typeface="Lora"/>
                  <a:ea typeface="Lora"/>
                  <a:cs typeface="Lora"/>
                  <a:sym typeface="Lora"/>
                </a:rPr>
                <a:t>321</a:t>
              </a:r>
              <a:endParaRPr sz="1300">
                <a:solidFill>
                  <a:schemeClr val="accent1"/>
                </a:solidFill>
                <a:latin typeface="Lora"/>
                <a:ea typeface="Lora"/>
                <a:cs typeface="Lora"/>
                <a:sym typeface="Lora"/>
              </a:endParaRPr>
            </a:p>
          </p:txBody>
        </p:sp>
        <p:sp>
          <p:nvSpPr>
            <p:cNvPr id="600" name="Google Shape;600;p72"/>
            <p:cNvSpPr txBox="1"/>
            <p:nvPr/>
          </p:nvSpPr>
          <p:spPr>
            <a:xfrm>
              <a:off x="7440450" y="2915500"/>
              <a:ext cx="925200" cy="111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1300">
                  <a:solidFill>
                    <a:schemeClr val="accent1"/>
                  </a:solidFill>
                  <a:latin typeface="Lora"/>
                  <a:ea typeface="Lora"/>
                  <a:cs typeface="Lora"/>
                  <a:sym typeface="Lora"/>
                </a:rPr>
                <a:t>12345</a:t>
              </a:r>
              <a:endParaRPr sz="1300">
                <a:solidFill>
                  <a:schemeClr val="accent1"/>
                </a:solidFill>
                <a:latin typeface="Lora"/>
                <a:ea typeface="Lora"/>
                <a:cs typeface="Lora"/>
                <a:sym typeface="Lora"/>
              </a:endParaRPr>
            </a:p>
            <a:p>
              <a:pPr indent="0" lvl="0" marL="0" rtl="0" algn="l">
                <a:spcBef>
                  <a:spcPts val="0"/>
                </a:spcBef>
                <a:spcAft>
                  <a:spcPts val="0"/>
                </a:spcAft>
                <a:buNone/>
              </a:pPr>
              <a:r>
                <a:rPr lang="vi" sz="1300">
                  <a:solidFill>
                    <a:schemeClr val="accent1"/>
                  </a:solidFill>
                  <a:latin typeface="Lora"/>
                  <a:ea typeface="Lora"/>
                  <a:cs typeface="Lora"/>
                  <a:sym typeface="Lora"/>
                </a:rPr>
                <a:t>23451</a:t>
              </a:r>
              <a:endParaRPr sz="1300">
                <a:solidFill>
                  <a:schemeClr val="accent1"/>
                </a:solidFill>
                <a:latin typeface="Lora"/>
                <a:ea typeface="Lora"/>
                <a:cs typeface="Lora"/>
                <a:sym typeface="Lora"/>
              </a:endParaRPr>
            </a:p>
            <a:p>
              <a:pPr indent="0" lvl="0" marL="0" rtl="0" algn="l">
                <a:spcBef>
                  <a:spcPts val="0"/>
                </a:spcBef>
                <a:spcAft>
                  <a:spcPts val="0"/>
                </a:spcAft>
                <a:buNone/>
              </a:pPr>
              <a:r>
                <a:rPr lang="vi" sz="1300">
                  <a:solidFill>
                    <a:schemeClr val="accent1"/>
                  </a:solidFill>
                  <a:latin typeface="Lora"/>
                  <a:ea typeface="Lora"/>
                  <a:cs typeface="Lora"/>
                  <a:sym typeface="Lora"/>
                </a:rPr>
                <a:t>34512</a:t>
              </a:r>
              <a:endParaRPr sz="1300">
                <a:solidFill>
                  <a:schemeClr val="accent1"/>
                </a:solidFill>
                <a:latin typeface="Lora"/>
                <a:ea typeface="Lora"/>
                <a:cs typeface="Lora"/>
                <a:sym typeface="Lora"/>
              </a:endParaRPr>
            </a:p>
            <a:p>
              <a:pPr indent="0" lvl="0" marL="0" rtl="0" algn="l">
                <a:spcBef>
                  <a:spcPts val="0"/>
                </a:spcBef>
                <a:spcAft>
                  <a:spcPts val="0"/>
                </a:spcAft>
                <a:buNone/>
              </a:pPr>
              <a:r>
                <a:rPr lang="vi" sz="1300">
                  <a:solidFill>
                    <a:schemeClr val="accent1"/>
                  </a:solidFill>
                  <a:latin typeface="Lora"/>
                  <a:ea typeface="Lora"/>
                  <a:cs typeface="Lora"/>
                  <a:sym typeface="Lora"/>
                </a:rPr>
                <a:t>45123</a:t>
              </a:r>
              <a:endParaRPr sz="1300">
                <a:solidFill>
                  <a:schemeClr val="accent1"/>
                </a:solidFill>
                <a:latin typeface="Lora"/>
                <a:ea typeface="Lora"/>
                <a:cs typeface="Lora"/>
                <a:sym typeface="Lora"/>
              </a:endParaRPr>
            </a:p>
            <a:p>
              <a:pPr indent="0" lvl="0" marL="0" rtl="0" algn="l">
                <a:spcBef>
                  <a:spcPts val="0"/>
                </a:spcBef>
                <a:spcAft>
                  <a:spcPts val="0"/>
                </a:spcAft>
                <a:buNone/>
              </a:pPr>
              <a:r>
                <a:rPr lang="vi" sz="1300">
                  <a:solidFill>
                    <a:schemeClr val="accent1"/>
                  </a:solidFill>
                  <a:latin typeface="Lora"/>
                  <a:ea typeface="Lora"/>
                  <a:cs typeface="Lora"/>
                  <a:sym typeface="Lora"/>
                </a:rPr>
                <a:t>51234</a:t>
              </a:r>
              <a:endParaRPr sz="1300">
                <a:solidFill>
                  <a:schemeClr val="accent1"/>
                </a:solidFill>
                <a:latin typeface="Lora"/>
                <a:ea typeface="Lora"/>
                <a:cs typeface="Lora"/>
                <a:sym typeface="Lora"/>
              </a:endParaRPr>
            </a:p>
          </p:txBody>
        </p:sp>
      </p:grpSp>
      <p:pic>
        <p:nvPicPr>
          <p:cNvPr id="601" name="Google Shape;601;p72"/>
          <p:cNvPicPr preferRelativeResize="0"/>
          <p:nvPr/>
        </p:nvPicPr>
        <p:blipFill>
          <a:blip r:embed="rId3">
            <a:alphaModFix/>
          </a:blip>
          <a:stretch>
            <a:fillRect/>
          </a:stretch>
        </p:blipFill>
        <p:spPr>
          <a:xfrm>
            <a:off x="6712300" y="831425"/>
            <a:ext cx="1176547" cy="10027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7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Functions</a:t>
            </a:r>
            <a:endParaRPr/>
          </a:p>
        </p:txBody>
      </p:sp>
      <p:sp>
        <p:nvSpPr>
          <p:cNvPr id="607" name="Google Shape;607;p7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latin typeface="Lora"/>
                <a:ea typeface="Lora"/>
                <a:cs typeface="Lora"/>
                <a:sym typeface="Lora"/>
              </a:rPr>
              <a:t>Ba Nguyễn</a:t>
            </a:r>
            <a:endParaRPr>
              <a:latin typeface="Lora"/>
              <a:ea typeface="Lora"/>
              <a:cs typeface="Lora"/>
              <a:sym typeface="Lora"/>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74"/>
          <p:cNvSpPr txBox="1"/>
          <p:nvPr>
            <p:ph idx="1" type="body"/>
          </p:nvPr>
        </p:nvSpPr>
        <p:spPr>
          <a:xfrm>
            <a:off x="729450" y="1312325"/>
            <a:ext cx="7686900" cy="3584100"/>
          </a:xfrm>
          <a:prstGeom prst="rect">
            <a:avLst/>
          </a:prstGeom>
        </p:spPr>
        <p:txBody>
          <a:bodyPr anchorCtr="0" anchor="t" bIns="91425" lIns="91425" spcFirstLastPara="1" rIns="91425" wrap="square" tIns="91425">
            <a:noAutofit/>
          </a:bodyPr>
          <a:lstStyle/>
          <a:p>
            <a:pPr indent="0" lvl="0" marL="0" rtl="0" algn="l">
              <a:lnSpc>
                <a:spcPct val="135714"/>
              </a:lnSpc>
              <a:spcBef>
                <a:spcPts val="1000"/>
              </a:spcBef>
              <a:spcAft>
                <a:spcPts val="0"/>
              </a:spcAft>
              <a:buNone/>
            </a:pPr>
            <a:r>
              <a:rPr b="1" lang="vi">
                <a:latin typeface="Lora"/>
                <a:ea typeface="Lora"/>
                <a:cs typeface="Lora"/>
                <a:sym typeface="Lora"/>
              </a:rPr>
              <a:t>Functions</a:t>
            </a:r>
            <a:r>
              <a:rPr lang="vi">
                <a:latin typeface="Lora"/>
                <a:ea typeface="Lora"/>
                <a:cs typeface="Lora"/>
                <a:sym typeface="Lora"/>
              </a:rPr>
              <a:t> (</a:t>
            </a:r>
            <a:r>
              <a:rPr b="1" lang="vi">
                <a:latin typeface="Lora"/>
                <a:ea typeface="Lora"/>
                <a:cs typeface="Lora"/>
                <a:sym typeface="Lora"/>
              </a:rPr>
              <a:t>hàm - phương thức</a:t>
            </a:r>
            <a:r>
              <a:rPr lang="vi">
                <a:latin typeface="Lora"/>
                <a:ea typeface="Lora"/>
                <a:cs typeface="Lora"/>
                <a:sym typeface="Lora"/>
              </a:rPr>
              <a:t>) được sử dụng để “đóng gói” các “khối mã” (</a:t>
            </a:r>
            <a:r>
              <a:rPr b="1" lang="vi">
                <a:latin typeface="Lora"/>
                <a:ea typeface="Lora"/>
                <a:cs typeface="Lora"/>
                <a:sym typeface="Lora"/>
              </a:rPr>
              <a:t>code block</a:t>
            </a:r>
            <a:r>
              <a:rPr lang="vi">
                <a:latin typeface="Lora"/>
                <a:ea typeface="Lora"/>
                <a:cs typeface="Lora"/>
                <a:sym typeface="Lora"/>
              </a:rPr>
              <a:t>), cho phép tái sử dụng code, giảm thiểu code, giảm lỗi, …. 😘</a:t>
            </a:r>
            <a:endParaRPr>
              <a:latin typeface="Lora"/>
              <a:ea typeface="Lora"/>
              <a:cs typeface="Lora"/>
              <a:sym typeface="Lora"/>
            </a:endParaRPr>
          </a:p>
          <a:p>
            <a:pPr indent="0" lvl="0" marL="0" rtl="0" algn="l">
              <a:lnSpc>
                <a:spcPct val="135714"/>
              </a:lnSpc>
              <a:spcBef>
                <a:spcPts val="1000"/>
              </a:spcBef>
              <a:spcAft>
                <a:spcPts val="0"/>
              </a:spcAft>
              <a:buNone/>
            </a:pPr>
            <a:r>
              <a:rPr b="1" lang="vi">
                <a:solidFill>
                  <a:srgbClr val="BF9000"/>
                </a:solidFill>
                <a:latin typeface="Lora"/>
                <a:ea typeface="Lora"/>
                <a:cs typeface="Lora"/>
                <a:sym typeface="Lora"/>
              </a:rPr>
              <a:t>💡</a:t>
            </a:r>
            <a:r>
              <a:rPr lang="vi">
                <a:latin typeface="Lora"/>
                <a:ea typeface="Lora"/>
                <a:cs typeface="Lora"/>
                <a:sym typeface="Lora"/>
              </a:rPr>
              <a:t> Tên hàm cũng sử dụng phong cách </a:t>
            </a:r>
            <a:r>
              <a:rPr b="1" lang="vi">
                <a:latin typeface="Lora"/>
                <a:ea typeface="Lora"/>
                <a:cs typeface="Lora"/>
                <a:sym typeface="Lora"/>
              </a:rPr>
              <a:t>camelCase</a:t>
            </a:r>
            <a:endParaRPr b="1">
              <a:latin typeface="Lora"/>
              <a:ea typeface="Lora"/>
              <a:cs typeface="Lora"/>
              <a:sym typeface="Lora"/>
            </a:endParaRPr>
          </a:p>
          <a:p>
            <a:pPr indent="0" lvl="0" marL="0" rtl="0" algn="l">
              <a:lnSpc>
                <a:spcPct val="135714"/>
              </a:lnSpc>
              <a:spcBef>
                <a:spcPts val="1000"/>
              </a:spcBef>
              <a:spcAft>
                <a:spcPts val="0"/>
              </a:spcAft>
              <a:buNone/>
            </a:pPr>
            <a:r>
              <a:t/>
            </a:r>
            <a:endParaRPr>
              <a:latin typeface="Lora"/>
              <a:ea typeface="Lora"/>
              <a:cs typeface="Lora"/>
              <a:sym typeface="Lora"/>
            </a:endParaRPr>
          </a:p>
          <a:p>
            <a:pPr indent="0" lvl="0" marL="0" rtl="0" algn="l">
              <a:lnSpc>
                <a:spcPct val="135714"/>
              </a:lnSpc>
              <a:spcBef>
                <a:spcPts val="1000"/>
              </a:spcBef>
              <a:spcAft>
                <a:spcPts val="1000"/>
              </a:spcAft>
              <a:buNone/>
            </a:pPr>
            <a:r>
              <a:t/>
            </a:r>
            <a:endParaRPr>
              <a:latin typeface="Lora"/>
              <a:ea typeface="Lora"/>
              <a:cs typeface="Lora"/>
              <a:sym typeface="Lora"/>
            </a:endParaRPr>
          </a:p>
        </p:txBody>
      </p:sp>
      <p:sp>
        <p:nvSpPr>
          <p:cNvPr id="613" name="Google Shape;613;p74"/>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Functions</a:t>
            </a:r>
            <a:endParaRPr/>
          </a:p>
        </p:txBody>
      </p:sp>
      <p:sp>
        <p:nvSpPr>
          <p:cNvPr id="614" name="Google Shape;614;p74"/>
          <p:cNvSpPr txBox="1"/>
          <p:nvPr/>
        </p:nvSpPr>
        <p:spPr>
          <a:xfrm>
            <a:off x="727650" y="2386800"/>
            <a:ext cx="3000000" cy="2509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1000"/>
              </a:spcBef>
              <a:spcAft>
                <a:spcPts val="0"/>
              </a:spcAft>
              <a:buNone/>
            </a:pPr>
            <a:r>
              <a:rPr lang="vi" sz="1300">
                <a:solidFill>
                  <a:schemeClr val="accent1"/>
                </a:solidFill>
                <a:latin typeface="Lora"/>
                <a:ea typeface="Lora"/>
                <a:cs typeface="Lora"/>
                <a:sym typeface="Lora"/>
              </a:rPr>
              <a:t>Cú pháp khai báo:</a:t>
            </a:r>
            <a:endParaRPr i="1" sz="1200">
              <a:solidFill>
                <a:srgbClr val="657B83"/>
              </a:solidFill>
              <a:latin typeface="Lora Regular"/>
              <a:ea typeface="Lora Regular"/>
              <a:cs typeface="Lora Regular"/>
              <a:sym typeface="Lora Regular"/>
            </a:endParaRPr>
          </a:p>
          <a:p>
            <a:pPr indent="0" lvl="0" marL="0" rtl="0" algn="l">
              <a:lnSpc>
                <a:spcPct val="135714"/>
              </a:lnSpc>
              <a:spcBef>
                <a:spcPts val="1000"/>
              </a:spcBef>
              <a:spcAft>
                <a:spcPts val="0"/>
              </a:spcAft>
              <a:buNone/>
            </a:pPr>
            <a:r>
              <a:rPr i="1" lang="vi" sz="1200">
                <a:solidFill>
                  <a:srgbClr val="657B83"/>
                </a:solidFill>
                <a:latin typeface="Fira Code"/>
                <a:ea typeface="Fira Code"/>
                <a:cs typeface="Fira Code"/>
                <a:sym typeface="Fira Code"/>
              </a:rPr>
              <a:t>// function declaration</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function</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funcName</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code</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BBBBBB"/>
              </a:solidFill>
              <a:latin typeface="Lora Regular"/>
              <a:ea typeface="Lora Regular"/>
              <a:cs typeface="Lora Regular"/>
              <a:sym typeface="Lora Regular"/>
            </a:endParaRPr>
          </a:p>
          <a:p>
            <a:pPr indent="0" lvl="0" marL="0" rtl="0" algn="l">
              <a:lnSpc>
                <a:spcPct val="135714"/>
              </a:lnSpc>
              <a:spcBef>
                <a:spcPts val="0"/>
              </a:spcBef>
              <a:spcAft>
                <a:spcPts val="0"/>
              </a:spcAft>
              <a:buNone/>
            </a:pPr>
            <a:r>
              <a:rPr i="1" lang="vi" sz="1200">
                <a:solidFill>
                  <a:srgbClr val="657B83"/>
                </a:solidFill>
                <a:latin typeface="Fira Code"/>
                <a:ea typeface="Fira Code"/>
                <a:cs typeface="Fira Code"/>
                <a:sym typeface="Fira Code"/>
              </a:rPr>
              <a:t>// run</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funcName</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p:txBody>
      </p:sp>
      <p:sp>
        <p:nvSpPr>
          <p:cNvPr id="615" name="Google Shape;615;p74"/>
          <p:cNvSpPr txBox="1"/>
          <p:nvPr/>
        </p:nvSpPr>
        <p:spPr>
          <a:xfrm>
            <a:off x="4347900" y="2386725"/>
            <a:ext cx="3000000" cy="2509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1000"/>
              </a:spcBef>
              <a:spcAft>
                <a:spcPts val="0"/>
              </a:spcAft>
              <a:buNone/>
            </a:pPr>
            <a:r>
              <a:rPr lang="vi" sz="1300">
                <a:solidFill>
                  <a:schemeClr val="accent1"/>
                </a:solidFill>
                <a:latin typeface="Lora"/>
                <a:ea typeface="Lora"/>
                <a:cs typeface="Lora"/>
                <a:sym typeface="Lora"/>
              </a:rPr>
              <a:t>Biểu thức:</a:t>
            </a:r>
            <a:endParaRPr i="1" sz="1050">
              <a:solidFill>
                <a:srgbClr val="657B83"/>
              </a:solidFill>
              <a:highlight>
                <a:srgbClr val="002B36"/>
              </a:highlight>
              <a:latin typeface="Courier New"/>
              <a:ea typeface="Courier New"/>
              <a:cs typeface="Courier New"/>
              <a:sym typeface="Courier New"/>
            </a:endParaRPr>
          </a:p>
          <a:p>
            <a:pPr indent="0" lvl="0" marL="0" rtl="0" algn="l">
              <a:lnSpc>
                <a:spcPct val="135714"/>
              </a:lnSpc>
              <a:spcBef>
                <a:spcPts val="1000"/>
              </a:spcBef>
              <a:spcAft>
                <a:spcPts val="0"/>
              </a:spcAft>
              <a:buNone/>
            </a:pPr>
            <a:r>
              <a:rPr i="1" lang="vi" sz="1200">
                <a:solidFill>
                  <a:srgbClr val="657B83"/>
                </a:solidFill>
                <a:latin typeface="Fira Code"/>
                <a:ea typeface="Fira Code"/>
                <a:cs typeface="Fira Code"/>
                <a:sym typeface="Fira Code"/>
              </a:rPr>
              <a:t>// function expression</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funcName</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93A1A1"/>
                </a:solidFill>
                <a:latin typeface="Fira Code"/>
                <a:ea typeface="Fira Code"/>
                <a:cs typeface="Fira Code"/>
                <a:sym typeface="Fira Code"/>
              </a:rPr>
              <a:t>function</a:t>
            </a:r>
            <a:r>
              <a:rPr lang="vi" sz="1200">
                <a:solidFill>
                  <a:srgbClr val="BBBBBB"/>
                </a:solidFill>
                <a:latin typeface="Fira Code"/>
                <a:ea typeface="Fira Code"/>
                <a:cs typeface="Fira Code"/>
                <a:sym typeface="Fira Code"/>
              </a:rPr>
              <a:t> ()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code</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i="1" lang="vi" sz="1200">
                <a:solidFill>
                  <a:srgbClr val="657B83"/>
                </a:solidFill>
                <a:latin typeface="Fira Code"/>
                <a:ea typeface="Fira Code"/>
                <a:cs typeface="Fira Code"/>
                <a:sym typeface="Fira Code"/>
              </a:rPr>
              <a:t>// run</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funcName</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75"/>
          <p:cNvSpPr txBox="1"/>
          <p:nvPr>
            <p:ph idx="1" type="body"/>
          </p:nvPr>
        </p:nvSpPr>
        <p:spPr>
          <a:xfrm>
            <a:off x="729450" y="1312325"/>
            <a:ext cx="7686900" cy="3584100"/>
          </a:xfrm>
          <a:prstGeom prst="rect">
            <a:avLst/>
          </a:prstGeom>
        </p:spPr>
        <p:txBody>
          <a:bodyPr anchorCtr="0" anchor="t" bIns="91425" lIns="91425" spcFirstLastPara="1" rIns="91425" wrap="square" tIns="91425">
            <a:noAutofit/>
          </a:bodyPr>
          <a:lstStyle/>
          <a:p>
            <a:pPr indent="0" lvl="0" marL="0" rtl="0" algn="l">
              <a:lnSpc>
                <a:spcPct val="135714"/>
              </a:lnSpc>
              <a:spcBef>
                <a:spcPts val="1000"/>
              </a:spcBef>
              <a:spcAft>
                <a:spcPts val="0"/>
              </a:spcAft>
              <a:buNone/>
            </a:pPr>
            <a:r>
              <a:rPr lang="vi">
                <a:latin typeface="Lora"/>
                <a:ea typeface="Lora"/>
                <a:cs typeface="Lora"/>
                <a:sym typeface="Lora"/>
              </a:rPr>
              <a:t>Ví dụ:</a:t>
            </a:r>
            <a:endParaRPr>
              <a:latin typeface="Lora"/>
              <a:ea typeface="Lora"/>
              <a:cs typeface="Lora"/>
              <a:sym typeface="Lora"/>
            </a:endParaRPr>
          </a:p>
          <a:p>
            <a:pPr indent="0" lvl="0" marL="0" rtl="0" algn="l">
              <a:lnSpc>
                <a:spcPct val="135714"/>
              </a:lnSpc>
              <a:spcBef>
                <a:spcPts val="1000"/>
              </a:spcBef>
              <a:spcAft>
                <a:spcPts val="0"/>
              </a:spcAft>
              <a:buNone/>
            </a:pPr>
            <a:r>
              <a:rPr lang="vi" sz="1200">
                <a:solidFill>
                  <a:srgbClr val="93A1A1"/>
                </a:solidFill>
                <a:latin typeface="Fira Code"/>
                <a:ea typeface="Fira Code"/>
                <a:cs typeface="Fira Code"/>
                <a:sym typeface="Fira Code"/>
              </a:rPr>
              <a:t>function</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isOdd</a:t>
            </a:r>
            <a:r>
              <a:rPr lang="vi" sz="1200">
                <a:solidFill>
                  <a:srgbClr val="BBBBBB"/>
                </a:solidFill>
                <a:latin typeface="Fira Code"/>
                <a:ea typeface="Fira Code"/>
                <a:cs typeface="Fira Code"/>
                <a:sym typeface="Fira Code"/>
              </a:rPr>
              <a:t>() {									</a:t>
            </a:r>
            <a:r>
              <a:rPr i="1" lang="vi" sz="1200">
                <a:solidFill>
                  <a:srgbClr val="657B83"/>
                </a:solidFill>
                <a:latin typeface="Fira Code"/>
                <a:ea typeface="Fira Code"/>
                <a:cs typeface="Fira Code"/>
                <a:sym typeface="Fira Code"/>
              </a:rPr>
              <a:t>// call function</a:t>
            </a:r>
            <a:endParaRPr sz="1200">
              <a:solidFill>
                <a:srgbClr val="268BD2"/>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n</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268BD2"/>
                </a:solidFill>
                <a:latin typeface="Fira Code"/>
                <a:ea typeface="Fira Code"/>
                <a:cs typeface="Fira Code"/>
                <a:sym typeface="Fira Code"/>
              </a:rPr>
              <a:t>prompt</a:t>
            </a:r>
            <a:r>
              <a:rPr lang="vi" sz="1200">
                <a:solidFill>
                  <a:srgbClr val="BBBBBB"/>
                </a:solidFill>
                <a:latin typeface="Fira Code"/>
                <a:ea typeface="Fira Code"/>
                <a:cs typeface="Fira Code"/>
                <a:sym typeface="Fira Code"/>
              </a:rPr>
              <a:t>(</a:t>
            </a:r>
            <a:r>
              <a:rPr lang="vi" sz="1200">
                <a:solidFill>
                  <a:srgbClr val="2AA198"/>
                </a:solidFill>
                <a:latin typeface="Fira Code"/>
                <a:ea typeface="Fira Code"/>
                <a:cs typeface="Fira Code"/>
                <a:sym typeface="Fira Code"/>
              </a:rPr>
              <a:t>"Nhập một số"</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isOdd</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if</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isNaN</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n</a:t>
            </a:r>
            <a:r>
              <a:rPr lang="vi" sz="1200">
                <a:solidFill>
                  <a:srgbClr val="BBBBBB"/>
                </a:solidFill>
                <a:latin typeface="Fira Code"/>
                <a:ea typeface="Fira Code"/>
                <a:cs typeface="Fira Code"/>
                <a:sym typeface="Fira Code"/>
              </a:rPr>
              <a:t>)) {									</a:t>
            </a:r>
            <a:r>
              <a:rPr lang="vi" sz="1200">
                <a:solidFill>
                  <a:srgbClr val="268BD2"/>
                </a:solidFill>
                <a:latin typeface="Fira Code"/>
                <a:ea typeface="Fira Code"/>
                <a:cs typeface="Fira Code"/>
                <a:sym typeface="Fira Code"/>
              </a:rPr>
              <a:t>isOdd</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console</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log</a:t>
            </a:r>
            <a:r>
              <a:rPr lang="vi" sz="1200">
                <a:solidFill>
                  <a:srgbClr val="BBBBBB"/>
                </a:solidFill>
                <a:latin typeface="Fira Code"/>
                <a:ea typeface="Fira Code"/>
                <a:cs typeface="Fira Code"/>
                <a:sym typeface="Fira Code"/>
              </a:rPr>
              <a:t>(</a:t>
            </a:r>
            <a:r>
              <a:rPr lang="vi" sz="1200">
                <a:solidFill>
                  <a:srgbClr val="2AA198"/>
                </a:solidFill>
                <a:latin typeface="Fira Code"/>
                <a:ea typeface="Fira Code"/>
                <a:cs typeface="Fira Code"/>
                <a:sym typeface="Fira Code"/>
              </a:rPr>
              <a:t>"Vui lòng nhập một số hợp lệ!"</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isOdd</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 </a:t>
            </a:r>
            <a:r>
              <a:rPr lang="vi" sz="1200">
                <a:solidFill>
                  <a:srgbClr val="859900"/>
                </a:solidFill>
                <a:latin typeface="Fira Code"/>
                <a:ea typeface="Fira Code"/>
                <a:cs typeface="Fira Code"/>
                <a:sym typeface="Fira Code"/>
              </a:rPr>
              <a:t>else</a:t>
            </a:r>
            <a:r>
              <a:rPr lang="vi" sz="1200">
                <a:solidFill>
                  <a:srgbClr val="BBBBBB"/>
                </a:solidFill>
                <a:latin typeface="Fira Code"/>
                <a:ea typeface="Fira Code"/>
                <a:cs typeface="Fira Code"/>
                <a:sym typeface="Fira Code"/>
              </a:rPr>
              <a:t> {										</a:t>
            </a:r>
            <a:r>
              <a:rPr lang="vi" sz="1200">
                <a:solidFill>
                  <a:srgbClr val="268BD2"/>
                </a:solidFill>
                <a:latin typeface="Fira Code"/>
                <a:ea typeface="Fira Code"/>
                <a:cs typeface="Fira Code"/>
                <a:sym typeface="Fira Code"/>
              </a:rPr>
              <a:t>isOdd</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if</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n</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2</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1</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console</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log</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n</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 là số lẻ!"</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 </a:t>
            </a:r>
            <a:r>
              <a:rPr lang="vi" sz="1200">
                <a:solidFill>
                  <a:srgbClr val="859900"/>
                </a:solidFill>
                <a:latin typeface="Fira Code"/>
                <a:ea typeface="Fira Code"/>
                <a:cs typeface="Fira Code"/>
                <a:sym typeface="Fira Code"/>
              </a:rPr>
              <a:t>else</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console</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log</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n</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 không phải là số lẻ!"</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a:t>
            </a:r>
            <a:endParaRPr>
              <a:latin typeface="Lora"/>
              <a:ea typeface="Lora"/>
              <a:cs typeface="Lora"/>
              <a:sym typeface="Lora"/>
            </a:endParaRPr>
          </a:p>
        </p:txBody>
      </p:sp>
      <p:sp>
        <p:nvSpPr>
          <p:cNvPr id="621" name="Google Shape;621;p75"/>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Functions</a:t>
            </a:r>
            <a:endParaRPr/>
          </a:p>
        </p:txBody>
      </p:sp>
      <p:pic>
        <p:nvPicPr>
          <p:cNvPr id="622" name="Google Shape;622;p75"/>
          <p:cNvPicPr preferRelativeResize="0"/>
          <p:nvPr/>
        </p:nvPicPr>
        <p:blipFill>
          <a:blip r:embed="rId3">
            <a:alphaModFix/>
          </a:blip>
          <a:stretch>
            <a:fillRect/>
          </a:stretch>
        </p:blipFill>
        <p:spPr>
          <a:xfrm>
            <a:off x="6249600" y="3468550"/>
            <a:ext cx="1270200" cy="11908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76"/>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Exercise</a:t>
            </a:r>
            <a:endParaRPr/>
          </a:p>
        </p:txBody>
      </p:sp>
      <p:sp>
        <p:nvSpPr>
          <p:cNvPr id="628" name="Google Shape;628;p76"/>
          <p:cNvSpPr txBox="1"/>
          <p:nvPr>
            <p:ph idx="1" type="body"/>
          </p:nvPr>
        </p:nvSpPr>
        <p:spPr>
          <a:xfrm>
            <a:off x="729450" y="1312325"/>
            <a:ext cx="7688700" cy="3584100"/>
          </a:xfrm>
          <a:prstGeom prst="rect">
            <a:avLst/>
          </a:prstGeom>
        </p:spPr>
        <p:txBody>
          <a:bodyPr anchorCtr="0" anchor="t" bIns="91425" lIns="91425" spcFirstLastPara="1" rIns="91425" wrap="square" tIns="91425">
            <a:noAutofit/>
          </a:bodyPr>
          <a:lstStyle/>
          <a:p>
            <a:pPr indent="-311150" lvl="0" marL="457200" rtl="0" algn="l">
              <a:spcBef>
                <a:spcPts val="1000"/>
              </a:spcBef>
              <a:spcAft>
                <a:spcPts val="0"/>
              </a:spcAft>
              <a:buSzPts val="1300"/>
              <a:buFont typeface="Lora"/>
              <a:buAutoNum type="arabicPeriod"/>
            </a:pPr>
            <a:r>
              <a:rPr lang="vi">
                <a:latin typeface="Lora"/>
                <a:ea typeface="Lora"/>
                <a:cs typeface="Lora"/>
                <a:sym typeface="Lora"/>
              </a:rPr>
              <a:t>Viết hàm </a:t>
            </a:r>
            <a:r>
              <a:rPr b="1" lang="vi">
                <a:latin typeface="Lora"/>
                <a:ea typeface="Lora"/>
                <a:cs typeface="Lora"/>
                <a:sym typeface="Lora"/>
              </a:rPr>
              <a:t>maxOfThree()</a:t>
            </a:r>
            <a:r>
              <a:rPr lang="vi">
                <a:latin typeface="Lora"/>
                <a:ea typeface="Lora"/>
                <a:cs typeface="Lora"/>
                <a:sym typeface="Lora"/>
              </a:rPr>
              <a:t> cho phép nhập ba số, in ra số lớn nhất</a:t>
            </a:r>
            <a:endParaRPr>
              <a:latin typeface="Lora"/>
              <a:ea typeface="Lora"/>
              <a:cs typeface="Lora"/>
              <a:sym typeface="Lora"/>
            </a:endParaRPr>
          </a:p>
          <a:p>
            <a:pPr indent="-311150" lvl="0" marL="457200" rtl="0" algn="l">
              <a:spcBef>
                <a:spcPts val="0"/>
              </a:spcBef>
              <a:spcAft>
                <a:spcPts val="0"/>
              </a:spcAft>
              <a:buSzPts val="1300"/>
              <a:buFont typeface="Lora"/>
              <a:buAutoNum type="arabicPeriod"/>
            </a:pPr>
            <a:r>
              <a:rPr lang="vi">
                <a:latin typeface="Lora"/>
                <a:ea typeface="Lora"/>
                <a:cs typeface="Lora"/>
                <a:sym typeface="Lora"/>
              </a:rPr>
              <a:t>Viết hàm </a:t>
            </a:r>
            <a:r>
              <a:rPr b="1" lang="vi">
                <a:latin typeface="Lora"/>
                <a:ea typeface="Lora"/>
                <a:cs typeface="Lora"/>
                <a:sym typeface="Lora"/>
              </a:rPr>
              <a:t>max()</a:t>
            </a:r>
            <a:r>
              <a:rPr lang="vi">
                <a:latin typeface="Lora"/>
                <a:ea typeface="Lora"/>
                <a:cs typeface="Lora"/>
                <a:sym typeface="Lora"/>
              </a:rPr>
              <a:t> cho phép nhập lượng số tùy ý in ra số lớn nhất</a:t>
            </a:r>
            <a:endParaRPr>
              <a:latin typeface="Lora"/>
              <a:ea typeface="Lora"/>
              <a:cs typeface="Lora"/>
              <a:sym typeface="Lora"/>
            </a:endParaRPr>
          </a:p>
          <a:p>
            <a:pPr indent="-311150" lvl="0" marL="457200" rtl="0" algn="l">
              <a:spcBef>
                <a:spcPts val="0"/>
              </a:spcBef>
              <a:spcAft>
                <a:spcPts val="0"/>
              </a:spcAft>
              <a:buSzPts val="1300"/>
              <a:buFont typeface="Lora"/>
              <a:buAutoNum type="arabicPeriod"/>
            </a:pPr>
            <a:r>
              <a:rPr lang="vi">
                <a:latin typeface="Lora"/>
                <a:ea typeface="Lora"/>
                <a:cs typeface="Lora"/>
                <a:sym typeface="Lora"/>
              </a:rPr>
              <a:t>Viết hàm </a:t>
            </a:r>
            <a:r>
              <a:rPr b="1" lang="vi">
                <a:latin typeface="Lora"/>
                <a:ea typeface="Lora"/>
                <a:cs typeface="Lora"/>
                <a:sym typeface="Lora"/>
              </a:rPr>
              <a:t>isPrime()</a:t>
            </a:r>
            <a:r>
              <a:rPr lang="vi">
                <a:latin typeface="Lora"/>
                <a:ea typeface="Lora"/>
                <a:cs typeface="Lora"/>
                <a:sym typeface="Lora"/>
              </a:rPr>
              <a:t> cho phép nhập một số, kiểm tra và in ra số đó có phải số nguyên tố hay không</a:t>
            </a:r>
            <a:endParaRPr>
              <a:latin typeface="Lora"/>
              <a:ea typeface="Lora"/>
              <a:cs typeface="Lora"/>
              <a:sym typeface="Lora"/>
            </a:endParaRPr>
          </a:p>
          <a:p>
            <a:pPr indent="0" lvl="0" marL="0" rtl="0" algn="l">
              <a:lnSpc>
                <a:spcPct val="150000"/>
              </a:lnSpc>
              <a:spcBef>
                <a:spcPts val="1600"/>
              </a:spcBef>
              <a:spcAft>
                <a:spcPts val="0"/>
              </a:spcAft>
              <a:buNone/>
            </a:pPr>
            <a:r>
              <a:t/>
            </a:r>
            <a:endParaRPr>
              <a:latin typeface="Lora"/>
              <a:ea typeface="Lora"/>
              <a:cs typeface="Lora"/>
              <a:sym typeface="Lora"/>
            </a:endParaRPr>
          </a:p>
          <a:p>
            <a:pPr indent="0" lvl="0" marL="0" rtl="0" algn="l">
              <a:lnSpc>
                <a:spcPct val="150000"/>
              </a:lnSpc>
              <a:spcBef>
                <a:spcPts val="1000"/>
              </a:spcBef>
              <a:spcAft>
                <a:spcPts val="1000"/>
              </a:spcAft>
              <a:buNone/>
            </a:pPr>
            <a:r>
              <a:t/>
            </a:r>
            <a:endParaRPr>
              <a:latin typeface="Lora"/>
              <a:ea typeface="Lora"/>
              <a:cs typeface="Lora"/>
              <a:sym typeface="Lora"/>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77"/>
          <p:cNvSpPr txBox="1"/>
          <p:nvPr>
            <p:ph idx="1" type="body"/>
          </p:nvPr>
        </p:nvSpPr>
        <p:spPr>
          <a:xfrm>
            <a:off x="729450" y="1312325"/>
            <a:ext cx="7686900" cy="3584100"/>
          </a:xfrm>
          <a:prstGeom prst="rect">
            <a:avLst/>
          </a:prstGeom>
        </p:spPr>
        <p:txBody>
          <a:bodyPr anchorCtr="0" anchor="t" bIns="91425" lIns="91425" spcFirstLastPara="1" rIns="91425" wrap="square" tIns="91425">
            <a:noAutofit/>
          </a:bodyPr>
          <a:lstStyle/>
          <a:p>
            <a:pPr indent="0" lvl="0" marL="0" rtl="0" algn="l">
              <a:lnSpc>
                <a:spcPct val="135714"/>
              </a:lnSpc>
              <a:spcBef>
                <a:spcPts val="1000"/>
              </a:spcBef>
              <a:spcAft>
                <a:spcPts val="0"/>
              </a:spcAft>
              <a:buNone/>
            </a:pPr>
            <a:r>
              <a:t/>
            </a:r>
            <a:endParaRPr sz="1200">
              <a:latin typeface="Lora Regular"/>
              <a:ea typeface="Lora Regular"/>
              <a:cs typeface="Lora Regular"/>
              <a:sym typeface="Lora Regular"/>
            </a:endParaRPr>
          </a:p>
          <a:p>
            <a:pPr indent="0" lvl="0" marL="0" rtl="0" algn="l">
              <a:lnSpc>
                <a:spcPct val="135714"/>
              </a:lnSpc>
              <a:spcBef>
                <a:spcPts val="1000"/>
              </a:spcBef>
              <a:spcAft>
                <a:spcPts val="0"/>
              </a:spcAft>
              <a:buNone/>
            </a:pPr>
            <a:r>
              <a:t/>
            </a:r>
            <a:endParaRPr sz="1200">
              <a:latin typeface="Lora Regular"/>
              <a:ea typeface="Lora Regular"/>
              <a:cs typeface="Lora Regular"/>
              <a:sym typeface="Lora Regular"/>
            </a:endParaRPr>
          </a:p>
          <a:p>
            <a:pPr indent="0" lvl="0" marL="0" rtl="0" algn="l">
              <a:lnSpc>
                <a:spcPct val="135714"/>
              </a:lnSpc>
              <a:spcBef>
                <a:spcPts val="1000"/>
              </a:spcBef>
              <a:spcAft>
                <a:spcPts val="0"/>
              </a:spcAft>
              <a:buNone/>
            </a:pPr>
            <a:r>
              <a:t/>
            </a:r>
            <a:endParaRPr sz="1200">
              <a:latin typeface="Lora Regular"/>
              <a:ea typeface="Lora Regular"/>
              <a:cs typeface="Lora Regular"/>
              <a:sym typeface="Lora Regular"/>
            </a:endParaRPr>
          </a:p>
          <a:p>
            <a:pPr indent="0" lvl="0" marL="0" rtl="0" algn="l">
              <a:lnSpc>
                <a:spcPct val="135714"/>
              </a:lnSpc>
              <a:spcBef>
                <a:spcPts val="1000"/>
              </a:spcBef>
              <a:spcAft>
                <a:spcPts val="0"/>
              </a:spcAft>
              <a:buNone/>
            </a:pPr>
            <a:r>
              <a:t/>
            </a:r>
            <a:endParaRPr sz="1200">
              <a:latin typeface="Lora Regular"/>
              <a:ea typeface="Lora Regular"/>
              <a:cs typeface="Lora Regular"/>
              <a:sym typeface="Lora Regular"/>
            </a:endParaRPr>
          </a:p>
          <a:p>
            <a:pPr indent="0" lvl="0" marL="0" rtl="0" algn="l">
              <a:lnSpc>
                <a:spcPct val="135714"/>
              </a:lnSpc>
              <a:spcBef>
                <a:spcPts val="1000"/>
              </a:spcBef>
              <a:spcAft>
                <a:spcPts val="0"/>
              </a:spcAft>
              <a:buNone/>
            </a:pPr>
            <a:r>
              <a:t/>
            </a:r>
            <a:endParaRPr sz="1200">
              <a:latin typeface="Lora Regular"/>
              <a:ea typeface="Lora Regular"/>
              <a:cs typeface="Lora Regular"/>
              <a:sym typeface="Lora Regular"/>
            </a:endParaRPr>
          </a:p>
          <a:p>
            <a:pPr indent="0" lvl="0" marL="0" rtl="0" algn="l">
              <a:lnSpc>
                <a:spcPct val="135714"/>
              </a:lnSpc>
              <a:spcBef>
                <a:spcPts val="1000"/>
              </a:spcBef>
              <a:spcAft>
                <a:spcPts val="0"/>
              </a:spcAft>
              <a:buNone/>
            </a:pPr>
            <a:r>
              <a:t/>
            </a:r>
            <a:endParaRPr sz="1200">
              <a:latin typeface="Lora Regular"/>
              <a:ea typeface="Lora Regular"/>
              <a:cs typeface="Lora Regular"/>
              <a:sym typeface="Lora Regular"/>
            </a:endParaRPr>
          </a:p>
          <a:p>
            <a:pPr indent="0" lvl="0" marL="0" rtl="0" algn="l">
              <a:lnSpc>
                <a:spcPct val="135714"/>
              </a:lnSpc>
              <a:spcBef>
                <a:spcPts val="1000"/>
              </a:spcBef>
              <a:spcAft>
                <a:spcPts val="0"/>
              </a:spcAft>
              <a:buNone/>
            </a:pPr>
            <a:r>
              <a:t/>
            </a:r>
            <a:endParaRPr b="1">
              <a:solidFill>
                <a:srgbClr val="BF9000"/>
              </a:solidFill>
              <a:latin typeface="Lora"/>
              <a:ea typeface="Lora"/>
              <a:cs typeface="Lora"/>
              <a:sym typeface="Lora"/>
            </a:endParaRPr>
          </a:p>
          <a:p>
            <a:pPr indent="0" lvl="0" marL="0" rtl="0" algn="l">
              <a:lnSpc>
                <a:spcPct val="135714"/>
              </a:lnSpc>
              <a:spcBef>
                <a:spcPts val="0"/>
              </a:spcBef>
              <a:spcAft>
                <a:spcPts val="0"/>
              </a:spcAft>
              <a:buNone/>
            </a:pPr>
            <a:r>
              <a:t/>
            </a:r>
            <a:endParaRPr b="1">
              <a:solidFill>
                <a:srgbClr val="BF9000"/>
              </a:solidFill>
              <a:latin typeface="Lora"/>
              <a:ea typeface="Lora"/>
              <a:cs typeface="Lora"/>
              <a:sym typeface="Lora"/>
            </a:endParaRPr>
          </a:p>
          <a:p>
            <a:pPr indent="0" lvl="0" marL="0" rtl="0" algn="l">
              <a:lnSpc>
                <a:spcPct val="135714"/>
              </a:lnSpc>
              <a:spcBef>
                <a:spcPts val="1000"/>
              </a:spcBef>
              <a:spcAft>
                <a:spcPts val="0"/>
              </a:spcAft>
              <a:buNone/>
            </a:pPr>
            <a:r>
              <a:rPr b="1" lang="vi">
                <a:solidFill>
                  <a:srgbClr val="BF9000"/>
                </a:solidFill>
                <a:latin typeface="Lora"/>
                <a:ea typeface="Lora"/>
                <a:cs typeface="Lora"/>
                <a:sym typeface="Lora"/>
              </a:rPr>
              <a:t>💡</a:t>
            </a:r>
            <a:r>
              <a:rPr lang="vi">
                <a:latin typeface="Lora Regular"/>
                <a:ea typeface="Lora Regular"/>
                <a:cs typeface="Lora Regular"/>
                <a:sym typeface="Lora Regular"/>
              </a:rPr>
              <a:t> Hàm chỉ tham chiếu tới biến bên ngoài, </a:t>
            </a:r>
            <a:r>
              <a:rPr b="1" lang="vi">
                <a:latin typeface="Lora"/>
                <a:ea typeface="Lora"/>
                <a:cs typeface="Lora"/>
                <a:sym typeface="Lora"/>
              </a:rPr>
              <a:t>nếu</a:t>
            </a:r>
            <a:r>
              <a:rPr lang="vi">
                <a:latin typeface="Lora Regular"/>
                <a:ea typeface="Lora Regular"/>
                <a:cs typeface="Lora Regular"/>
                <a:sym typeface="Lora Regular"/>
              </a:rPr>
              <a:t> trong hàm không có biến </a:t>
            </a:r>
            <a:r>
              <a:rPr b="1" lang="vi">
                <a:latin typeface="Lora"/>
                <a:ea typeface="Lora"/>
                <a:cs typeface="Lora"/>
                <a:sym typeface="Lora"/>
              </a:rPr>
              <a:t>local</a:t>
            </a:r>
            <a:r>
              <a:rPr lang="vi">
                <a:latin typeface="Lora Regular"/>
                <a:ea typeface="Lora Regular"/>
                <a:cs typeface="Lora Regular"/>
                <a:sym typeface="Lora Regular"/>
              </a:rPr>
              <a:t> nào trùng tên, ngoài ra, </a:t>
            </a:r>
            <a:r>
              <a:rPr b="1" lang="vi">
                <a:latin typeface="Lora"/>
                <a:ea typeface="Lora"/>
                <a:cs typeface="Lora"/>
                <a:sym typeface="Lora"/>
              </a:rPr>
              <a:t>không nên</a:t>
            </a:r>
            <a:r>
              <a:rPr lang="vi">
                <a:latin typeface="Lora Regular"/>
                <a:ea typeface="Lora Regular"/>
                <a:cs typeface="Lora Regular"/>
                <a:sym typeface="Lora Regular"/>
              </a:rPr>
              <a:t> tham chiếu trực tiếp tới biến </a:t>
            </a:r>
            <a:r>
              <a:rPr b="1" lang="vi">
                <a:latin typeface="Lora"/>
                <a:ea typeface="Lora"/>
                <a:cs typeface="Lora"/>
                <a:sym typeface="Lora"/>
              </a:rPr>
              <a:t>global</a:t>
            </a:r>
            <a:r>
              <a:rPr lang="vi">
                <a:latin typeface="Lora Regular"/>
                <a:ea typeface="Lora Regular"/>
                <a:cs typeface="Lora Regular"/>
                <a:sym typeface="Lora Regular"/>
              </a:rPr>
              <a:t>, thay vào đó, sử dụng </a:t>
            </a:r>
            <a:r>
              <a:rPr b="1" lang="vi">
                <a:latin typeface="Lora"/>
                <a:ea typeface="Lora"/>
                <a:cs typeface="Lora"/>
                <a:sym typeface="Lora"/>
              </a:rPr>
              <a:t>parameters</a:t>
            </a:r>
            <a:endParaRPr b="1">
              <a:latin typeface="Lora"/>
              <a:ea typeface="Lora"/>
              <a:cs typeface="Lora"/>
              <a:sym typeface="Lora"/>
            </a:endParaRPr>
          </a:p>
          <a:p>
            <a:pPr indent="0" lvl="0" marL="0" rtl="0" algn="l">
              <a:lnSpc>
                <a:spcPct val="135714"/>
              </a:lnSpc>
              <a:spcBef>
                <a:spcPts val="1000"/>
              </a:spcBef>
              <a:spcAft>
                <a:spcPts val="1000"/>
              </a:spcAft>
              <a:buNone/>
            </a:pPr>
            <a:r>
              <a:t/>
            </a:r>
            <a:endParaRPr>
              <a:latin typeface="Lora"/>
              <a:ea typeface="Lora"/>
              <a:cs typeface="Lora"/>
              <a:sym typeface="Lora"/>
            </a:endParaRPr>
          </a:p>
        </p:txBody>
      </p:sp>
      <p:sp>
        <p:nvSpPr>
          <p:cNvPr id="634" name="Google Shape;634;p77"/>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Local vs Global variables</a:t>
            </a:r>
            <a:endParaRPr/>
          </a:p>
        </p:txBody>
      </p:sp>
      <p:sp>
        <p:nvSpPr>
          <p:cNvPr id="635" name="Google Shape;635;p77"/>
          <p:cNvSpPr txBox="1"/>
          <p:nvPr/>
        </p:nvSpPr>
        <p:spPr>
          <a:xfrm>
            <a:off x="727650" y="1312325"/>
            <a:ext cx="3676200" cy="286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vi" sz="1300">
                <a:solidFill>
                  <a:schemeClr val="accent1"/>
                </a:solidFill>
                <a:latin typeface="Lora"/>
                <a:ea typeface="Lora"/>
                <a:cs typeface="Lora"/>
                <a:sym typeface="Lora"/>
              </a:rPr>
              <a:t>Một biến được khai báo bên trong hàm </a:t>
            </a:r>
            <a:r>
              <a:rPr b="1" lang="vi" sz="1300">
                <a:solidFill>
                  <a:schemeClr val="accent1"/>
                </a:solidFill>
                <a:latin typeface="Lora"/>
                <a:ea typeface="Lora"/>
                <a:cs typeface="Lora"/>
                <a:sym typeface="Lora"/>
              </a:rPr>
              <a:t>chỉ tồn tại bên trong hàm</a:t>
            </a:r>
            <a:r>
              <a:rPr lang="vi" sz="1300">
                <a:solidFill>
                  <a:schemeClr val="accent1"/>
                </a:solidFill>
                <a:latin typeface="Lora"/>
                <a:ea typeface="Lora"/>
                <a:cs typeface="Lora"/>
                <a:sym typeface="Lora"/>
              </a:rPr>
              <a:t> đó, biến đó được gọi là </a:t>
            </a:r>
            <a:r>
              <a:rPr b="1" lang="vi" sz="1300">
                <a:solidFill>
                  <a:schemeClr val="accent1"/>
                </a:solidFill>
                <a:latin typeface="Lora"/>
                <a:ea typeface="Lora"/>
                <a:cs typeface="Lora"/>
                <a:sym typeface="Lora"/>
              </a:rPr>
              <a:t>local variable</a:t>
            </a:r>
            <a:endParaRPr b="1" sz="1300">
              <a:solidFill>
                <a:schemeClr val="accent1"/>
              </a:solidFill>
              <a:latin typeface="Lora"/>
              <a:ea typeface="Lora"/>
              <a:cs typeface="Lora"/>
              <a:sym typeface="Lora"/>
            </a:endParaRPr>
          </a:p>
          <a:p>
            <a:pPr indent="0" lvl="0" marL="0" rtl="0" algn="l">
              <a:lnSpc>
                <a:spcPct val="115000"/>
              </a:lnSpc>
              <a:spcBef>
                <a:spcPts val="1000"/>
              </a:spcBef>
              <a:spcAft>
                <a:spcPts val="0"/>
              </a:spcAft>
              <a:buNone/>
            </a:pPr>
            <a:r>
              <a:t/>
            </a:r>
            <a:endParaRPr b="1" sz="1300">
              <a:solidFill>
                <a:schemeClr val="accent1"/>
              </a:solidFill>
              <a:latin typeface="Lora"/>
              <a:ea typeface="Lora"/>
              <a:cs typeface="Lora"/>
              <a:sym typeface="Lora"/>
            </a:endParaRPr>
          </a:p>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function</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local</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name</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"Ba"</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console</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log</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name</a:t>
            </a:r>
            <a:r>
              <a:rPr lang="vi" sz="1200">
                <a:solidFill>
                  <a:srgbClr val="BBBBBB"/>
                </a:solidFill>
                <a:latin typeface="Fira Code"/>
                <a:ea typeface="Fira Code"/>
                <a:cs typeface="Fira Code"/>
                <a:sym typeface="Fira Code"/>
              </a:rPr>
              <a:t>);</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local</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"Ba"</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console</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log</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name</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a:t>
            </a:r>
            <a:r>
              <a:rPr i="1" lang="vi" sz="1200">
                <a:solidFill>
                  <a:srgbClr val="657B83"/>
                </a:solidFill>
                <a:latin typeface="Fira Code"/>
                <a:ea typeface="Fira Code"/>
                <a:cs typeface="Fira Code"/>
                <a:sym typeface="Fira Code"/>
              </a:rPr>
              <a:t> error</a:t>
            </a:r>
            <a:endParaRPr sz="1300">
              <a:solidFill>
                <a:schemeClr val="accent1"/>
              </a:solidFill>
              <a:latin typeface="Fira Code"/>
              <a:ea typeface="Fira Code"/>
              <a:cs typeface="Fira Code"/>
              <a:sym typeface="Fira Code"/>
            </a:endParaRPr>
          </a:p>
        </p:txBody>
      </p:sp>
      <p:sp>
        <p:nvSpPr>
          <p:cNvPr id="636" name="Google Shape;636;p77"/>
          <p:cNvSpPr txBox="1"/>
          <p:nvPr/>
        </p:nvSpPr>
        <p:spPr>
          <a:xfrm>
            <a:off x="4571850" y="1312325"/>
            <a:ext cx="3844200" cy="286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vi" sz="1300">
                <a:solidFill>
                  <a:schemeClr val="accent1"/>
                </a:solidFill>
                <a:latin typeface="Lora"/>
                <a:ea typeface="Lora"/>
                <a:cs typeface="Lora"/>
                <a:sym typeface="Lora"/>
              </a:rPr>
              <a:t>Một biến được khai báo bên ngoài tất cả các hàm (khối code) được gọi là </a:t>
            </a:r>
            <a:r>
              <a:rPr b="1" lang="vi" sz="1300">
                <a:solidFill>
                  <a:schemeClr val="accent1"/>
                </a:solidFill>
                <a:latin typeface="Lora"/>
                <a:ea typeface="Lora"/>
                <a:cs typeface="Lora"/>
                <a:sym typeface="Lora"/>
              </a:rPr>
              <a:t>global variable</a:t>
            </a:r>
            <a:r>
              <a:rPr lang="vi" sz="1300">
                <a:solidFill>
                  <a:schemeClr val="accent1"/>
                </a:solidFill>
                <a:latin typeface="Lora"/>
                <a:ea typeface="Lora"/>
                <a:cs typeface="Lora"/>
                <a:sym typeface="Lora"/>
              </a:rPr>
              <a:t>, hàm có thể truy cập tới biến khai báo bên ngoài</a:t>
            </a:r>
            <a:endParaRPr sz="1300">
              <a:solidFill>
                <a:schemeClr val="accent1"/>
              </a:solidFill>
              <a:latin typeface="Lora"/>
              <a:ea typeface="Lora"/>
              <a:cs typeface="Lora"/>
              <a:sym typeface="Lora"/>
            </a:endParaRPr>
          </a:p>
          <a:p>
            <a:pPr indent="0" lvl="0" marL="0" rtl="0" algn="l">
              <a:lnSpc>
                <a:spcPct val="115000"/>
              </a:lnSpc>
              <a:spcBef>
                <a:spcPts val="1000"/>
              </a:spcBef>
              <a:spcAft>
                <a:spcPts val="0"/>
              </a:spcAft>
              <a:buNone/>
            </a:pPr>
            <a:r>
              <a:t/>
            </a:r>
            <a:endParaRPr sz="1300">
              <a:solidFill>
                <a:schemeClr val="accent1"/>
              </a:solidFill>
              <a:latin typeface="Lora"/>
              <a:ea typeface="Lora"/>
              <a:cs typeface="Lora"/>
              <a:sym typeface="Lora"/>
            </a:endParaRPr>
          </a:p>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name</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"Ba"</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function</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global</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console</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log</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name</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global</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"Ba"</a:t>
            </a:r>
            <a:endParaRPr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console</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log</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name</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"Ba"</a:t>
            </a:r>
            <a:endParaRPr sz="1300">
              <a:solidFill>
                <a:schemeClr val="accent1"/>
              </a:solidFill>
              <a:latin typeface="Fira Code"/>
              <a:ea typeface="Fira Code"/>
              <a:cs typeface="Fira Code"/>
              <a:sym typeface="Fira Code"/>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78"/>
          <p:cNvSpPr txBox="1"/>
          <p:nvPr>
            <p:ph idx="1" type="body"/>
          </p:nvPr>
        </p:nvSpPr>
        <p:spPr>
          <a:xfrm>
            <a:off x="729450" y="1312325"/>
            <a:ext cx="7686900" cy="3584100"/>
          </a:xfrm>
          <a:prstGeom prst="rect">
            <a:avLst/>
          </a:prstGeom>
        </p:spPr>
        <p:txBody>
          <a:bodyPr anchorCtr="0" anchor="t" bIns="91425" lIns="91425" spcFirstLastPara="1" rIns="91425" wrap="square" tIns="91425">
            <a:noAutofit/>
          </a:bodyPr>
          <a:lstStyle/>
          <a:p>
            <a:pPr indent="0" lvl="0" marL="0" rtl="0" algn="l">
              <a:lnSpc>
                <a:spcPct val="135714"/>
              </a:lnSpc>
              <a:spcBef>
                <a:spcPts val="1000"/>
              </a:spcBef>
              <a:spcAft>
                <a:spcPts val="0"/>
              </a:spcAft>
              <a:buNone/>
            </a:pPr>
            <a:r>
              <a:rPr b="1" lang="vi">
                <a:latin typeface="Lora"/>
                <a:ea typeface="Lora"/>
                <a:cs typeface="Lora"/>
                <a:sym typeface="Lora"/>
              </a:rPr>
              <a:t>Tham số</a:t>
            </a:r>
            <a:r>
              <a:rPr lang="vi">
                <a:latin typeface="Lora"/>
                <a:ea typeface="Lora"/>
                <a:cs typeface="Lora"/>
                <a:sym typeface="Lora"/>
              </a:rPr>
              <a:t> (đối số) cho phép truyền giá trị từ bên ngoài vào hàm, tham số được khai báo cùng với hàm. Khi một hàm được gọi, nó sẽ </a:t>
            </a:r>
            <a:r>
              <a:rPr b="1" lang="vi">
                <a:latin typeface="Lora"/>
                <a:ea typeface="Lora"/>
                <a:cs typeface="Lora"/>
                <a:sym typeface="Lora"/>
              </a:rPr>
              <a:t>sao chép</a:t>
            </a:r>
            <a:r>
              <a:rPr lang="vi">
                <a:latin typeface="Lora"/>
                <a:ea typeface="Lora"/>
                <a:cs typeface="Lora"/>
                <a:sym typeface="Lora"/>
              </a:rPr>
              <a:t> giá trị truyền vào và gán cho tham số tương ứng</a:t>
            </a:r>
            <a:endParaRPr>
              <a:latin typeface="Lora"/>
              <a:ea typeface="Lora"/>
              <a:cs typeface="Lora"/>
              <a:sym typeface="Lora"/>
            </a:endParaRPr>
          </a:p>
          <a:p>
            <a:pPr indent="0" lvl="0" marL="0" rtl="0" algn="l">
              <a:lnSpc>
                <a:spcPct val="135714"/>
              </a:lnSpc>
              <a:spcBef>
                <a:spcPts val="1000"/>
              </a:spcBef>
              <a:spcAft>
                <a:spcPts val="0"/>
              </a:spcAft>
              <a:buNone/>
            </a:pPr>
            <a:r>
              <a:rPr lang="vi" sz="1200">
                <a:solidFill>
                  <a:srgbClr val="93A1A1"/>
                </a:solidFill>
                <a:latin typeface="Fira Code"/>
                <a:ea typeface="Fira Code"/>
                <a:cs typeface="Fira Code"/>
                <a:sym typeface="Fira Code"/>
              </a:rPr>
              <a:t>function</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isOdd</a:t>
            </a:r>
            <a:r>
              <a:rPr lang="vi" sz="1200">
                <a:solidFill>
                  <a:srgbClr val="BBBBBB"/>
                </a:solidFill>
                <a:latin typeface="Fira Code"/>
                <a:ea typeface="Fira Code"/>
                <a:cs typeface="Fira Code"/>
                <a:sym typeface="Fira Code"/>
              </a:rPr>
              <a:t>(number) {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657B83"/>
                </a:solidFill>
                <a:latin typeface="Fira Code"/>
                <a:ea typeface="Fira Code"/>
                <a:cs typeface="Fira Code"/>
                <a:sym typeface="Fira Code"/>
              </a:rPr>
              <a:t>    // khai báo hàm với tham số number</a:t>
            </a:r>
            <a:endParaRPr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if</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number</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2</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0</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console</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log</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number</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 không phải số lẻ"</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 </a:t>
            </a:r>
            <a:r>
              <a:rPr lang="vi" sz="1200">
                <a:solidFill>
                  <a:srgbClr val="859900"/>
                </a:solidFill>
                <a:latin typeface="Fira Code"/>
                <a:ea typeface="Fira Code"/>
                <a:cs typeface="Fira Code"/>
                <a:sym typeface="Fira Code"/>
              </a:rPr>
              <a:t>else</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console</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log</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number</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 là số lẻ"</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657B83"/>
                </a:solidFill>
                <a:latin typeface="Fira Code"/>
                <a:ea typeface="Fira Code"/>
                <a:cs typeface="Fira Code"/>
                <a:sym typeface="Fira Code"/>
              </a:rPr>
              <a:t>// gọi hàm</a:t>
            </a:r>
            <a:endParaRPr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isOdd</a:t>
            </a:r>
            <a:r>
              <a:rPr lang="vi" sz="1200">
                <a:solidFill>
                  <a:srgbClr val="BBBBBB"/>
                </a:solidFill>
                <a:latin typeface="Fira Code"/>
                <a:ea typeface="Fira Code"/>
                <a:cs typeface="Fira Code"/>
                <a:sym typeface="Fira Code"/>
              </a:rPr>
              <a:t>(</a:t>
            </a:r>
            <a:r>
              <a:rPr lang="vi" sz="1200">
                <a:solidFill>
                  <a:srgbClr val="D33682"/>
                </a:solidFill>
                <a:latin typeface="Fira Code"/>
                <a:ea typeface="Fira Code"/>
                <a:cs typeface="Fira Code"/>
                <a:sym typeface="Fira Code"/>
              </a:rPr>
              <a:t>1</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number = 1</a:t>
            </a:r>
            <a:endParaRPr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isOdd</a:t>
            </a:r>
            <a:r>
              <a:rPr lang="vi" sz="1200">
                <a:solidFill>
                  <a:srgbClr val="BBBBBB"/>
                </a:solidFill>
                <a:latin typeface="Fira Code"/>
                <a:ea typeface="Fira Code"/>
                <a:cs typeface="Fira Code"/>
                <a:sym typeface="Fira Code"/>
              </a:rPr>
              <a:t>(</a:t>
            </a:r>
            <a:r>
              <a:rPr lang="vi" sz="1200">
                <a:solidFill>
                  <a:srgbClr val="D33682"/>
                </a:solidFill>
                <a:latin typeface="Fira Code"/>
                <a:ea typeface="Fira Code"/>
                <a:cs typeface="Fira Code"/>
                <a:sym typeface="Fira Code"/>
              </a:rPr>
              <a:t>2</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number = 2</a:t>
            </a:r>
            <a:endParaRPr>
              <a:latin typeface="Fira Code"/>
              <a:ea typeface="Fira Code"/>
              <a:cs typeface="Fira Code"/>
              <a:sym typeface="Fira Code"/>
            </a:endParaRPr>
          </a:p>
        </p:txBody>
      </p:sp>
      <p:sp>
        <p:nvSpPr>
          <p:cNvPr id="642" name="Google Shape;642;p78"/>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Function Parameters</a:t>
            </a:r>
            <a:endParaRPr/>
          </a:p>
        </p:txBody>
      </p:sp>
      <p:sp>
        <p:nvSpPr>
          <p:cNvPr id="643" name="Google Shape;643;p78"/>
          <p:cNvSpPr txBox="1"/>
          <p:nvPr/>
        </p:nvSpPr>
        <p:spPr>
          <a:xfrm>
            <a:off x="5625025" y="2100675"/>
            <a:ext cx="2889000" cy="27957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outName</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"Ba"</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function</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demo</a:t>
            </a:r>
            <a:r>
              <a:rPr lang="vi" sz="1200">
                <a:solidFill>
                  <a:srgbClr val="BBBBBB"/>
                </a:solidFill>
                <a:latin typeface="Fira Code"/>
                <a:ea typeface="Fira Code"/>
                <a:cs typeface="Fira Code"/>
                <a:sym typeface="Fira Code"/>
              </a:rPr>
              <a:t>(inName)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inName</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"Béo Ú"</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console</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log</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inName</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demo</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outName</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"Béo Ú"</a:t>
            </a:r>
            <a:endParaRPr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console</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log</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outName</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"Ba"</a:t>
            </a:r>
            <a:endParaRPr sz="1200">
              <a:solidFill>
                <a:srgbClr val="657B83"/>
              </a:solidFill>
              <a:latin typeface="Fira Code"/>
              <a:ea typeface="Fira Code"/>
              <a:cs typeface="Fira Code"/>
              <a:sym typeface="Fira Code"/>
            </a:endParaRPr>
          </a:p>
        </p:txBody>
      </p:sp>
      <p:cxnSp>
        <p:nvCxnSpPr>
          <p:cNvPr id="644" name="Google Shape;644;p78"/>
          <p:cNvCxnSpPr/>
          <p:nvPr/>
        </p:nvCxnSpPr>
        <p:spPr>
          <a:xfrm rot="10800000">
            <a:off x="7653200" y="2341925"/>
            <a:ext cx="591000" cy="182400"/>
          </a:xfrm>
          <a:prstGeom prst="straightConnector1">
            <a:avLst/>
          </a:prstGeom>
          <a:noFill/>
          <a:ln cap="flat" cmpd="sng" w="9525">
            <a:solidFill>
              <a:srgbClr val="BF9000"/>
            </a:solidFill>
            <a:prstDash val="dash"/>
            <a:round/>
            <a:headEnd len="med" w="med" type="none"/>
            <a:tailEnd len="med" w="med" type="triangle"/>
          </a:ln>
        </p:spPr>
      </p:cxnSp>
      <p:cxnSp>
        <p:nvCxnSpPr>
          <p:cNvPr id="645" name="Google Shape;645;p78"/>
          <p:cNvCxnSpPr/>
          <p:nvPr/>
        </p:nvCxnSpPr>
        <p:spPr>
          <a:xfrm flipH="1">
            <a:off x="7748000" y="2524325"/>
            <a:ext cx="496200" cy="481500"/>
          </a:xfrm>
          <a:prstGeom prst="straightConnector1">
            <a:avLst/>
          </a:prstGeom>
          <a:noFill/>
          <a:ln cap="flat" cmpd="sng" w="9525">
            <a:solidFill>
              <a:srgbClr val="BF9000"/>
            </a:solidFill>
            <a:prstDash val="dash"/>
            <a:round/>
            <a:headEnd len="med" w="med" type="none"/>
            <a:tailEnd len="med" w="med" type="triangle"/>
          </a:ln>
        </p:spPr>
      </p:cxn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79"/>
          <p:cNvSpPr txBox="1"/>
          <p:nvPr>
            <p:ph idx="1" type="body"/>
          </p:nvPr>
        </p:nvSpPr>
        <p:spPr>
          <a:xfrm>
            <a:off x="729450" y="1312325"/>
            <a:ext cx="7686900" cy="3584100"/>
          </a:xfrm>
          <a:prstGeom prst="rect">
            <a:avLst/>
          </a:prstGeom>
        </p:spPr>
        <p:txBody>
          <a:bodyPr anchorCtr="0" anchor="t" bIns="91425" lIns="91425" spcFirstLastPara="1" rIns="91425" wrap="square" tIns="91425">
            <a:noAutofit/>
          </a:bodyPr>
          <a:lstStyle/>
          <a:p>
            <a:pPr indent="0" lvl="0" marL="0" rtl="0" algn="l">
              <a:lnSpc>
                <a:spcPct val="135714"/>
              </a:lnSpc>
              <a:spcBef>
                <a:spcPts val="1000"/>
              </a:spcBef>
              <a:spcAft>
                <a:spcPts val="0"/>
              </a:spcAft>
              <a:buNone/>
            </a:pPr>
            <a:r>
              <a:rPr lang="vi">
                <a:latin typeface="Lora"/>
                <a:ea typeface="Lora"/>
                <a:cs typeface="Lora"/>
                <a:sym typeface="Lora"/>
              </a:rPr>
              <a:t>Khi hàm được gọi mà không truyền giá trị, tham số sẽ nhận giá trị </a:t>
            </a:r>
            <a:r>
              <a:rPr b="1" lang="vi">
                <a:latin typeface="Lora"/>
                <a:ea typeface="Lora"/>
                <a:cs typeface="Lora"/>
                <a:sym typeface="Lora"/>
              </a:rPr>
              <a:t>undefined</a:t>
            </a:r>
            <a:r>
              <a:rPr lang="vi">
                <a:latin typeface="Lora"/>
                <a:ea typeface="Lora"/>
                <a:cs typeface="Lora"/>
                <a:sym typeface="Lora"/>
              </a:rPr>
              <a:t>. Có chỉ định một giá trị mặc định cho tham số sẽ được sử dụng trong trường hợp đó:</a:t>
            </a:r>
            <a:endParaRPr>
              <a:latin typeface="Lora"/>
              <a:ea typeface="Lora"/>
              <a:cs typeface="Lora"/>
              <a:sym typeface="Lora"/>
            </a:endParaRPr>
          </a:p>
          <a:p>
            <a:pPr indent="0" lvl="0" marL="0" rtl="0" algn="l">
              <a:lnSpc>
                <a:spcPct val="135714"/>
              </a:lnSpc>
              <a:spcBef>
                <a:spcPts val="1000"/>
              </a:spcBef>
              <a:spcAft>
                <a:spcPts val="0"/>
              </a:spcAft>
              <a:buNone/>
            </a:pPr>
            <a:r>
              <a:t/>
            </a:r>
            <a:endParaRPr sz="1200">
              <a:solidFill>
                <a:srgbClr val="657B83"/>
              </a:solidFill>
              <a:latin typeface="Lora Regular"/>
              <a:ea typeface="Lora Regular"/>
              <a:cs typeface="Lora Regular"/>
              <a:sym typeface="Lora Regular"/>
            </a:endParaRPr>
          </a:p>
          <a:p>
            <a:pPr indent="0" lvl="0" marL="0" rtl="0" algn="l">
              <a:lnSpc>
                <a:spcPct val="135714"/>
              </a:lnSpc>
              <a:spcBef>
                <a:spcPts val="0"/>
              </a:spcBef>
              <a:spcAft>
                <a:spcPts val="0"/>
              </a:spcAft>
              <a:buNone/>
            </a:pPr>
            <a:r>
              <a:t/>
            </a:r>
            <a:endParaRPr sz="1200">
              <a:solidFill>
                <a:srgbClr val="93A1A1"/>
              </a:solidFill>
              <a:latin typeface="Lora Regular"/>
              <a:ea typeface="Lora Regular"/>
              <a:cs typeface="Lora Regular"/>
              <a:sym typeface="Lora Regular"/>
            </a:endParaRPr>
          </a:p>
          <a:p>
            <a:pPr indent="0" lvl="0" marL="0" rtl="0" algn="l">
              <a:lnSpc>
                <a:spcPct val="135714"/>
              </a:lnSpc>
              <a:spcBef>
                <a:spcPts val="0"/>
              </a:spcBef>
              <a:spcAft>
                <a:spcPts val="0"/>
              </a:spcAft>
              <a:buNone/>
            </a:pPr>
            <a:r>
              <a:t/>
            </a:r>
            <a:endParaRPr sz="1200">
              <a:solidFill>
                <a:srgbClr val="BBBBBB"/>
              </a:solidFill>
              <a:latin typeface="Lora Regular"/>
              <a:ea typeface="Lora Regular"/>
              <a:cs typeface="Lora Regular"/>
              <a:sym typeface="Lora Regular"/>
            </a:endParaRPr>
          </a:p>
        </p:txBody>
      </p:sp>
      <p:sp>
        <p:nvSpPr>
          <p:cNvPr id="651" name="Google Shape;651;p79"/>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Default Parameters</a:t>
            </a:r>
            <a:endParaRPr/>
          </a:p>
        </p:txBody>
      </p:sp>
      <p:sp>
        <p:nvSpPr>
          <p:cNvPr id="652" name="Google Shape;652;p79"/>
          <p:cNvSpPr txBox="1"/>
          <p:nvPr/>
        </p:nvSpPr>
        <p:spPr>
          <a:xfrm>
            <a:off x="727650" y="2191400"/>
            <a:ext cx="3460200" cy="27051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function</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hi</a:t>
            </a:r>
            <a:r>
              <a:rPr lang="vi" sz="1200">
                <a:solidFill>
                  <a:srgbClr val="BBBBBB"/>
                </a:solidFill>
                <a:latin typeface="Fira Code"/>
                <a:ea typeface="Fira Code"/>
                <a:cs typeface="Fira Code"/>
                <a:sym typeface="Fira Code"/>
              </a:rPr>
              <a:t>(name)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console</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log</a:t>
            </a:r>
            <a:r>
              <a:rPr lang="vi" sz="1200">
                <a:solidFill>
                  <a:srgbClr val="BBBBBB"/>
                </a:solidFill>
                <a:latin typeface="Fira Code"/>
                <a:ea typeface="Fira Code"/>
                <a:cs typeface="Fira Code"/>
                <a:sym typeface="Fira Code"/>
              </a:rPr>
              <a:t>(</a:t>
            </a:r>
            <a:r>
              <a:rPr lang="vi" sz="1200">
                <a:solidFill>
                  <a:srgbClr val="2AA198"/>
                </a:solidFill>
                <a:latin typeface="Fira Code"/>
                <a:ea typeface="Fira Code"/>
                <a:cs typeface="Fira Code"/>
                <a:sym typeface="Fira Code"/>
              </a:rPr>
              <a:t>"Hello "</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name</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hi</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"Hello undefined"</a:t>
            </a:r>
            <a:endParaRPr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hi</a:t>
            </a:r>
            <a:r>
              <a:rPr lang="vi" sz="1200">
                <a:solidFill>
                  <a:srgbClr val="BBBBBB"/>
                </a:solidFill>
                <a:latin typeface="Fira Code"/>
                <a:ea typeface="Fira Code"/>
                <a:cs typeface="Fira Code"/>
                <a:sym typeface="Fira Code"/>
              </a:rPr>
              <a:t>(</a:t>
            </a:r>
            <a:r>
              <a:rPr lang="vi" sz="1200">
                <a:solidFill>
                  <a:srgbClr val="2AA198"/>
                </a:solidFill>
                <a:latin typeface="Fira Code"/>
                <a:ea typeface="Fira Code"/>
                <a:cs typeface="Fira Code"/>
                <a:sym typeface="Fira Code"/>
              </a:rPr>
              <a:t>"Ba"</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"Hello Ba"</a:t>
            </a:r>
            <a:endParaRPr>
              <a:latin typeface="Fira Code"/>
              <a:ea typeface="Fira Code"/>
              <a:cs typeface="Fira Code"/>
              <a:sym typeface="Fira Code"/>
            </a:endParaRPr>
          </a:p>
        </p:txBody>
      </p:sp>
      <p:sp>
        <p:nvSpPr>
          <p:cNvPr id="653" name="Google Shape;653;p79"/>
          <p:cNvSpPr txBox="1"/>
          <p:nvPr/>
        </p:nvSpPr>
        <p:spPr>
          <a:xfrm>
            <a:off x="4990300" y="2191400"/>
            <a:ext cx="3426000" cy="27051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function</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hi</a:t>
            </a:r>
            <a:r>
              <a:rPr lang="vi" sz="1200">
                <a:solidFill>
                  <a:srgbClr val="BBBBBB"/>
                </a:solidFill>
                <a:latin typeface="Fira Code"/>
                <a:ea typeface="Fira Code"/>
                <a:cs typeface="Fira Code"/>
                <a:sym typeface="Fira Code"/>
              </a:rPr>
              <a:t>(name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"stranger"</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console</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log</a:t>
            </a:r>
            <a:r>
              <a:rPr lang="vi" sz="1200">
                <a:solidFill>
                  <a:srgbClr val="BBBBBB"/>
                </a:solidFill>
                <a:latin typeface="Fira Code"/>
                <a:ea typeface="Fira Code"/>
                <a:cs typeface="Fira Code"/>
                <a:sym typeface="Fira Code"/>
              </a:rPr>
              <a:t>(</a:t>
            </a:r>
            <a:r>
              <a:rPr lang="vi" sz="1200">
                <a:solidFill>
                  <a:srgbClr val="2AA198"/>
                </a:solidFill>
                <a:latin typeface="Fira Code"/>
                <a:ea typeface="Fira Code"/>
                <a:cs typeface="Fira Code"/>
                <a:sym typeface="Fira Code"/>
              </a:rPr>
              <a:t>"Hello "</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name</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hi</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"Hello stranger"</a:t>
            </a:r>
            <a:endParaRPr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hi</a:t>
            </a:r>
            <a:r>
              <a:rPr lang="vi" sz="1200">
                <a:solidFill>
                  <a:srgbClr val="BBBBBB"/>
                </a:solidFill>
                <a:latin typeface="Fira Code"/>
                <a:ea typeface="Fira Code"/>
                <a:cs typeface="Fira Code"/>
                <a:sym typeface="Fira Code"/>
              </a:rPr>
              <a:t>(</a:t>
            </a:r>
            <a:r>
              <a:rPr lang="vi" sz="1200">
                <a:solidFill>
                  <a:srgbClr val="2AA198"/>
                </a:solidFill>
                <a:latin typeface="Fira Code"/>
                <a:ea typeface="Fira Code"/>
                <a:cs typeface="Fira Code"/>
                <a:sym typeface="Fira Code"/>
              </a:rPr>
              <a:t>"Ba"</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"Hello Ba"</a:t>
            </a:r>
            <a:endParaRPr>
              <a:latin typeface="Fira Code"/>
              <a:ea typeface="Fira Code"/>
              <a:cs typeface="Fira Code"/>
              <a:sym typeface="Fira Code"/>
            </a:endParaRPr>
          </a:p>
        </p:txBody>
      </p:sp>
      <p:pic>
        <p:nvPicPr>
          <p:cNvPr id="654" name="Google Shape;654;p79"/>
          <p:cNvPicPr preferRelativeResize="0"/>
          <p:nvPr/>
        </p:nvPicPr>
        <p:blipFill>
          <a:blip r:embed="rId3">
            <a:alphaModFix/>
          </a:blip>
          <a:stretch>
            <a:fillRect/>
          </a:stretch>
        </p:blipFill>
        <p:spPr>
          <a:xfrm>
            <a:off x="3400675" y="3526900"/>
            <a:ext cx="1552775" cy="12590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80"/>
          <p:cNvSpPr txBox="1"/>
          <p:nvPr>
            <p:ph idx="1" type="body"/>
          </p:nvPr>
        </p:nvSpPr>
        <p:spPr>
          <a:xfrm>
            <a:off x="729450" y="1312325"/>
            <a:ext cx="7686900" cy="3584100"/>
          </a:xfrm>
          <a:prstGeom prst="rect">
            <a:avLst/>
          </a:prstGeom>
        </p:spPr>
        <p:txBody>
          <a:bodyPr anchorCtr="0" anchor="t" bIns="91425" lIns="91425" spcFirstLastPara="1" rIns="91425" wrap="square" tIns="91425">
            <a:noAutofit/>
          </a:bodyPr>
          <a:lstStyle/>
          <a:p>
            <a:pPr indent="0" lvl="0" marL="0" rtl="0" algn="l">
              <a:lnSpc>
                <a:spcPct val="135714"/>
              </a:lnSpc>
              <a:spcBef>
                <a:spcPts val="1000"/>
              </a:spcBef>
              <a:spcAft>
                <a:spcPts val="0"/>
              </a:spcAft>
              <a:buNone/>
            </a:pPr>
            <a:r>
              <a:rPr lang="vi">
                <a:latin typeface="Lora"/>
                <a:ea typeface="Lora"/>
                <a:cs typeface="Lora"/>
                <a:sym typeface="Lora"/>
              </a:rPr>
              <a:t>Một hàm luôn trả về một giá trị nào đó khi nó được gọi, mặc định là </a:t>
            </a:r>
            <a:r>
              <a:rPr b="1" lang="vi">
                <a:latin typeface="Lora"/>
                <a:ea typeface="Lora"/>
                <a:cs typeface="Lora"/>
                <a:sym typeface="Lora"/>
              </a:rPr>
              <a:t>undefined</a:t>
            </a:r>
            <a:r>
              <a:rPr lang="vi">
                <a:latin typeface="Lora"/>
                <a:ea typeface="Lora"/>
                <a:cs typeface="Lora"/>
                <a:sym typeface="Lora"/>
              </a:rPr>
              <a:t>. Để chỉ định một giá trị trả về từ hàm, sử dụng câu lệnh </a:t>
            </a:r>
            <a:r>
              <a:rPr b="1" lang="vi">
                <a:latin typeface="Lora"/>
                <a:ea typeface="Lora"/>
                <a:cs typeface="Lora"/>
                <a:sym typeface="Lora"/>
              </a:rPr>
              <a:t>return</a:t>
            </a:r>
            <a:r>
              <a:rPr lang="vi">
                <a:latin typeface="Lora"/>
                <a:ea typeface="Lora"/>
                <a:cs typeface="Lora"/>
                <a:sym typeface="Lora"/>
              </a:rPr>
              <a:t>:</a:t>
            </a:r>
            <a:endParaRPr>
              <a:latin typeface="Lora"/>
              <a:ea typeface="Lora"/>
              <a:cs typeface="Lora"/>
              <a:sym typeface="Lora"/>
            </a:endParaRPr>
          </a:p>
          <a:p>
            <a:pPr indent="0" lvl="0" marL="0" rtl="0" algn="l">
              <a:lnSpc>
                <a:spcPct val="135714"/>
              </a:lnSpc>
              <a:spcBef>
                <a:spcPts val="1000"/>
              </a:spcBef>
              <a:spcAft>
                <a:spcPts val="0"/>
              </a:spcAft>
              <a:buNone/>
            </a:pPr>
            <a:r>
              <a:t/>
            </a:r>
            <a:endParaRPr>
              <a:latin typeface="Lora"/>
              <a:ea typeface="Lora"/>
              <a:cs typeface="Lora"/>
              <a:sym typeface="Lora"/>
            </a:endParaRPr>
          </a:p>
          <a:p>
            <a:pPr indent="0" lvl="0" marL="0" rtl="0" algn="l">
              <a:lnSpc>
                <a:spcPct val="135714"/>
              </a:lnSpc>
              <a:spcBef>
                <a:spcPts val="1000"/>
              </a:spcBef>
              <a:spcAft>
                <a:spcPts val="0"/>
              </a:spcAft>
              <a:buNone/>
            </a:pPr>
            <a:r>
              <a:t/>
            </a:r>
            <a:endParaRPr>
              <a:latin typeface="Lora"/>
              <a:ea typeface="Lora"/>
              <a:cs typeface="Lora"/>
              <a:sym typeface="Lora"/>
            </a:endParaRPr>
          </a:p>
          <a:p>
            <a:pPr indent="0" lvl="0" marL="0" rtl="0" algn="l">
              <a:lnSpc>
                <a:spcPct val="135714"/>
              </a:lnSpc>
              <a:spcBef>
                <a:spcPts val="1000"/>
              </a:spcBef>
              <a:spcAft>
                <a:spcPts val="0"/>
              </a:spcAft>
              <a:buNone/>
            </a:pPr>
            <a:r>
              <a:t/>
            </a:r>
            <a:endParaRPr>
              <a:latin typeface="Lora"/>
              <a:ea typeface="Lora"/>
              <a:cs typeface="Lora"/>
              <a:sym typeface="Lora"/>
            </a:endParaRPr>
          </a:p>
          <a:p>
            <a:pPr indent="0" lvl="0" marL="0" rtl="0" algn="l">
              <a:lnSpc>
                <a:spcPct val="135714"/>
              </a:lnSpc>
              <a:spcBef>
                <a:spcPts val="1000"/>
              </a:spcBef>
              <a:spcAft>
                <a:spcPts val="0"/>
              </a:spcAft>
              <a:buNone/>
            </a:pPr>
            <a:r>
              <a:t/>
            </a:r>
            <a:endParaRPr>
              <a:latin typeface="Lora"/>
              <a:ea typeface="Lora"/>
              <a:cs typeface="Lora"/>
              <a:sym typeface="Lora"/>
            </a:endParaRPr>
          </a:p>
          <a:p>
            <a:pPr indent="0" lvl="0" marL="0" rtl="0" algn="l">
              <a:lnSpc>
                <a:spcPct val="135714"/>
              </a:lnSpc>
              <a:spcBef>
                <a:spcPts val="1000"/>
              </a:spcBef>
              <a:spcAft>
                <a:spcPts val="0"/>
              </a:spcAft>
              <a:buNone/>
            </a:pPr>
            <a:r>
              <a:t/>
            </a:r>
            <a:endParaRPr>
              <a:latin typeface="Lora"/>
              <a:ea typeface="Lora"/>
              <a:cs typeface="Lora"/>
              <a:sym typeface="Lora"/>
            </a:endParaRPr>
          </a:p>
          <a:p>
            <a:pPr indent="0" lvl="0" marL="0" rtl="0" algn="l">
              <a:lnSpc>
                <a:spcPct val="135714"/>
              </a:lnSpc>
              <a:spcBef>
                <a:spcPts val="1000"/>
              </a:spcBef>
              <a:spcAft>
                <a:spcPts val="0"/>
              </a:spcAft>
              <a:buNone/>
            </a:pPr>
            <a:r>
              <a:t/>
            </a:r>
            <a:endParaRPr>
              <a:latin typeface="Lora"/>
              <a:ea typeface="Lora"/>
              <a:cs typeface="Lora"/>
              <a:sym typeface="Lora"/>
            </a:endParaRPr>
          </a:p>
          <a:p>
            <a:pPr indent="0" lvl="0" marL="0" rtl="0" algn="l">
              <a:lnSpc>
                <a:spcPct val="135714"/>
              </a:lnSpc>
              <a:spcBef>
                <a:spcPts val="1000"/>
              </a:spcBef>
              <a:spcAft>
                <a:spcPts val="1000"/>
              </a:spcAft>
              <a:buNone/>
            </a:pPr>
            <a:r>
              <a:rPr b="1" lang="vi">
                <a:solidFill>
                  <a:srgbClr val="BF9000"/>
                </a:solidFill>
                <a:latin typeface="Lora"/>
                <a:ea typeface="Lora"/>
                <a:cs typeface="Lora"/>
                <a:sym typeface="Lora"/>
              </a:rPr>
              <a:t>💡 </a:t>
            </a:r>
            <a:r>
              <a:rPr lang="vi">
                <a:latin typeface="Lora"/>
                <a:ea typeface="Lora"/>
                <a:cs typeface="Lora"/>
                <a:sym typeface="Lora"/>
              </a:rPr>
              <a:t>Câu lệnh </a:t>
            </a:r>
            <a:r>
              <a:rPr b="1" lang="vi">
                <a:latin typeface="Lora"/>
                <a:ea typeface="Lora"/>
                <a:cs typeface="Lora"/>
                <a:sym typeface="Lora"/>
              </a:rPr>
              <a:t>return</a:t>
            </a:r>
            <a:r>
              <a:rPr lang="vi">
                <a:latin typeface="Lora"/>
                <a:ea typeface="Lora"/>
                <a:cs typeface="Lora"/>
                <a:sym typeface="Lora"/>
              </a:rPr>
              <a:t> tương tự </a:t>
            </a:r>
            <a:r>
              <a:rPr b="1" lang="vi">
                <a:latin typeface="Lora"/>
                <a:ea typeface="Lora"/>
                <a:cs typeface="Lora"/>
                <a:sym typeface="Lora"/>
              </a:rPr>
              <a:t>break</a:t>
            </a:r>
            <a:r>
              <a:rPr lang="vi">
                <a:latin typeface="Lora"/>
                <a:ea typeface="Lora"/>
                <a:cs typeface="Lora"/>
                <a:sym typeface="Lora"/>
              </a:rPr>
              <a:t>, nó “dừng” hàm, bỏ qua mọi câu lệnh bên dưới</a:t>
            </a:r>
            <a:endParaRPr>
              <a:latin typeface="Lora"/>
              <a:ea typeface="Lora"/>
              <a:cs typeface="Lora"/>
              <a:sym typeface="Lora"/>
            </a:endParaRPr>
          </a:p>
        </p:txBody>
      </p:sp>
      <p:sp>
        <p:nvSpPr>
          <p:cNvPr id="660" name="Google Shape;660;p80"/>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Return</a:t>
            </a:r>
            <a:endParaRPr/>
          </a:p>
        </p:txBody>
      </p:sp>
      <p:sp>
        <p:nvSpPr>
          <p:cNvPr id="661" name="Google Shape;661;p80"/>
          <p:cNvSpPr txBox="1"/>
          <p:nvPr/>
        </p:nvSpPr>
        <p:spPr>
          <a:xfrm>
            <a:off x="729450" y="2128575"/>
            <a:ext cx="3000000" cy="23100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function</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hi</a:t>
            </a:r>
            <a:r>
              <a:rPr lang="vi" sz="1200">
                <a:solidFill>
                  <a:srgbClr val="BBBBBB"/>
                </a:solidFill>
                <a:latin typeface="Fira Code"/>
                <a:ea typeface="Fira Code"/>
                <a:cs typeface="Fira Code"/>
                <a:sym typeface="Fira Code"/>
              </a:rPr>
              <a:t>(name)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console</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log</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name</a:t>
            </a:r>
            <a:r>
              <a:rPr lang="vi" sz="1200">
                <a:solidFill>
                  <a:srgbClr val="BBBBBB"/>
                </a:solidFill>
                <a:latin typeface="Fira Code"/>
                <a:ea typeface="Fira Code"/>
                <a:cs typeface="Fira Code"/>
                <a:sym typeface="Fira Code"/>
              </a:rPr>
              <a:t>);</a:t>
            </a:r>
            <a:endParaRPr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hi</a:t>
            </a:r>
            <a:r>
              <a:rPr lang="vi" sz="1200">
                <a:solidFill>
                  <a:srgbClr val="BBBBBB"/>
                </a:solidFill>
                <a:latin typeface="Fira Code"/>
                <a:ea typeface="Fira Code"/>
                <a:cs typeface="Fira Code"/>
                <a:sym typeface="Fira Code"/>
              </a:rPr>
              <a:t>(</a:t>
            </a:r>
            <a:r>
              <a:rPr lang="vi" sz="1200">
                <a:solidFill>
                  <a:srgbClr val="2AA198"/>
                </a:solidFill>
                <a:latin typeface="Fira Code"/>
                <a:ea typeface="Fira Code"/>
                <a:cs typeface="Fira Code"/>
                <a:sym typeface="Fira Code"/>
              </a:rPr>
              <a:t>"Ba"</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i="1" lang="vi" sz="1200">
                <a:solidFill>
                  <a:srgbClr val="657B83"/>
                </a:solidFill>
                <a:latin typeface="Fira Code"/>
                <a:ea typeface="Fira Code"/>
                <a:cs typeface="Fira Code"/>
                <a:sym typeface="Fira Code"/>
              </a:rPr>
              <a:t>// log "Ba"</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i="1" lang="vi" sz="1200">
                <a:solidFill>
                  <a:srgbClr val="657B83"/>
                </a:solidFill>
                <a:latin typeface="Fira Code"/>
                <a:ea typeface="Fira Code"/>
                <a:cs typeface="Fira Code"/>
                <a:sym typeface="Fira Code"/>
              </a:rPr>
              <a:t>// then return undefined</a:t>
            </a:r>
            <a:endParaRPr i="1" sz="1200">
              <a:solidFill>
                <a:srgbClr val="657B83"/>
              </a:solidFill>
              <a:latin typeface="Fira Code"/>
              <a:ea typeface="Fira Code"/>
              <a:cs typeface="Fira Code"/>
              <a:sym typeface="Fira Code"/>
            </a:endParaRPr>
          </a:p>
        </p:txBody>
      </p:sp>
      <p:sp>
        <p:nvSpPr>
          <p:cNvPr id="662" name="Google Shape;662;p80"/>
          <p:cNvSpPr txBox="1"/>
          <p:nvPr/>
        </p:nvSpPr>
        <p:spPr>
          <a:xfrm>
            <a:off x="4085625" y="2128575"/>
            <a:ext cx="4330500" cy="23100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function</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isOdd</a:t>
            </a:r>
            <a:r>
              <a:rPr lang="vi" sz="1200">
                <a:solidFill>
                  <a:srgbClr val="BBBBBB"/>
                </a:solidFill>
                <a:latin typeface="Fira Code"/>
                <a:ea typeface="Fira Code"/>
                <a:cs typeface="Fira Code"/>
                <a:sym typeface="Fira Code"/>
              </a:rPr>
              <a:t>(number)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return</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number</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2</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1</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return result</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check</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isOdd</a:t>
            </a:r>
            <a:r>
              <a:rPr lang="vi" sz="1200">
                <a:solidFill>
                  <a:srgbClr val="BBBBBB"/>
                </a:solidFill>
                <a:latin typeface="Fira Code"/>
                <a:ea typeface="Fira Code"/>
                <a:cs typeface="Fira Code"/>
                <a:sym typeface="Fira Code"/>
              </a:rPr>
              <a:t>(</a:t>
            </a:r>
            <a:r>
              <a:rPr lang="vi" sz="1200">
                <a:solidFill>
                  <a:srgbClr val="D33682"/>
                </a:solidFill>
                <a:latin typeface="Fira Code"/>
                <a:ea typeface="Fira Code"/>
                <a:cs typeface="Fira Code"/>
                <a:sym typeface="Fira Code"/>
              </a:rPr>
              <a:t>5</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true</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859900"/>
                </a:solidFill>
                <a:latin typeface="Fira Code"/>
                <a:ea typeface="Fira Code"/>
                <a:cs typeface="Fira Code"/>
                <a:sym typeface="Fira Code"/>
              </a:rPr>
              <a:t>if</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isOdd</a:t>
            </a:r>
            <a:r>
              <a:rPr lang="vi" sz="1200">
                <a:solidFill>
                  <a:srgbClr val="BBBBBB"/>
                </a:solidFill>
                <a:latin typeface="Fira Code"/>
                <a:ea typeface="Fira Code"/>
                <a:cs typeface="Fira Code"/>
                <a:sym typeface="Fira Code"/>
              </a:rPr>
              <a:t>(</a:t>
            </a:r>
            <a:r>
              <a:rPr lang="vi" sz="1200">
                <a:solidFill>
                  <a:srgbClr val="D33682"/>
                </a:solidFill>
                <a:latin typeface="Fira Code"/>
                <a:ea typeface="Fira Code"/>
                <a:cs typeface="Fira Code"/>
                <a:sym typeface="Fira Code"/>
              </a:rPr>
              <a:t>5</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code</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81"/>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Exercise</a:t>
            </a:r>
            <a:endParaRPr/>
          </a:p>
        </p:txBody>
      </p:sp>
      <p:sp>
        <p:nvSpPr>
          <p:cNvPr id="668" name="Google Shape;668;p81"/>
          <p:cNvSpPr txBox="1"/>
          <p:nvPr>
            <p:ph idx="1" type="body"/>
          </p:nvPr>
        </p:nvSpPr>
        <p:spPr>
          <a:xfrm>
            <a:off x="729450" y="1312325"/>
            <a:ext cx="7688700" cy="3584100"/>
          </a:xfrm>
          <a:prstGeom prst="rect">
            <a:avLst/>
          </a:prstGeom>
        </p:spPr>
        <p:txBody>
          <a:bodyPr anchorCtr="0" anchor="t" bIns="91425" lIns="91425" spcFirstLastPara="1" rIns="91425" wrap="square" tIns="91425">
            <a:noAutofit/>
          </a:bodyPr>
          <a:lstStyle/>
          <a:p>
            <a:pPr indent="-311150" lvl="0" marL="457200" rtl="0" algn="l">
              <a:spcBef>
                <a:spcPts val="1000"/>
              </a:spcBef>
              <a:spcAft>
                <a:spcPts val="0"/>
              </a:spcAft>
              <a:buSzPts val="1300"/>
              <a:buFont typeface="Calibri"/>
              <a:buAutoNum type="arabicPeriod"/>
            </a:pPr>
            <a:r>
              <a:rPr lang="vi">
                <a:latin typeface="Lora"/>
                <a:ea typeface="Lora"/>
                <a:cs typeface="Lora"/>
                <a:sym typeface="Lora"/>
              </a:rPr>
              <a:t>Viết hàm </a:t>
            </a:r>
            <a:r>
              <a:rPr b="1" lang="vi">
                <a:latin typeface="Lora"/>
                <a:ea typeface="Lora"/>
                <a:cs typeface="Lora"/>
                <a:sym typeface="Lora"/>
              </a:rPr>
              <a:t>printPrime(n)</a:t>
            </a:r>
            <a:r>
              <a:rPr lang="vi">
                <a:latin typeface="Lora"/>
                <a:ea typeface="Lora"/>
                <a:cs typeface="Lora"/>
                <a:sym typeface="Lora"/>
              </a:rPr>
              <a:t> in ra các số nguyên tố trong khoảng từ 0 </a:t>
            </a:r>
            <a:r>
              <a:rPr lang="vi">
                <a:latin typeface="Fira Code"/>
                <a:ea typeface="Fira Code"/>
                <a:cs typeface="Fira Code"/>
                <a:sym typeface="Fira Code"/>
              </a:rPr>
              <a:t>-&gt;</a:t>
            </a:r>
            <a:r>
              <a:rPr lang="vi">
                <a:latin typeface="Lora"/>
                <a:ea typeface="Lora"/>
                <a:cs typeface="Lora"/>
                <a:sym typeface="Lora"/>
              </a:rPr>
              <a:t> n, mặc định n = 100</a:t>
            </a:r>
            <a:endParaRPr>
              <a:latin typeface="Lora"/>
              <a:ea typeface="Lora"/>
              <a:cs typeface="Lora"/>
              <a:sym typeface="Lora"/>
            </a:endParaRPr>
          </a:p>
          <a:p>
            <a:pPr indent="-311150" lvl="0" marL="457200" rtl="0" algn="l">
              <a:spcBef>
                <a:spcPts val="0"/>
              </a:spcBef>
              <a:spcAft>
                <a:spcPts val="0"/>
              </a:spcAft>
              <a:buSzPts val="1300"/>
              <a:buFont typeface="Lora"/>
              <a:buAutoNum type="arabicPeriod"/>
            </a:pPr>
            <a:r>
              <a:rPr lang="vi">
                <a:latin typeface="Lora"/>
                <a:ea typeface="Lora"/>
                <a:cs typeface="Lora"/>
                <a:sym typeface="Lora"/>
              </a:rPr>
              <a:t>Viết hàm </a:t>
            </a:r>
            <a:r>
              <a:rPr b="1" lang="vi">
                <a:latin typeface="Lora"/>
                <a:ea typeface="Lora"/>
                <a:cs typeface="Lora"/>
                <a:sym typeface="Lora"/>
              </a:rPr>
              <a:t>convertTemperature(temp, to)</a:t>
            </a:r>
            <a:r>
              <a:rPr lang="vi">
                <a:latin typeface="Lora"/>
                <a:ea typeface="Lora"/>
                <a:cs typeface="Lora"/>
                <a:sym typeface="Lora"/>
              </a:rPr>
              <a:t> chuyển đổi và in ra nhiệt độ từ Celsius sang Farenheit hoặc Kevin, mặc định sẽ chuyển từ Celsius sang Kevin</a:t>
            </a:r>
            <a:endParaRPr>
              <a:latin typeface="Lora"/>
              <a:ea typeface="Lora"/>
              <a:cs typeface="Lora"/>
              <a:sym typeface="Lora"/>
            </a:endParaRPr>
          </a:p>
          <a:p>
            <a:pPr indent="0" lvl="0" marL="0" rtl="0" algn="l">
              <a:lnSpc>
                <a:spcPct val="150000"/>
              </a:lnSpc>
              <a:spcBef>
                <a:spcPts val="1600"/>
              </a:spcBef>
              <a:spcAft>
                <a:spcPts val="0"/>
              </a:spcAft>
              <a:buNone/>
            </a:pPr>
            <a:r>
              <a:t/>
            </a:r>
            <a:endParaRPr>
              <a:latin typeface="Lora"/>
              <a:ea typeface="Lora"/>
              <a:cs typeface="Lora"/>
              <a:sym typeface="Lora"/>
            </a:endParaRPr>
          </a:p>
          <a:p>
            <a:pPr indent="0" lvl="0" marL="0" rtl="0" algn="l">
              <a:lnSpc>
                <a:spcPct val="150000"/>
              </a:lnSpc>
              <a:spcBef>
                <a:spcPts val="1000"/>
              </a:spcBef>
              <a:spcAft>
                <a:spcPts val="1000"/>
              </a:spcAft>
              <a:buNone/>
            </a:pPr>
            <a:r>
              <a:t/>
            </a:r>
            <a:endParaRPr>
              <a:latin typeface="Lora"/>
              <a:ea typeface="Lora"/>
              <a:cs typeface="Lora"/>
              <a:sym typeface="Lor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9"/>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Basic</a:t>
            </a:r>
            <a:endParaRPr/>
          </a:p>
        </p:txBody>
      </p:sp>
      <p:sp>
        <p:nvSpPr>
          <p:cNvPr id="131" name="Google Shape;131;p19"/>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latin typeface="Lora"/>
                <a:ea typeface="Lora"/>
                <a:cs typeface="Lora"/>
                <a:sym typeface="Lora"/>
              </a:rPr>
              <a:t>Ba Nguyễn</a:t>
            </a:r>
            <a:endParaRPr>
              <a:latin typeface="Lora"/>
              <a:ea typeface="Lora"/>
              <a:cs typeface="Lora"/>
              <a:sym typeface="Lora"/>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82"/>
          <p:cNvSpPr txBox="1"/>
          <p:nvPr>
            <p:ph idx="1" type="body"/>
          </p:nvPr>
        </p:nvSpPr>
        <p:spPr>
          <a:xfrm>
            <a:off x="729450" y="1312325"/>
            <a:ext cx="7686900" cy="3584100"/>
          </a:xfrm>
          <a:prstGeom prst="rect">
            <a:avLst/>
          </a:prstGeom>
        </p:spPr>
        <p:txBody>
          <a:bodyPr anchorCtr="0" anchor="t" bIns="91425" lIns="91425" spcFirstLastPara="1" rIns="91425" wrap="square" tIns="91425">
            <a:noAutofit/>
          </a:bodyPr>
          <a:lstStyle/>
          <a:p>
            <a:pPr indent="0" lvl="0" marL="0" rtl="0" algn="l">
              <a:lnSpc>
                <a:spcPct val="135714"/>
              </a:lnSpc>
              <a:spcBef>
                <a:spcPts val="1000"/>
              </a:spcBef>
              <a:spcAft>
                <a:spcPts val="0"/>
              </a:spcAft>
              <a:buNone/>
            </a:pPr>
            <a:r>
              <a:rPr b="1" lang="vi">
                <a:solidFill>
                  <a:srgbClr val="BF9000"/>
                </a:solidFill>
                <a:latin typeface="Lora"/>
                <a:ea typeface="Lora"/>
                <a:cs typeface="Lora"/>
                <a:sym typeface="Lora"/>
              </a:rPr>
              <a:t>💡</a:t>
            </a:r>
            <a:r>
              <a:rPr lang="vi">
                <a:latin typeface="Lora"/>
                <a:ea typeface="Lora"/>
                <a:cs typeface="Lora"/>
                <a:sym typeface="Lora"/>
              </a:rPr>
              <a:t> </a:t>
            </a:r>
            <a:r>
              <a:rPr lang="vi">
                <a:latin typeface="Lora"/>
                <a:ea typeface="Lora"/>
                <a:cs typeface="Lora"/>
                <a:sym typeface="Lora"/>
              </a:rPr>
              <a:t>Một số lưu ý khi sử dụng hàm</a:t>
            </a:r>
            <a:endParaRPr>
              <a:latin typeface="Lora"/>
              <a:ea typeface="Lora"/>
              <a:cs typeface="Lora"/>
              <a:sym typeface="Lora"/>
            </a:endParaRPr>
          </a:p>
          <a:p>
            <a:pPr indent="-311150" lvl="0" marL="457200" rtl="0" algn="l">
              <a:spcBef>
                <a:spcPts val="1000"/>
              </a:spcBef>
              <a:spcAft>
                <a:spcPts val="0"/>
              </a:spcAft>
              <a:buSzPts val="1300"/>
              <a:buFont typeface="Lora"/>
              <a:buChar char="-"/>
            </a:pPr>
            <a:r>
              <a:rPr lang="vi">
                <a:latin typeface="Lora"/>
                <a:ea typeface="Lora"/>
                <a:cs typeface="Lora"/>
                <a:sym typeface="Lora"/>
              </a:rPr>
              <a:t>Một hàm chỉ nên thực hiện một công việc duy nhất, nếu một hàm phức tạp với nhiều công việc nhỏ, hãy tách ra thành các hàm riêng biệt</a:t>
            </a:r>
            <a:endParaRPr>
              <a:latin typeface="Lora"/>
              <a:ea typeface="Lora"/>
              <a:cs typeface="Lora"/>
              <a:sym typeface="Lora"/>
            </a:endParaRPr>
          </a:p>
          <a:p>
            <a:pPr indent="-311150" lvl="0" marL="457200" rtl="0" algn="l">
              <a:spcBef>
                <a:spcPts val="0"/>
              </a:spcBef>
              <a:spcAft>
                <a:spcPts val="0"/>
              </a:spcAft>
              <a:buSzPts val="1300"/>
              <a:buFont typeface="Lora"/>
              <a:buChar char="-"/>
            </a:pPr>
            <a:r>
              <a:rPr lang="vi">
                <a:latin typeface="Lora"/>
                <a:ea typeface="Lora"/>
                <a:cs typeface="Lora"/>
                <a:sym typeface="Lora"/>
              </a:rPr>
              <a:t>Tên hàm nên mô tả chính xác chức năng của nó, ví dụ: isOddNumber(), calcAverage(), ... </a:t>
            </a:r>
            <a:endParaRPr>
              <a:latin typeface="Lora"/>
              <a:ea typeface="Lora"/>
              <a:cs typeface="Lora"/>
              <a:sym typeface="Lora"/>
            </a:endParaRPr>
          </a:p>
          <a:p>
            <a:pPr indent="0" lvl="0" marL="0" rtl="0" algn="l">
              <a:spcBef>
                <a:spcPts val="1600"/>
              </a:spcBef>
              <a:spcAft>
                <a:spcPts val="0"/>
              </a:spcAft>
              <a:buNone/>
            </a:pPr>
            <a:r>
              <a:rPr b="1" lang="vi">
                <a:solidFill>
                  <a:srgbClr val="BF9000"/>
                </a:solidFill>
                <a:latin typeface="Lora"/>
                <a:ea typeface="Lora"/>
                <a:cs typeface="Lora"/>
                <a:sym typeface="Lora"/>
              </a:rPr>
              <a:t>💡</a:t>
            </a:r>
            <a:r>
              <a:rPr lang="vi">
                <a:latin typeface="Lora"/>
                <a:ea typeface="Lora"/>
                <a:cs typeface="Lora"/>
                <a:sym typeface="Lora"/>
              </a:rPr>
              <a:t> Lưu ý khi dùng return với toán tử </a:t>
            </a:r>
            <a:r>
              <a:rPr b="1" lang="vi">
                <a:latin typeface="Lora"/>
                <a:ea typeface="Lora"/>
                <a:cs typeface="Lora"/>
                <a:sym typeface="Lora"/>
              </a:rPr>
              <a:t>?</a:t>
            </a:r>
            <a:endParaRPr>
              <a:latin typeface="Lora"/>
              <a:ea typeface="Lora"/>
              <a:cs typeface="Lora"/>
              <a:sym typeface="Lora"/>
            </a:endParaRPr>
          </a:p>
          <a:p>
            <a:pPr indent="0" lvl="0" marL="0" rtl="0" algn="l">
              <a:lnSpc>
                <a:spcPct val="135714"/>
              </a:lnSpc>
              <a:spcBef>
                <a:spcPts val="1600"/>
              </a:spcBef>
              <a:spcAft>
                <a:spcPts val="0"/>
              </a:spcAft>
              <a:buNone/>
            </a:pPr>
            <a:r>
              <a:rPr lang="vi" sz="1200">
                <a:solidFill>
                  <a:srgbClr val="268BD2"/>
                </a:solidFill>
                <a:latin typeface="Fira Code"/>
                <a:ea typeface="Fira Code"/>
                <a:cs typeface="Fira Code"/>
                <a:sym typeface="Fira Code"/>
              </a:rPr>
              <a:t>condition</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return</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value1</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return</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value2</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 error</a:t>
            </a:r>
            <a:endParaRPr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859900"/>
                </a:solidFill>
                <a:latin typeface="Fira Code"/>
                <a:ea typeface="Fira Code"/>
                <a:cs typeface="Fira Code"/>
                <a:sym typeface="Fira Code"/>
              </a:rPr>
              <a:t>return</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condition</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value</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value</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 oke</a:t>
            </a:r>
            <a:endParaRPr sz="1200">
              <a:solidFill>
                <a:srgbClr val="657B83"/>
              </a:solidFill>
              <a:latin typeface="Fira Code"/>
              <a:ea typeface="Fira Code"/>
              <a:cs typeface="Fira Code"/>
              <a:sym typeface="Fira Code"/>
            </a:endParaRPr>
          </a:p>
          <a:p>
            <a:pPr indent="0" lvl="0" marL="0" rtl="0" algn="l">
              <a:lnSpc>
                <a:spcPct val="135714"/>
              </a:lnSpc>
              <a:spcBef>
                <a:spcPts val="1000"/>
              </a:spcBef>
              <a:spcAft>
                <a:spcPts val="1000"/>
              </a:spcAft>
              <a:buNone/>
            </a:pPr>
            <a:r>
              <a:rPr b="1" lang="vi">
                <a:solidFill>
                  <a:srgbClr val="BF9000"/>
                </a:solidFill>
                <a:latin typeface="Lora"/>
                <a:ea typeface="Lora"/>
                <a:cs typeface="Lora"/>
                <a:sym typeface="Lora"/>
              </a:rPr>
              <a:t>💡</a:t>
            </a:r>
            <a:r>
              <a:rPr lang="vi">
                <a:latin typeface="Lora"/>
                <a:ea typeface="Lora"/>
                <a:cs typeface="Lora"/>
                <a:sym typeface="Lora"/>
              </a:rPr>
              <a:t> Có thể sử dụng </a:t>
            </a:r>
            <a:r>
              <a:rPr lang="vi">
                <a:solidFill>
                  <a:srgbClr val="859900"/>
                </a:solidFill>
                <a:latin typeface="Fira Code"/>
                <a:ea typeface="Fira Code"/>
                <a:cs typeface="Fira Code"/>
                <a:sym typeface="Fira Code"/>
              </a:rPr>
              <a:t>return;</a:t>
            </a:r>
            <a:r>
              <a:rPr lang="vi">
                <a:latin typeface="Lora"/>
                <a:ea typeface="Lora"/>
                <a:cs typeface="Lora"/>
                <a:sym typeface="Lora"/>
              </a:rPr>
              <a:t> để ngắt hàm mà không trả về giá trị nào (</a:t>
            </a:r>
            <a:r>
              <a:rPr b="1" lang="vi">
                <a:latin typeface="Lora"/>
                <a:ea typeface="Lora"/>
                <a:cs typeface="Lora"/>
                <a:sym typeface="Lora"/>
              </a:rPr>
              <a:t>undefined</a:t>
            </a:r>
            <a:r>
              <a:rPr lang="vi">
                <a:latin typeface="Lora"/>
                <a:ea typeface="Lora"/>
                <a:cs typeface="Lora"/>
                <a:sym typeface="Lora"/>
              </a:rPr>
              <a:t>)</a:t>
            </a:r>
            <a:endParaRPr>
              <a:latin typeface="Lora"/>
              <a:ea typeface="Lora"/>
              <a:cs typeface="Lora"/>
              <a:sym typeface="Lora"/>
            </a:endParaRPr>
          </a:p>
        </p:txBody>
      </p:sp>
      <p:sp>
        <p:nvSpPr>
          <p:cNvPr id="674" name="Google Shape;674;p82"/>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Functions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83"/>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Homework</a:t>
            </a:r>
            <a:endParaRPr/>
          </a:p>
        </p:txBody>
      </p:sp>
      <p:sp>
        <p:nvSpPr>
          <p:cNvPr id="680" name="Google Shape;680;p83"/>
          <p:cNvSpPr txBox="1"/>
          <p:nvPr>
            <p:ph idx="1" type="body"/>
          </p:nvPr>
        </p:nvSpPr>
        <p:spPr>
          <a:xfrm>
            <a:off x="729450" y="1312325"/>
            <a:ext cx="7688700" cy="3584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accent1"/>
              </a:buClr>
              <a:buSzPts val="1300"/>
              <a:buFont typeface="Lora"/>
              <a:buAutoNum type="arabicPeriod"/>
            </a:pPr>
            <a:r>
              <a:rPr lang="vi">
                <a:latin typeface="Lora"/>
                <a:ea typeface="Lora"/>
                <a:cs typeface="Lora"/>
                <a:sym typeface="Lora"/>
              </a:rPr>
              <a:t>Viết hàm tính và trả về lập phương của một số n, n là tham số truyền vào</a:t>
            </a:r>
            <a:endParaRPr>
              <a:latin typeface="Lora"/>
              <a:ea typeface="Lora"/>
              <a:cs typeface="Lora"/>
              <a:sym typeface="Lora"/>
            </a:endParaRPr>
          </a:p>
          <a:p>
            <a:pPr indent="-311150" lvl="0" marL="457200" rtl="0" algn="l">
              <a:spcBef>
                <a:spcPts val="0"/>
              </a:spcBef>
              <a:spcAft>
                <a:spcPts val="0"/>
              </a:spcAft>
              <a:buClr>
                <a:schemeClr val="accent1"/>
              </a:buClr>
              <a:buSzPts val="1300"/>
              <a:buFont typeface="Calibri"/>
              <a:buAutoNum type="arabicPeriod"/>
            </a:pPr>
            <a:r>
              <a:rPr lang="vi">
                <a:latin typeface="Lora"/>
                <a:ea typeface="Lora"/>
                <a:cs typeface="Lora"/>
                <a:sym typeface="Lora"/>
              </a:rPr>
              <a:t>Viết hàm tính tổng dãy số Fibonacci từ 0 </a:t>
            </a:r>
            <a:r>
              <a:rPr lang="vi">
                <a:latin typeface="Fira Code"/>
                <a:ea typeface="Fira Code"/>
                <a:cs typeface="Fira Code"/>
                <a:sym typeface="Fira Code"/>
              </a:rPr>
              <a:t>-&gt;</a:t>
            </a:r>
            <a:r>
              <a:rPr lang="vi">
                <a:latin typeface="Lora"/>
                <a:ea typeface="Lora"/>
                <a:cs typeface="Lora"/>
                <a:sym typeface="Lora"/>
              </a:rPr>
              <a:t> n, n là tham số truyền vào.</a:t>
            </a:r>
            <a:endParaRPr>
              <a:latin typeface="Lora"/>
              <a:ea typeface="Lora"/>
              <a:cs typeface="Lora"/>
              <a:sym typeface="Lora"/>
            </a:endParaRPr>
          </a:p>
          <a:p>
            <a:pPr indent="-311150" lvl="0" marL="457200" rtl="0" algn="l">
              <a:spcBef>
                <a:spcPts val="0"/>
              </a:spcBef>
              <a:spcAft>
                <a:spcPts val="0"/>
              </a:spcAft>
              <a:buClr>
                <a:schemeClr val="accent1"/>
              </a:buClr>
              <a:buSzPts val="1300"/>
              <a:buFont typeface="Calibri"/>
              <a:buAutoNum type="arabicPeriod"/>
            </a:pPr>
            <a:r>
              <a:rPr lang="vi">
                <a:latin typeface="Lora"/>
                <a:ea typeface="Lora"/>
                <a:cs typeface="Lora"/>
                <a:sym typeface="Lora"/>
              </a:rPr>
              <a:t>Viết hàm kiểm tra n có phải số Prime, kết quả trả về true hoặc false, n là tham số truyền vào</a:t>
            </a:r>
            <a:endParaRPr>
              <a:latin typeface="Lora"/>
              <a:ea typeface="Lora"/>
              <a:cs typeface="Lora"/>
              <a:sym typeface="Lora"/>
            </a:endParaRPr>
          </a:p>
          <a:p>
            <a:pPr indent="-311150" lvl="0" marL="457200" rtl="0" algn="l">
              <a:spcBef>
                <a:spcPts val="0"/>
              </a:spcBef>
              <a:spcAft>
                <a:spcPts val="0"/>
              </a:spcAft>
              <a:buClr>
                <a:schemeClr val="accent1"/>
              </a:buClr>
              <a:buSzPts val="1300"/>
              <a:buFont typeface="Calibri"/>
              <a:buAutoNum type="arabicPeriod"/>
            </a:pPr>
            <a:r>
              <a:rPr lang="vi">
                <a:latin typeface="Lora"/>
                <a:ea typeface="Lora"/>
                <a:cs typeface="Lora"/>
                <a:sym typeface="Lora"/>
              </a:rPr>
              <a:t>Viết hàm kiểm tra n có phải số Armstrong, kết quả trả về true hoặc false, n là tham số truyền vào</a:t>
            </a:r>
            <a:endParaRPr>
              <a:latin typeface="Lora"/>
              <a:ea typeface="Lora"/>
              <a:cs typeface="Lora"/>
              <a:sym typeface="Lora"/>
            </a:endParaRPr>
          </a:p>
          <a:p>
            <a:pPr indent="-311150" lvl="0" marL="457200" rtl="0" algn="l">
              <a:spcBef>
                <a:spcPts val="0"/>
              </a:spcBef>
              <a:spcAft>
                <a:spcPts val="0"/>
              </a:spcAft>
              <a:buClr>
                <a:schemeClr val="accent1"/>
              </a:buClr>
              <a:buSzPts val="1300"/>
              <a:buFont typeface="Calibri"/>
              <a:buAutoNum type="arabicPeriod"/>
            </a:pPr>
            <a:r>
              <a:rPr lang="vi">
                <a:latin typeface="Lora"/>
                <a:ea typeface="Lora"/>
                <a:cs typeface="Lora"/>
                <a:sym typeface="Lora"/>
              </a:rPr>
              <a:t>Viết hàm kiểm tra n có phải số Perfect, kết quả trả về true hoặc false, n là tham số truyền vào</a:t>
            </a:r>
            <a:endParaRPr>
              <a:latin typeface="Lora"/>
              <a:ea typeface="Lora"/>
              <a:cs typeface="Lora"/>
              <a:sym typeface="Lora"/>
            </a:endParaRPr>
          </a:p>
          <a:p>
            <a:pPr indent="-311150" lvl="0" marL="457200" rtl="0" algn="l">
              <a:spcBef>
                <a:spcPts val="0"/>
              </a:spcBef>
              <a:spcAft>
                <a:spcPts val="0"/>
              </a:spcAft>
              <a:buClr>
                <a:schemeClr val="accent1"/>
              </a:buClr>
              <a:buSzPts val="1300"/>
              <a:buFont typeface="Calibri"/>
              <a:buAutoNum type="arabicPeriod"/>
            </a:pPr>
            <a:r>
              <a:rPr lang="vi">
                <a:latin typeface="Lora"/>
                <a:ea typeface="Lora"/>
                <a:cs typeface="Lora"/>
                <a:sym typeface="Lora"/>
              </a:rPr>
              <a:t>Viết hàm kiểm tra n có phải số Palindrome, kết quả trả về true hoặc false, n là tham số truyền vào</a:t>
            </a:r>
            <a:endParaRPr>
              <a:latin typeface="Lora"/>
              <a:ea typeface="Lora"/>
              <a:cs typeface="Lora"/>
              <a:sym typeface="Lora"/>
            </a:endParaRPr>
          </a:p>
          <a:p>
            <a:pPr indent="-311150" lvl="0" marL="457200" rtl="0" algn="l">
              <a:spcBef>
                <a:spcPts val="0"/>
              </a:spcBef>
              <a:spcAft>
                <a:spcPts val="0"/>
              </a:spcAft>
              <a:buClr>
                <a:schemeClr val="accent1"/>
              </a:buClr>
              <a:buSzPts val="1300"/>
              <a:buFont typeface="Calibri"/>
              <a:buAutoNum type="arabicPeriod"/>
            </a:pPr>
            <a:r>
              <a:rPr lang="vi">
                <a:latin typeface="Lora"/>
                <a:ea typeface="Lora"/>
                <a:cs typeface="Lora"/>
                <a:sym typeface="Lora"/>
              </a:rPr>
              <a:t>Viết hàm tính và trả về giai thừa của n, n là tham số truyền vào</a:t>
            </a:r>
            <a:endParaRPr>
              <a:latin typeface="Lora"/>
              <a:ea typeface="Lora"/>
              <a:cs typeface="Lora"/>
              <a:sym typeface="Lora"/>
            </a:endParaRPr>
          </a:p>
          <a:p>
            <a:pPr indent="-311150" lvl="0" marL="457200" rtl="0" algn="l">
              <a:spcBef>
                <a:spcPts val="0"/>
              </a:spcBef>
              <a:spcAft>
                <a:spcPts val="0"/>
              </a:spcAft>
              <a:buClr>
                <a:schemeClr val="accent1"/>
              </a:buClr>
              <a:buSzPts val="1300"/>
              <a:buFont typeface="Calibri"/>
              <a:buAutoNum type="arabicPeriod"/>
            </a:pPr>
            <a:r>
              <a:rPr lang="vi">
                <a:latin typeface="Lora"/>
                <a:ea typeface="Lora"/>
                <a:cs typeface="Lora"/>
                <a:sym typeface="Lora"/>
              </a:rPr>
              <a:t>Viết hàm kiểm tra số a có phải lũy thừa của b hay không, kết quả trả về true hoặc false, a và b là tham số truyền vào</a:t>
            </a:r>
            <a:endParaRPr>
              <a:latin typeface="Lora"/>
              <a:ea typeface="Lora"/>
              <a:cs typeface="Lora"/>
              <a:sym typeface="Lora"/>
            </a:endParaRPr>
          </a:p>
          <a:p>
            <a:pPr indent="-311150" lvl="0" marL="457200" rtl="0" algn="l">
              <a:spcBef>
                <a:spcPts val="0"/>
              </a:spcBef>
              <a:spcAft>
                <a:spcPts val="0"/>
              </a:spcAft>
              <a:buClr>
                <a:schemeClr val="accent1"/>
              </a:buClr>
              <a:buSzPts val="1300"/>
              <a:buFont typeface="Calibri"/>
              <a:buAutoNum type="arabicPeriod"/>
            </a:pPr>
            <a:r>
              <a:rPr lang="vi">
                <a:latin typeface="Lora"/>
                <a:ea typeface="Lora"/>
                <a:cs typeface="Lora"/>
                <a:sym typeface="Lora"/>
              </a:rPr>
              <a:t>Viết hàm tính và trả về hiệu giữa tích và tổng của các chữ số trong một số n.</a:t>
            </a:r>
            <a:endParaRPr>
              <a:latin typeface="Lora"/>
              <a:ea typeface="Lora"/>
              <a:cs typeface="Lora"/>
              <a:sym typeface="Lora"/>
            </a:endParaRPr>
          </a:p>
          <a:p>
            <a:pPr indent="-311150" lvl="0" marL="457200" rtl="0" algn="l">
              <a:spcBef>
                <a:spcPts val="0"/>
              </a:spcBef>
              <a:spcAft>
                <a:spcPts val="0"/>
              </a:spcAft>
              <a:buClr>
                <a:schemeClr val="accent1"/>
              </a:buClr>
              <a:buSzPts val="1300"/>
              <a:buFont typeface="Calibri"/>
              <a:buAutoNum type="arabicPeriod"/>
            </a:pPr>
            <a:r>
              <a:rPr lang="vi">
                <a:latin typeface="Lora"/>
                <a:ea typeface="Lora"/>
                <a:cs typeface="Lora"/>
                <a:sym typeface="Lora"/>
              </a:rPr>
              <a:t>Viết hàm tính và trả về kết lũy thừa bậc y của x, với x và y là tham số truyền vào (y có thể âm)</a:t>
            </a:r>
            <a:endParaRPr>
              <a:latin typeface="Lora"/>
              <a:ea typeface="Lora"/>
              <a:cs typeface="Lora"/>
              <a:sym typeface="Lora"/>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84"/>
          <p:cNvSpPr txBox="1"/>
          <p:nvPr>
            <p:ph idx="1" type="body"/>
          </p:nvPr>
        </p:nvSpPr>
        <p:spPr>
          <a:xfrm>
            <a:off x="729450" y="1312325"/>
            <a:ext cx="7686900" cy="3584100"/>
          </a:xfrm>
          <a:prstGeom prst="rect">
            <a:avLst/>
          </a:prstGeom>
        </p:spPr>
        <p:txBody>
          <a:bodyPr anchorCtr="0" anchor="t" bIns="91425" lIns="91425" spcFirstLastPara="1" rIns="91425" wrap="square" tIns="91425">
            <a:noAutofit/>
          </a:bodyPr>
          <a:lstStyle/>
          <a:p>
            <a:pPr indent="0" lvl="0" marL="0" rtl="0" algn="l">
              <a:lnSpc>
                <a:spcPct val="135714"/>
              </a:lnSpc>
              <a:spcBef>
                <a:spcPts val="1000"/>
              </a:spcBef>
              <a:spcAft>
                <a:spcPts val="0"/>
              </a:spcAft>
              <a:buNone/>
            </a:pPr>
            <a:r>
              <a:rPr b="1" lang="vi">
                <a:latin typeface="Lora"/>
                <a:ea typeface="Lora"/>
                <a:cs typeface="Lora"/>
                <a:sym typeface="Lora"/>
              </a:rPr>
              <a:t>Arrow function</a:t>
            </a:r>
            <a:r>
              <a:rPr lang="vi">
                <a:latin typeface="Lora"/>
                <a:ea typeface="Lora"/>
                <a:cs typeface="Lora"/>
                <a:sym typeface="Lora"/>
              </a:rPr>
              <a:t> là cú pháp mới, cho phép viết hàm ngắn gọn hơn và bao gồm một số tính năng khác biệt so với hàm thông thường (sẽ được đề cập sau)</a:t>
            </a:r>
            <a:endParaRPr>
              <a:latin typeface="Lora"/>
              <a:ea typeface="Lora"/>
              <a:cs typeface="Lora"/>
              <a:sym typeface="Lora"/>
            </a:endParaRPr>
          </a:p>
          <a:p>
            <a:pPr indent="0" lvl="0" marL="0" rtl="0" algn="l">
              <a:lnSpc>
                <a:spcPct val="135714"/>
              </a:lnSpc>
              <a:spcBef>
                <a:spcPts val="1000"/>
              </a:spcBef>
              <a:spcAft>
                <a:spcPts val="0"/>
              </a:spcAft>
              <a:buNone/>
            </a:pPr>
            <a:r>
              <a:t/>
            </a:r>
            <a:endParaRPr>
              <a:latin typeface="Lora"/>
              <a:ea typeface="Lora"/>
              <a:cs typeface="Lora"/>
              <a:sym typeface="Lora"/>
            </a:endParaRPr>
          </a:p>
          <a:p>
            <a:pPr indent="0" lvl="0" marL="0" rtl="0" algn="l">
              <a:lnSpc>
                <a:spcPct val="135714"/>
              </a:lnSpc>
              <a:spcBef>
                <a:spcPts val="1000"/>
              </a:spcBef>
              <a:spcAft>
                <a:spcPts val="0"/>
              </a:spcAft>
              <a:buNone/>
            </a:pPr>
            <a:r>
              <a:t/>
            </a:r>
            <a:endParaRPr>
              <a:latin typeface="Lora"/>
              <a:ea typeface="Lora"/>
              <a:cs typeface="Lora"/>
              <a:sym typeface="Lora"/>
            </a:endParaRPr>
          </a:p>
          <a:p>
            <a:pPr indent="0" lvl="0" marL="0" rtl="0" algn="l">
              <a:lnSpc>
                <a:spcPct val="135714"/>
              </a:lnSpc>
              <a:spcBef>
                <a:spcPts val="1000"/>
              </a:spcBef>
              <a:spcAft>
                <a:spcPts val="0"/>
              </a:spcAft>
              <a:buNone/>
            </a:pPr>
            <a:r>
              <a:t/>
            </a:r>
            <a:endParaRPr>
              <a:latin typeface="Lora"/>
              <a:ea typeface="Lora"/>
              <a:cs typeface="Lora"/>
              <a:sym typeface="Lora"/>
            </a:endParaRPr>
          </a:p>
          <a:p>
            <a:pPr indent="0" lvl="0" marL="0" rtl="0" algn="l">
              <a:lnSpc>
                <a:spcPct val="135714"/>
              </a:lnSpc>
              <a:spcBef>
                <a:spcPts val="1000"/>
              </a:spcBef>
              <a:spcAft>
                <a:spcPts val="0"/>
              </a:spcAft>
              <a:buNone/>
            </a:pPr>
            <a:r>
              <a:t/>
            </a:r>
            <a:endParaRPr>
              <a:latin typeface="Lora"/>
              <a:ea typeface="Lora"/>
              <a:cs typeface="Lora"/>
              <a:sym typeface="Lora"/>
            </a:endParaRPr>
          </a:p>
          <a:p>
            <a:pPr indent="0" lvl="0" marL="0" rtl="0" algn="l">
              <a:lnSpc>
                <a:spcPct val="135714"/>
              </a:lnSpc>
              <a:spcBef>
                <a:spcPts val="1000"/>
              </a:spcBef>
              <a:spcAft>
                <a:spcPts val="0"/>
              </a:spcAft>
              <a:buNone/>
            </a:pPr>
            <a:r>
              <a:t/>
            </a:r>
            <a:endParaRPr>
              <a:latin typeface="Lora"/>
              <a:ea typeface="Lora"/>
              <a:cs typeface="Lora"/>
              <a:sym typeface="Lora"/>
            </a:endParaRPr>
          </a:p>
          <a:p>
            <a:pPr indent="0" lvl="0" marL="0" rtl="0" algn="l">
              <a:lnSpc>
                <a:spcPct val="135714"/>
              </a:lnSpc>
              <a:spcBef>
                <a:spcPts val="1000"/>
              </a:spcBef>
              <a:spcAft>
                <a:spcPts val="1000"/>
              </a:spcAft>
              <a:buNone/>
            </a:pPr>
            <a:r>
              <a:t/>
            </a:r>
            <a:endParaRPr>
              <a:latin typeface="Lora"/>
              <a:ea typeface="Lora"/>
              <a:cs typeface="Lora"/>
              <a:sym typeface="Lora"/>
            </a:endParaRPr>
          </a:p>
        </p:txBody>
      </p:sp>
      <p:sp>
        <p:nvSpPr>
          <p:cNvPr id="686" name="Google Shape;686;p84"/>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Arrow functions</a:t>
            </a:r>
            <a:endParaRPr/>
          </a:p>
        </p:txBody>
      </p:sp>
      <p:sp>
        <p:nvSpPr>
          <p:cNvPr id="687" name="Google Shape;687;p84"/>
          <p:cNvSpPr txBox="1"/>
          <p:nvPr/>
        </p:nvSpPr>
        <p:spPr>
          <a:xfrm>
            <a:off x="729450" y="2135575"/>
            <a:ext cx="7688700" cy="27609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yes</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 </a:t>
            </a:r>
            <a:r>
              <a:rPr lang="vi" sz="1200">
                <a:solidFill>
                  <a:srgbClr val="93A1A1"/>
                </a:solidFill>
                <a:latin typeface="Fira Code"/>
                <a:ea typeface="Fira Code"/>
                <a:cs typeface="Fira Code"/>
                <a:sym typeface="Fira Code"/>
              </a:rPr>
              <a:t>=&gt;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console</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log</a:t>
            </a:r>
            <a:r>
              <a:rPr lang="vi" sz="1200">
                <a:solidFill>
                  <a:srgbClr val="BBBBBB"/>
                </a:solidFill>
                <a:latin typeface="Fira Code"/>
                <a:ea typeface="Fira Code"/>
                <a:cs typeface="Fira Code"/>
                <a:sym typeface="Fira Code"/>
              </a:rPr>
              <a:t>(</a:t>
            </a:r>
            <a:r>
              <a:rPr lang="vi" sz="1200">
                <a:solidFill>
                  <a:srgbClr val="2AA198"/>
                </a:solidFill>
                <a:latin typeface="Fira Code"/>
                <a:ea typeface="Fira Code"/>
                <a:cs typeface="Fira Code"/>
                <a:sym typeface="Fira Code"/>
              </a:rPr>
              <a:t>"I love you too!"</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yes</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strike="sngStrike">
                <a:solidFill>
                  <a:srgbClr val="F4CCCC"/>
                </a:solidFill>
                <a:latin typeface="Fira Code"/>
                <a:ea typeface="Fira Code"/>
                <a:cs typeface="Fira Code"/>
                <a:sym typeface="Fira Code"/>
              </a:rPr>
              <a:t>function</a:t>
            </a:r>
            <a:r>
              <a:rPr lang="vi" sz="1200">
                <a:solidFill>
                  <a:srgbClr val="BBBBBB"/>
                </a:solidFill>
                <a:latin typeface="Fira Code"/>
                <a:ea typeface="Fira Code"/>
                <a:cs typeface="Fira Code"/>
                <a:sym typeface="Fira Code"/>
              </a:rPr>
              <a:t> </a:t>
            </a:r>
            <a:r>
              <a:rPr lang="vi" sz="1200">
                <a:solidFill>
                  <a:srgbClr val="233A44"/>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strike="sngStrike">
                <a:solidFill>
                  <a:srgbClr val="F4CCCC"/>
                </a:solidFill>
                <a:latin typeface="Fira Code"/>
                <a:ea typeface="Fira Code"/>
                <a:cs typeface="Fira Code"/>
                <a:sym typeface="Fira Code"/>
              </a:rPr>
              <a:t> { </a:t>
            </a:r>
            <a:r>
              <a:rPr lang="vi" sz="1200">
                <a:solidFill>
                  <a:srgbClr val="BBBBBB"/>
                </a:solidFill>
                <a:latin typeface="Fira Code"/>
                <a:ea typeface="Fira Code"/>
                <a:cs typeface="Fira Code"/>
                <a:sym typeface="Fira Code"/>
              </a:rPr>
              <a:t> </a:t>
            </a:r>
            <a:r>
              <a:rPr lang="vi" sz="1200">
                <a:solidFill>
                  <a:srgbClr val="233A44"/>
                </a:solidFill>
                <a:latin typeface="Fira Code"/>
                <a:ea typeface="Fira Code"/>
                <a:cs typeface="Fira Code"/>
                <a:sym typeface="Fira Code"/>
              </a:rPr>
              <a:t>=&gt;</a:t>
            </a:r>
            <a:endParaRPr sz="1200">
              <a:solidFill>
                <a:srgbClr val="233A44"/>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console</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log</a:t>
            </a:r>
            <a:r>
              <a:rPr lang="vi" sz="1200">
                <a:solidFill>
                  <a:srgbClr val="BBBBBB"/>
                </a:solidFill>
                <a:latin typeface="Fira Code"/>
                <a:ea typeface="Fira Code"/>
                <a:cs typeface="Fira Code"/>
                <a:sym typeface="Fira Code"/>
              </a:rPr>
              <a:t>(</a:t>
            </a:r>
            <a:r>
              <a:rPr lang="vi" sz="1200">
                <a:solidFill>
                  <a:srgbClr val="2AA198"/>
                </a:solidFill>
                <a:latin typeface="Fira Code"/>
                <a:ea typeface="Fira Code"/>
                <a:cs typeface="Fira Code"/>
                <a:sym typeface="Fira Code"/>
              </a:rPr>
              <a:t>"I love you too!"</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strike="sngStrike">
                <a:solidFill>
                  <a:srgbClr val="F4CCCC"/>
                </a:solidFill>
                <a:latin typeface="Fira Code"/>
                <a:ea typeface="Fira Code"/>
                <a:cs typeface="Fira Code"/>
                <a:sym typeface="Fira Code"/>
              </a:rPr>
              <a:t>};</a:t>
            </a:r>
            <a:endParaRPr sz="1200" strike="sngStrike">
              <a:solidFill>
                <a:srgbClr val="F4CCCC"/>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93A1A1"/>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93A1A1"/>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square</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(n) </a:t>
            </a:r>
            <a:r>
              <a:rPr lang="vi" sz="1200">
                <a:solidFill>
                  <a:srgbClr val="93A1A1"/>
                </a:solidFill>
                <a:latin typeface="Fira Code"/>
                <a:ea typeface="Fira Code"/>
                <a:cs typeface="Fira Code"/>
                <a:sym typeface="Fira Code"/>
              </a:rPr>
              <a:t>=&gt;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n</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n</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square</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strike="sngStrike">
                <a:solidFill>
                  <a:srgbClr val="F4CCCC"/>
                </a:solidFill>
                <a:latin typeface="Fira Code"/>
                <a:ea typeface="Fira Code"/>
                <a:cs typeface="Fira Code"/>
                <a:sym typeface="Fira Code"/>
              </a:rPr>
              <a:t>function</a:t>
            </a:r>
            <a:r>
              <a:rPr lang="vi" sz="1200">
                <a:solidFill>
                  <a:srgbClr val="BBBBBB"/>
                </a:solidFill>
                <a:latin typeface="Fira Code"/>
                <a:ea typeface="Fira Code"/>
                <a:cs typeface="Fira Code"/>
                <a:sym typeface="Fira Code"/>
              </a:rPr>
              <a:t> </a:t>
            </a:r>
            <a:r>
              <a:rPr lang="vi" sz="1200">
                <a:solidFill>
                  <a:srgbClr val="233A44"/>
                </a:solidFill>
                <a:latin typeface="Fira Code"/>
                <a:ea typeface="Fira Code"/>
                <a:cs typeface="Fira Code"/>
                <a:sym typeface="Fira Code"/>
              </a:rPr>
              <a:t>(n)</a:t>
            </a:r>
            <a:r>
              <a:rPr lang="vi" sz="1200">
                <a:solidFill>
                  <a:srgbClr val="BBBBBB"/>
                </a:solidFill>
                <a:latin typeface="Fira Code"/>
                <a:ea typeface="Fira Code"/>
                <a:cs typeface="Fira Code"/>
                <a:sym typeface="Fira Code"/>
              </a:rPr>
              <a:t> </a:t>
            </a:r>
            <a:r>
              <a:rPr lang="vi" sz="1200" strike="sngStrike">
                <a:solidFill>
                  <a:srgbClr val="F4CCCC"/>
                </a:solidFill>
                <a:latin typeface="Fira Code"/>
                <a:ea typeface="Fira Code"/>
                <a:cs typeface="Fira Code"/>
                <a:sym typeface="Fira Code"/>
              </a:rPr>
              <a:t> {</a:t>
            </a:r>
            <a:r>
              <a:rPr lang="vi" sz="1200" strike="sngStrike">
                <a:solidFill>
                  <a:srgbClr val="BBBBBB"/>
                </a:solidFill>
                <a:latin typeface="Fira Code"/>
                <a:ea typeface="Fira Code"/>
                <a:cs typeface="Fira Code"/>
                <a:sym typeface="Fira Code"/>
              </a:rPr>
              <a:t> </a:t>
            </a:r>
            <a:r>
              <a:rPr lang="vi" sz="1200">
                <a:solidFill>
                  <a:srgbClr val="BBBBBB"/>
                </a:solidFill>
                <a:latin typeface="Fira Code"/>
                <a:ea typeface="Fira Code"/>
                <a:cs typeface="Fira Code"/>
                <a:sym typeface="Fira Code"/>
              </a:rPr>
              <a:t> </a:t>
            </a:r>
            <a:r>
              <a:rPr lang="vi" sz="1200">
                <a:solidFill>
                  <a:srgbClr val="233A44"/>
                </a:solidFill>
                <a:latin typeface="Fira Code"/>
                <a:ea typeface="Fira Code"/>
                <a:cs typeface="Fira Code"/>
                <a:sym typeface="Fira Code"/>
              </a:rPr>
              <a:t>=&gt;</a:t>
            </a:r>
            <a:endParaRPr sz="1200">
              <a:solidFill>
                <a:srgbClr val="233A44"/>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strike="sngStrike">
                <a:solidFill>
                  <a:srgbClr val="F4CCCC"/>
                </a:solidFill>
                <a:latin typeface="Fira Code"/>
                <a:ea typeface="Fira Code"/>
                <a:cs typeface="Fira Code"/>
                <a:sym typeface="Fira Code"/>
              </a:rPr>
              <a:t> return </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n</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n</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strike="sngStrike">
                <a:solidFill>
                  <a:srgbClr val="F4CCCC"/>
                </a:solidFill>
                <a:latin typeface="Fira Code"/>
                <a:ea typeface="Fira Code"/>
                <a:cs typeface="Fira Code"/>
                <a:sym typeface="Fira Code"/>
              </a:rPr>
              <a:t>};</a:t>
            </a:r>
            <a:endParaRPr sz="1200">
              <a:solidFill>
                <a:srgbClr val="268BD2"/>
              </a:solidFill>
              <a:latin typeface="Fira Code"/>
              <a:ea typeface="Fira Code"/>
              <a:cs typeface="Fira Code"/>
              <a:sym typeface="Fira Code"/>
            </a:endParaRPr>
          </a:p>
        </p:txBody>
      </p:sp>
      <p:sp>
        <p:nvSpPr>
          <p:cNvPr id="688" name="Google Shape;688;p84"/>
          <p:cNvSpPr/>
          <p:nvPr/>
        </p:nvSpPr>
        <p:spPr>
          <a:xfrm>
            <a:off x="766050" y="2436775"/>
            <a:ext cx="3399900" cy="926700"/>
          </a:xfrm>
          <a:prstGeom prst="rect">
            <a:avLst/>
          </a:prstGeom>
          <a:no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84"/>
          <p:cNvSpPr/>
          <p:nvPr/>
        </p:nvSpPr>
        <p:spPr>
          <a:xfrm>
            <a:off x="766050" y="3939700"/>
            <a:ext cx="3399900" cy="926700"/>
          </a:xfrm>
          <a:prstGeom prst="rect">
            <a:avLst/>
          </a:prstGeom>
          <a:no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85"/>
          <p:cNvSpPr txBox="1"/>
          <p:nvPr>
            <p:ph idx="1" type="body"/>
          </p:nvPr>
        </p:nvSpPr>
        <p:spPr>
          <a:xfrm>
            <a:off x="729450" y="1312325"/>
            <a:ext cx="7686900" cy="3584100"/>
          </a:xfrm>
          <a:prstGeom prst="rect">
            <a:avLst/>
          </a:prstGeom>
        </p:spPr>
        <p:txBody>
          <a:bodyPr anchorCtr="0" anchor="t" bIns="91425" lIns="91425" spcFirstLastPara="1" rIns="91425" wrap="square" tIns="91425">
            <a:noAutofit/>
          </a:bodyPr>
          <a:lstStyle/>
          <a:p>
            <a:pPr indent="0" lvl="0" marL="0" rtl="0" algn="l">
              <a:lnSpc>
                <a:spcPct val="135714"/>
              </a:lnSpc>
              <a:spcBef>
                <a:spcPts val="1000"/>
              </a:spcBef>
              <a:spcAft>
                <a:spcPts val="0"/>
              </a:spcAft>
              <a:buNone/>
            </a:pPr>
            <a:r>
              <a:rPr b="1" lang="vi">
                <a:latin typeface="Lora"/>
                <a:ea typeface="Lora"/>
                <a:cs typeface="Lora"/>
                <a:sym typeface="Lora"/>
              </a:rPr>
              <a:t>Arrow function</a:t>
            </a:r>
            <a:r>
              <a:rPr lang="vi">
                <a:latin typeface="Lora"/>
                <a:ea typeface="Lora"/>
                <a:cs typeface="Lora"/>
                <a:sym typeface="Lora"/>
              </a:rPr>
              <a:t> là cú pháp mới, cho phép viết hàm ngắn gọn hơn và bao gồm một số tính năng khác biệt so với hàm thông thường (sẽ được đề cập sau)</a:t>
            </a:r>
            <a:endParaRPr>
              <a:latin typeface="Lora"/>
              <a:ea typeface="Lora"/>
              <a:cs typeface="Lora"/>
              <a:sym typeface="Lora"/>
            </a:endParaRPr>
          </a:p>
          <a:p>
            <a:pPr indent="0" lvl="0" marL="0" rtl="0" algn="l">
              <a:lnSpc>
                <a:spcPct val="135714"/>
              </a:lnSpc>
              <a:spcBef>
                <a:spcPts val="1000"/>
              </a:spcBef>
              <a:spcAft>
                <a:spcPts val="0"/>
              </a:spcAft>
              <a:buNone/>
            </a:pPr>
            <a:r>
              <a:t/>
            </a:r>
            <a:endParaRPr>
              <a:latin typeface="Lora"/>
              <a:ea typeface="Lora"/>
              <a:cs typeface="Lora"/>
              <a:sym typeface="Lora"/>
            </a:endParaRPr>
          </a:p>
          <a:p>
            <a:pPr indent="0" lvl="0" marL="0" rtl="0" algn="l">
              <a:lnSpc>
                <a:spcPct val="135714"/>
              </a:lnSpc>
              <a:spcBef>
                <a:spcPts val="1000"/>
              </a:spcBef>
              <a:spcAft>
                <a:spcPts val="0"/>
              </a:spcAft>
              <a:buNone/>
            </a:pPr>
            <a:r>
              <a:t/>
            </a:r>
            <a:endParaRPr>
              <a:latin typeface="Lora"/>
              <a:ea typeface="Lora"/>
              <a:cs typeface="Lora"/>
              <a:sym typeface="Lora"/>
            </a:endParaRPr>
          </a:p>
          <a:p>
            <a:pPr indent="0" lvl="0" marL="0" rtl="0" algn="l">
              <a:lnSpc>
                <a:spcPct val="135714"/>
              </a:lnSpc>
              <a:spcBef>
                <a:spcPts val="1000"/>
              </a:spcBef>
              <a:spcAft>
                <a:spcPts val="0"/>
              </a:spcAft>
              <a:buNone/>
            </a:pPr>
            <a:r>
              <a:t/>
            </a:r>
            <a:endParaRPr>
              <a:latin typeface="Lora"/>
              <a:ea typeface="Lora"/>
              <a:cs typeface="Lora"/>
              <a:sym typeface="Lora"/>
            </a:endParaRPr>
          </a:p>
          <a:p>
            <a:pPr indent="0" lvl="0" marL="0" rtl="0" algn="l">
              <a:lnSpc>
                <a:spcPct val="135714"/>
              </a:lnSpc>
              <a:spcBef>
                <a:spcPts val="1000"/>
              </a:spcBef>
              <a:spcAft>
                <a:spcPts val="0"/>
              </a:spcAft>
              <a:buNone/>
            </a:pPr>
            <a:r>
              <a:t/>
            </a:r>
            <a:endParaRPr>
              <a:latin typeface="Lora"/>
              <a:ea typeface="Lora"/>
              <a:cs typeface="Lora"/>
              <a:sym typeface="Lora"/>
            </a:endParaRPr>
          </a:p>
          <a:p>
            <a:pPr indent="0" lvl="0" marL="0" rtl="0" algn="l">
              <a:lnSpc>
                <a:spcPct val="135714"/>
              </a:lnSpc>
              <a:spcBef>
                <a:spcPts val="1000"/>
              </a:spcBef>
              <a:spcAft>
                <a:spcPts val="0"/>
              </a:spcAft>
              <a:buNone/>
            </a:pPr>
            <a:r>
              <a:t/>
            </a:r>
            <a:endParaRPr>
              <a:latin typeface="Lora"/>
              <a:ea typeface="Lora"/>
              <a:cs typeface="Lora"/>
              <a:sym typeface="Lora"/>
            </a:endParaRPr>
          </a:p>
          <a:p>
            <a:pPr indent="0" lvl="0" marL="0" rtl="0" algn="l">
              <a:lnSpc>
                <a:spcPct val="135714"/>
              </a:lnSpc>
              <a:spcBef>
                <a:spcPts val="1000"/>
              </a:spcBef>
              <a:spcAft>
                <a:spcPts val="1000"/>
              </a:spcAft>
              <a:buNone/>
            </a:pPr>
            <a:r>
              <a:t/>
            </a:r>
            <a:endParaRPr>
              <a:latin typeface="Lora"/>
              <a:ea typeface="Lora"/>
              <a:cs typeface="Lora"/>
              <a:sym typeface="Lora"/>
            </a:endParaRPr>
          </a:p>
        </p:txBody>
      </p:sp>
      <p:sp>
        <p:nvSpPr>
          <p:cNvPr id="695" name="Google Shape;695;p85"/>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Arrow functions</a:t>
            </a:r>
            <a:endParaRPr/>
          </a:p>
        </p:txBody>
      </p:sp>
      <p:sp>
        <p:nvSpPr>
          <p:cNvPr id="696" name="Google Shape;696;p85"/>
          <p:cNvSpPr txBox="1"/>
          <p:nvPr/>
        </p:nvSpPr>
        <p:spPr>
          <a:xfrm>
            <a:off x="727800" y="2135575"/>
            <a:ext cx="7688700" cy="27609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pow</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 </a:t>
            </a:r>
            <a:r>
              <a:rPr lang="vi" sz="1200" strike="sngStrike">
                <a:solidFill>
                  <a:srgbClr val="F4CCCC"/>
                </a:solidFill>
                <a:latin typeface="Fira Code"/>
                <a:ea typeface="Fira Code"/>
                <a:cs typeface="Fira Code"/>
                <a:sym typeface="Fira Code"/>
              </a:rPr>
              <a:t>function</a:t>
            </a:r>
            <a:r>
              <a:rPr lang="vi" sz="1200">
                <a:solidFill>
                  <a:srgbClr val="BBBBBB"/>
                </a:solidFill>
                <a:latin typeface="Fira Code"/>
                <a:ea typeface="Fira Code"/>
                <a:cs typeface="Fira Code"/>
                <a:sym typeface="Fira Code"/>
              </a:rPr>
              <a:t> </a:t>
            </a:r>
            <a:r>
              <a:rPr lang="vi" sz="1200">
                <a:solidFill>
                  <a:srgbClr val="233A44"/>
                </a:solidFill>
                <a:latin typeface="Fira Code"/>
                <a:ea typeface="Fira Code"/>
                <a:cs typeface="Fira Code"/>
                <a:sym typeface="Fira Code"/>
              </a:rPr>
              <a:t>(x, y)</a:t>
            </a:r>
            <a:r>
              <a:rPr lang="vi" sz="1200">
                <a:solidFill>
                  <a:srgbClr val="BBBBBB"/>
                </a:solidFill>
                <a:latin typeface="Fira Code"/>
                <a:ea typeface="Fira Code"/>
                <a:cs typeface="Fira Code"/>
                <a:sym typeface="Fira Code"/>
              </a:rPr>
              <a:t> </a:t>
            </a:r>
            <a:r>
              <a:rPr lang="vi" sz="1200">
                <a:solidFill>
                  <a:srgbClr val="233A44"/>
                </a:solidFill>
                <a:latin typeface="Fira Code"/>
                <a:ea typeface="Fira Code"/>
                <a:cs typeface="Fira Code"/>
                <a:sym typeface="Fira Code"/>
              </a:rPr>
              <a:t>=&gt;</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result</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x</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if</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y</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&gt;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0</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for</a:t>
            </a:r>
            <a:r>
              <a:rPr lang="vi" sz="1200">
                <a:solidFill>
                  <a:srgbClr val="BBBBBB"/>
                </a:solidFill>
                <a:latin typeface="Fira Code"/>
                <a:ea typeface="Fira Code"/>
                <a:cs typeface="Fira Code"/>
                <a:sym typeface="Fira Code"/>
              </a:rPr>
              <a:t> (</a:t>
            </a: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i</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1</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i</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&lt;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y</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i</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  </a:t>
            </a:r>
            <a:r>
              <a:rPr lang="vi" sz="1200">
                <a:solidFill>
                  <a:srgbClr val="268BD2"/>
                </a:solidFill>
                <a:latin typeface="Fira Code"/>
                <a:ea typeface="Fira Code"/>
                <a:cs typeface="Fira Code"/>
                <a:sym typeface="Fira Code"/>
              </a:rPr>
              <a:t>result</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x</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 </a:t>
            </a:r>
            <a:r>
              <a:rPr lang="vi" sz="1200">
                <a:solidFill>
                  <a:srgbClr val="859900"/>
                </a:solidFill>
                <a:latin typeface="Fira Code"/>
                <a:ea typeface="Fira Code"/>
                <a:cs typeface="Fira Code"/>
                <a:sym typeface="Fira Code"/>
              </a:rPr>
              <a:t>else</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for</a:t>
            </a:r>
            <a:r>
              <a:rPr lang="vi" sz="1200">
                <a:solidFill>
                  <a:srgbClr val="BBBBBB"/>
                </a:solidFill>
                <a:latin typeface="Fira Code"/>
                <a:ea typeface="Fira Code"/>
                <a:cs typeface="Fira Code"/>
                <a:sym typeface="Fira Code"/>
              </a:rPr>
              <a:t> (</a:t>
            </a: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i</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0</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i</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&gt;=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y</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i</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  </a:t>
            </a:r>
            <a:r>
              <a:rPr lang="vi" sz="1200">
                <a:solidFill>
                  <a:srgbClr val="268BD2"/>
                </a:solidFill>
                <a:latin typeface="Fira Code"/>
                <a:ea typeface="Fira Code"/>
                <a:cs typeface="Fira Code"/>
                <a:sym typeface="Fira Code"/>
              </a:rPr>
              <a:t>result</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x</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return</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result</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93A1A1"/>
              </a:solidFill>
              <a:latin typeface="Fira Code"/>
              <a:ea typeface="Fira Code"/>
              <a:cs typeface="Fira Code"/>
              <a:sym typeface="Fira Code"/>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86"/>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Homework</a:t>
            </a:r>
            <a:endParaRPr/>
          </a:p>
        </p:txBody>
      </p:sp>
      <p:sp>
        <p:nvSpPr>
          <p:cNvPr id="702" name="Google Shape;702;p86"/>
          <p:cNvSpPr txBox="1"/>
          <p:nvPr>
            <p:ph idx="1" type="body"/>
          </p:nvPr>
        </p:nvSpPr>
        <p:spPr>
          <a:xfrm>
            <a:off x="729450" y="1312325"/>
            <a:ext cx="7688700" cy="3584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222222"/>
              </a:buClr>
              <a:buSzPts val="1300"/>
              <a:buFont typeface="Open Sans"/>
              <a:buAutoNum type="arabicPeriod"/>
            </a:pPr>
            <a:r>
              <a:rPr lang="vi">
                <a:solidFill>
                  <a:srgbClr val="222222"/>
                </a:solidFill>
                <a:latin typeface="Open Sans"/>
                <a:ea typeface="Open Sans"/>
                <a:cs typeface="Open Sans"/>
                <a:sym typeface="Open Sans"/>
              </a:rPr>
              <a:t> Viết hàm random(a, b), trả về số ngẫu nhiên trong khoảng a - b</a:t>
            </a:r>
            <a:endParaRPr>
              <a:solidFill>
                <a:srgbClr val="222222"/>
              </a:solidFill>
              <a:latin typeface="Open Sans"/>
              <a:ea typeface="Open Sans"/>
              <a:cs typeface="Open Sans"/>
              <a:sym typeface="Open Sans"/>
            </a:endParaRPr>
          </a:p>
          <a:p>
            <a:pPr indent="-311150" lvl="0" marL="457200" rtl="0" algn="l">
              <a:spcBef>
                <a:spcPts val="0"/>
              </a:spcBef>
              <a:spcAft>
                <a:spcPts val="0"/>
              </a:spcAft>
              <a:buClr>
                <a:srgbClr val="222222"/>
              </a:buClr>
              <a:buSzPts val="1300"/>
              <a:buFont typeface="Open Sans"/>
              <a:buAutoNum type="arabicPeriod"/>
            </a:pPr>
            <a:r>
              <a:rPr lang="vi">
                <a:solidFill>
                  <a:srgbClr val="222222"/>
                </a:solidFill>
                <a:latin typeface="Open Sans"/>
                <a:ea typeface="Open Sans"/>
                <a:cs typeface="Open Sans"/>
                <a:sym typeface="Open Sans"/>
              </a:rPr>
              <a:t> Viết hàm isTriangle(a, b, c) nhận vào 3 tham số là cạnh của tam giác, kiểm tra 3 cạnh có phải tam giác hợp lệ hay không?</a:t>
            </a:r>
            <a:endParaRPr>
              <a:solidFill>
                <a:srgbClr val="222222"/>
              </a:solidFill>
              <a:latin typeface="Open Sans"/>
              <a:ea typeface="Open Sans"/>
              <a:cs typeface="Open Sans"/>
              <a:sym typeface="Open Sans"/>
            </a:endParaRPr>
          </a:p>
          <a:p>
            <a:pPr indent="-311150" lvl="0" marL="457200" rtl="0" algn="l">
              <a:spcBef>
                <a:spcPts val="0"/>
              </a:spcBef>
              <a:spcAft>
                <a:spcPts val="0"/>
              </a:spcAft>
              <a:buClr>
                <a:srgbClr val="222222"/>
              </a:buClr>
              <a:buSzPts val="1300"/>
              <a:buFont typeface="Open Sans"/>
              <a:buAutoNum type="arabicPeriod"/>
            </a:pPr>
            <a:r>
              <a:rPr lang="vi">
                <a:solidFill>
                  <a:srgbClr val="222222"/>
                </a:solidFill>
                <a:latin typeface="Open Sans"/>
                <a:ea typeface="Open Sans"/>
                <a:cs typeface="Open Sans"/>
                <a:sym typeface="Open Sans"/>
              </a:rPr>
              <a:t> Viết hàm guessNumber(), khởi tạo một số ngẫu nhiên trong khoảng 0 - 10, sau đó hiển thị bảng cho phép người dùng đoán giá trị. Nếu đoán đúng hiển thị "Â mây zing, gút chóp" và dừng hàm, nếu sai hiển thị "Không khớp" và cho phép nhập lại. Số lần nhập tối đa là 3 lần, hoặc người dùng có thể bấm cancel để dừng hàm.</a:t>
            </a:r>
            <a:endParaRPr>
              <a:solidFill>
                <a:srgbClr val="222222"/>
              </a:solidFill>
              <a:latin typeface="Open Sans"/>
              <a:ea typeface="Open Sans"/>
              <a:cs typeface="Open Sans"/>
              <a:sym typeface="Open Sans"/>
            </a:endParaRPr>
          </a:p>
          <a:p>
            <a:pPr indent="-311150" lvl="0" marL="457200" rtl="0" algn="l">
              <a:spcBef>
                <a:spcPts val="0"/>
              </a:spcBef>
              <a:spcAft>
                <a:spcPts val="0"/>
              </a:spcAft>
              <a:buClr>
                <a:srgbClr val="222222"/>
              </a:buClr>
              <a:buSzPts val="1300"/>
              <a:buFont typeface="Open Sans"/>
              <a:buAutoNum type="arabicPeriod"/>
            </a:pPr>
            <a:r>
              <a:rPr lang="vi">
                <a:solidFill>
                  <a:srgbClr val="222222"/>
                </a:solidFill>
                <a:latin typeface="Open Sans"/>
                <a:ea typeface="Open Sans"/>
                <a:cs typeface="Open Sans"/>
                <a:sym typeface="Open Sans"/>
              </a:rPr>
              <a:t> Viết hàm nearest(a, b) kiểm tra và trả về số gần với 100 nhất. VD: nearest(90, 105) // 105, hoặc rearest(80, 90) // 90</a:t>
            </a:r>
            <a:endParaRPr>
              <a:solidFill>
                <a:srgbClr val="222222"/>
              </a:solidFill>
              <a:latin typeface="Open Sans"/>
              <a:ea typeface="Open Sans"/>
              <a:cs typeface="Open Sans"/>
              <a:sym typeface="Open Sans"/>
            </a:endParaRPr>
          </a:p>
          <a:p>
            <a:pPr indent="-311150" lvl="0" marL="457200" rtl="0" algn="l">
              <a:spcBef>
                <a:spcPts val="0"/>
              </a:spcBef>
              <a:spcAft>
                <a:spcPts val="0"/>
              </a:spcAft>
              <a:buClr>
                <a:srgbClr val="222222"/>
              </a:buClr>
              <a:buSzPts val="1300"/>
              <a:buFont typeface="Open Sans"/>
              <a:buAutoNum type="arabicPeriod"/>
            </a:pPr>
            <a:r>
              <a:rPr lang="vi">
                <a:solidFill>
                  <a:srgbClr val="222222"/>
                </a:solidFill>
                <a:latin typeface="Open Sans"/>
                <a:ea typeface="Open Sans"/>
                <a:cs typeface="Open Sans"/>
                <a:sym typeface="Open Sans"/>
              </a:rPr>
              <a:t> Viết hàm sequense(a, b, c) kiểm tra xem a, b, c có có phải tăng dần (hoặc giảm dần) hay không.</a:t>
            </a:r>
            <a:endParaRPr>
              <a:solidFill>
                <a:srgbClr val="222222"/>
              </a:solidFill>
              <a:latin typeface="Open Sans"/>
              <a:ea typeface="Open Sans"/>
              <a:cs typeface="Open Sans"/>
              <a:sym typeface="Open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87"/>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Homework</a:t>
            </a:r>
            <a:endParaRPr/>
          </a:p>
        </p:txBody>
      </p:sp>
      <p:sp>
        <p:nvSpPr>
          <p:cNvPr id="708" name="Google Shape;708;p87"/>
          <p:cNvSpPr txBox="1"/>
          <p:nvPr>
            <p:ph idx="1" type="body"/>
          </p:nvPr>
        </p:nvSpPr>
        <p:spPr>
          <a:xfrm>
            <a:off x="729450" y="1312325"/>
            <a:ext cx="7688700" cy="3584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222222"/>
              </a:buClr>
              <a:buSzPts val="1300"/>
              <a:buFont typeface="Open Sans"/>
              <a:buAutoNum type="arabicPeriod"/>
            </a:pPr>
            <a:r>
              <a:rPr lang="vi">
                <a:solidFill>
                  <a:srgbClr val="222222"/>
                </a:solidFill>
                <a:latin typeface="Open Sans"/>
                <a:ea typeface="Open Sans"/>
                <a:cs typeface="Open Sans"/>
                <a:sym typeface="Open Sans"/>
              </a:rPr>
              <a:t>Viết hàm countDecimal(number) trả về số chữ số trong phần thập phân của number</a:t>
            </a:r>
            <a:endParaRPr>
              <a:solidFill>
                <a:srgbClr val="222222"/>
              </a:solidFill>
              <a:latin typeface="Open Sans"/>
              <a:ea typeface="Open Sans"/>
              <a:cs typeface="Open Sans"/>
              <a:sym typeface="Open Sans"/>
            </a:endParaRPr>
          </a:p>
          <a:p>
            <a:pPr indent="-311150" lvl="0" marL="457200" rtl="0" algn="l">
              <a:spcBef>
                <a:spcPts val="0"/>
              </a:spcBef>
              <a:spcAft>
                <a:spcPts val="0"/>
              </a:spcAft>
              <a:buClr>
                <a:srgbClr val="222222"/>
              </a:buClr>
              <a:buSzPts val="1300"/>
              <a:buFont typeface="Open Sans"/>
              <a:buAutoNum type="arabicPeriod"/>
            </a:pPr>
            <a:r>
              <a:rPr lang="vi">
                <a:solidFill>
                  <a:srgbClr val="222222"/>
                </a:solidFill>
                <a:latin typeface="Open Sans"/>
                <a:ea typeface="Open Sans"/>
                <a:cs typeface="Open Sans"/>
                <a:sym typeface="Open Sans"/>
              </a:rPr>
              <a:t>Viết hàm isAscending(number) kiểm tra dãy số của number có phải dãy tăng dần hay không?. VD: isAscending(123) // true</a:t>
            </a:r>
            <a:endParaRPr>
              <a:solidFill>
                <a:srgbClr val="222222"/>
              </a:solidFill>
              <a:latin typeface="Open Sans"/>
              <a:ea typeface="Open Sans"/>
              <a:cs typeface="Open Sans"/>
              <a:sym typeface="Open Sans"/>
            </a:endParaRPr>
          </a:p>
          <a:p>
            <a:pPr indent="-311150" lvl="0" marL="457200" rtl="0" algn="l">
              <a:spcBef>
                <a:spcPts val="0"/>
              </a:spcBef>
              <a:spcAft>
                <a:spcPts val="0"/>
              </a:spcAft>
              <a:buClr>
                <a:srgbClr val="222222"/>
              </a:buClr>
              <a:buSzPts val="1300"/>
              <a:buFont typeface="Open Sans"/>
              <a:buAutoNum type="arabicPeriod"/>
            </a:pPr>
            <a:r>
              <a:rPr lang="vi">
                <a:solidFill>
                  <a:srgbClr val="222222"/>
                </a:solidFill>
                <a:latin typeface="Open Sans"/>
                <a:ea typeface="Open Sans"/>
                <a:cs typeface="Open Sans"/>
                <a:sym typeface="Open Sans"/>
              </a:rPr>
              <a:t>Viết hàm countEven(number) trả về số chữ số chẵn của number. VD: countEven(12345) // 2</a:t>
            </a:r>
            <a:endParaRPr>
              <a:solidFill>
                <a:srgbClr val="222222"/>
              </a:solidFill>
              <a:latin typeface="Open Sans"/>
              <a:ea typeface="Open Sans"/>
              <a:cs typeface="Open Sans"/>
              <a:sym typeface="Open Sans"/>
            </a:endParaRPr>
          </a:p>
          <a:p>
            <a:pPr indent="-311150" lvl="0" marL="457200" rtl="0" algn="l">
              <a:spcBef>
                <a:spcPts val="0"/>
              </a:spcBef>
              <a:spcAft>
                <a:spcPts val="0"/>
              </a:spcAft>
              <a:buClr>
                <a:srgbClr val="222222"/>
              </a:buClr>
              <a:buSzPts val="1300"/>
              <a:buFont typeface="Open Sans"/>
              <a:buAutoNum type="arabicPeriod"/>
            </a:pPr>
            <a:r>
              <a:rPr lang="vi">
                <a:solidFill>
                  <a:srgbClr val="222222"/>
                </a:solidFill>
                <a:latin typeface="Open Sans"/>
                <a:ea typeface="Open Sans"/>
                <a:cs typeface="Open Sans"/>
                <a:sym typeface="Open Sans"/>
              </a:rPr>
              <a:t>Viết hàm find(number) trả về số n sao cho 1 + 2 + ... + n &lt;= number. VD: find(7) // 3</a:t>
            </a:r>
            <a:endParaRPr>
              <a:solidFill>
                <a:srgbClr val="222222"/>
              </a:solidFill>
              <a:latin typeface="Open Sans"/>
              <a:ea typeface="Open Sans"/>
              <a:cs typeface="Open Sans"/>
              <a:sym typeface="Open Sans"/>
            </a:endParaRPr>
          </a:p>
          <a:p>
            <a:pPr indent="-311150" lvl="0" marL="457200" rtl="0" algn="l">
              <a:spcBef>
                <a:spcPts val="0"/>
              </a:spcBef>
              <a:spcAft>
                <a:spcPts val="0"/>
              </a:spcAft>
              <a:buClr>
                <a:srgbClr val="222222"/>
              </a:buClr>
              <a:buSzPts val="1300"/>
              <a:buFont typeface="Open Sans"/>
              <a:buAutoNum type="arabicPeriod"/>
            </a:pPr>
            <a:r>
              <a:rPr lang="vi">
                <a:solidFill>
                  <a:srgbClr val="222222"/>
                </a:solidFill>
                <a:latin typeface="Open Sans"/>
                <a:ea typeface="Open Sans"/>
                <a:cs typeface="Open Sans"/>
                <a:sym typeface="Open Sans"/>
              </a:rPr>
              <a:t>Viết hàm sum(value1, unit1, value2, unit2) quy đổi về cùng đơn vị và trả về tổng giá trị value1 + value2 theo unit1, unit bao gồm km, m, cm, dm, mm. VD: sum(1, 'km', 100, 'm') // 1,1 km</a:t>
            </a:r>
            <a:endParaRPr>
              <a:solidFill>
                <a:srgbClr val="222222"/>
              </a:solidFill>
              <a:latin typeface="Open Sans"/>
              <a:ea typeface="Open Sans"/>
              <a:cs typeface="Open Sans"/>
              <a:sym typeface="Open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88"/>
          <p:cNvSpPr txBox="1"/>
          <p:nvPr>
            <p:ph idx="1" type="body"/>
          </p:nvPr>
        </p:nvSpPr>
        <p:spPr>
          <a:xfrm>
            <a:off x="729450" y="1312325"/>
            <a:ext cx="7686900" cy="3584100"/>
          </a:xfrm>
          <a:prstGeom prst="rect">
            <a:avLst/>
          </a:prstGeom>
        </p:spPr>
        <p:txBody>
          <a:bodyPr anchorCtr="0" anchor="t" bIns="91425" lIns="91425" spcFirstLastPara="1" rIns="91425" wrap="square" tIns="91425">
            <a:noAutofit/>
          </a:bodyPr>
          <a:lstStyle/>
          <a:p>
            <a:pPr indent="0" lvl="0" marL="0" rtl="0" algn="l">
              <a:lnSpc>
                <a:spcPct val="135714"/>
              </a:lnSpc>
              <a:spcBef>
                <a:spcPts val="1000"/>
              </a:spcBef>
              <a:spcAft>
                <a:spcPts val="0"/>
              </a:spcAft>
              <a:buNone/>
            </a:pPr>
            <a:r>
              <a:rPr b="1" lang="vi">
                <a:latin typeface="Lora"/>
                <a:ea typeface="Lora"/>
                <a:cs typeface="Lora"/>
                <a:sym typeface="Lora"/>
              </a:rPr>
              <a:t>Hàm cũng chỉ là một giá trị</a:t>
            </a:r>
            <a:r>
              <a:rPr lang="vi">
                <a:latin typeface="Lora"/>
                <a:ea typeface="Lora"/>
                <a:cs typeface="Lora"/>
                <a:sym typeface="Lora"/>
              </a:rPr>
              <a:t>, nó có thể được gán cho một biến, sao chép, </a:t>
            </a:r>
            <a:r>
              <a:rPr lang="vi">
                <a:latin typeface="Lora"/>
                <a:ea typeface="Lora"/>
                <a:cs typeface="Lora"/>
                <a:sym typeface="Lora"/>
              </a:rPr>
              <a:t>...</a:t>
            </a:r>
            <a:r>
              <a:rPr lang="vi">
                <a:latin typeface="Lora"/>
                <a:ea typeface="Lora"/>
                <a:cs typeface="Lora"/>
                <a:sym typeface="Lora"/>
              </a:rPr>
              <a:t>. Một hàm được truyền vào hàm khác dưới dạng tham số được gọi là hàm </a:t>
            </a:r>
            <a:r>
              <a:rPr b="1" lang="vi">
                <a:latin typeface="Lora"/>
                <a:ea typeface="Lora"/>
                <a:cs typeface="Lora"/>
                <a:sym typeface="Lora"/>
              </a:rPr>
              <a:t>callback</a:t>
            </a:r>
            <a:endParaRPr>
              <a:latin typeface="Lora"/>
              <a:ea typeface="Lora"/>
              <a:cs typeface="Lora"/>
              <a:sym typeface="Lora"/>
            </a:endParaRPr>
          </a:p>
          <a:p>
            <a:pPr indent="0" lvl="0" marL="0" rtl="0" algn="l">
              <a:lnSpc>
                <a:spcPct val="135714"/>
              </a:lnSpc>
              <a:spcBef>
                <a:spcPts val="1000"/>
              </a:spcBef>
              <a:spcAft>
                <a:spcPts val="0"/>
              </a:spcAft>
              <a:buNone/>
            </a:pPr>
            <a:r>
              <a:t/>
            </a:r>
            <a:endParaRPr>
              <a:latin typeface="Lora"/>
              <a:ea typeface="Lora"/>
              <a:cs typeface="Lora"/>
              <a:sym typeface="Lora"/>
            </a:endParaRPr>
          </a:p>
          <a:p>
            <a:pPr indent="0" lvl="0" marL="0" rtl="0" algn="l">
              <a:lnSpc>
                <a:spcPct val="135714"/>
              </a:lnSpc>
              <a:spcBef>
                <a:spcPts val="1000"/>
              </a:spcBef>
              <a:spcAft>
                <a:spcPts val="0"/>
              </a:spcAft>
              <a:buNone/>
            </a:pPr>
            <a:r>
              <a:t/>
            </a:r>
            <a:endParaRPr>
              <a:latin typeface="Lora"/>
              <a:ea typeface="Lora"/>
              <a:cs typeface="Lora"/>
              <a:sym typeface="Lora"/>
            </a:endParaRPr>
          </a:p>
          <a:p>
            <a:pPr indent="0" lvl="0" marL="0" rtl="0" algn="l">
              <a:lnSpc>
                <a:spcPct val="135714"/>
              </a:lnSpc>
              <a:spcBef>
                <a:spcPts val="1000"/>
              </a:spcBef>
              <a:spcAft>
                <a:spcPts val="0"/>
              </a:spcAft>
              <a:buNone/>
            </a:pPr>
            <a:r>
              <a:t/>
            </a:r>
            <a:endParaRPr>
              <a:latin typeface="Lora"/>
              <a:ea typeface="Lora"/>
              <a:cs typeface="Lora"/>
              <a:sym typeface="Lora"/>
            </a:endParaRPr>
          </a:p>
          <a:p>
            <a:pPr indent="0" lvl="0" marL="0" rtl="0" algn="l">
              <a:lnSpc>
                <a:spcPct val="135714"/>
              </a:lnSpc>
              <a:spcBef>
                <a:spcPts val="1000"/>
              </a:spcBef>
              <a:spcAft>
                <a:spcPts val="0"/>
              </a:spcAft>
              <a:buNone/>
            </a:pPr>
            <a:r>
              <a:t/>
            </a:r>
            <a:endParaRPr>
              <a:latin typeface="Lora"/>
              <a:ea typeface="Lora"/>
              <a:cs typeface="Lora"/>
              <a:sym typeface="Lora"/>
            </a:endParaRPr>
          </a:p>
          <a:p>
            <a:pPr indent="0" lvl="0" marL="0" rtl="0" algn="l">
              <a:lnSpc>
                <a:spcPct val="135714"/>
              </a:lnSpc>
              <a:spcBef>
                <a:spcPts val="1000"/>
              </a:spcBef>
              <a:spcAft>
                <a:spcPts val="0"/>
              </a:spcAft>
              <a:buNone/>
            </a:pPr>
            <a:r>
              <a:t/>
            </a:r>
            <a:endParaRPr>
              <a:latin typeface="Lora"/>
              <a:ea typeface="Lora"/>
              <a:cs typeface="Lora"/>
              <a:sym typeface="Lora"/>
            </a:endParaRPr>
          </a:p>
          <a:p>
            <a:pPr indent="0" lvl="0" marL="0" rtl="0" algn="l">
              <a:lnSpc>
                <a:spcPct val="135714"/>
              </a:lnSpc>
              <a:spcBef>
                <a:spcPts val="1000"/>
              </a:spcBef>
              <a:spcAft>
                <a:spcPts val="0"/>
              </a:spcAft>
              <a:buNone/>
            </a:pPr>
            <a:r>
              <a:t/>
            </a:r>
            <a:endParaRPr>
              <a:latin typeface="Lora"/>
              <a:ea typeface="Lora"/>
              <a:cs typeface="Lora"/>
              <a:sym typeface="Lora"/>
            </a:endParaRPr>
          </a:p>
          <a:p>
            <a:pPr indent="0" lvl="0" marL="0" rtl="0" algn="l">
              <a:lnSpc>
                <a:spcPct val="135714"/>
              </a:lnSpc>
              <a:spcBef>
                <a:spcPts val="1000"/>
              </a:spcBef>
              <a:spcAft>
                <a:spcPts val="1000"/>
              </a:spcAft>
              <a:buNone/>
            </a:pPr>
            <a:r>
              <a:rPr lang="vi">
                <a:latin typeface="Lora"/>
                <a:ea typeface="Lora"/>
                <a:cs typeface="Lora"/>
                <a:sym typeface="Lora"/>
              </a:rPr>
              <a:t>💡 Cần chú ý các cuộc gọi hàm lồng nhau (</a:t>
            </a:r>
            <a:r>
              <a:rPr b="1" lang="vi">
                <a:latin typeface="Lora"/>
                <a:ea typeface="Lora"/>
                <a:cs typeface="Lora"/>
                <a:sym typeface="Lora"/>
              </a:rPr>
              <a:t>callback hell</a:t>
            </a:r>
            <a:r>
              <a:rPr lang="vi">
                <a:latin typeface="Lora"/>
                <a:ea typeface="Lora"/>
                <a:cs typeface="Lora"/>
                <a:sym typeface="Lora"/>
              </a:rPr>
              <a:t>) VD: a(b) </a:t>
            </a:r>
            <a:r>
              <a:rPr lang="vi">
                <a:latin typeface="Fira Code"/>
                <a:ea typeface="Fira Code"/>
                <a:cs typeface="Fira Code"/>
                <a:sym typeface="Fira Code"/>
              </a:rPr>
              <a:t>-&gt;</a:t>
            </a:r>
            <a:r>
              <a:rPr lang="vi">
                <a:latin typeface="Lora"/>
                <a:ea typeface="Lora"/>
                <a:cs typeface="Lora"/>
                <a:sym typeface="Lora"/>
              </a:rPr>
              <a:t> b(a) </a:t>
            </a:r>
            <a:r>
              <a:rPr lang="vi">
                <a:latin typeface="Fira Code"/>
                <a:ea typeface="Fira Code"/>
                <a:cs typeface="Fira Code"/>
                <a:sym typeface="Fira Code"/>
              </a:rPr>
              <a:t>-&gt;</a:t>
            </a:r>
            <a:r>
              <a:rPr lang="vi">
                <a:latin typeface="Lora"/>
                <a:ea typeface="Lora"/>
                <a:cs typeface="Lora"/>
                <a:sym typeface="Lora"/>
              </a:rPr>
              <a:t> a(b) </a:t>
            </a:r>
            <a:r>
              <a:rPr lang="vi">
                <a:latin typeface="Fira Code"/>
                <a:ea typeface="Fira Code"/>
                <a:cs typeface="Fira Code"/>
                <a:sym typeface="Fira Code"/>
              </a:rPr>
              <a:t>-&gt;</a:t>
            </a:r>
            <a:r>
              <a:rPr lang="vi">
                <a:latin typeface="Lora"/>
                <a:ea typeface="Lora"/>
                <a:cs typeface="Lora"/>
                <a:sym typeface="Lora"/>
              </a:rPr>
              <a:t> ...</a:t>
            </a:r>
            <a:endParaRPr>
              <a:latin typeface="Lora"/>
              <a:ea typeface="Lora"/>
              <a:cs typeface="Lora"/>
              <a:sym typeface="Lora"/>
            </a:endParaRPr>
          </a:p>
        </p:txBody>
      </p:sp>
      <p:sp>
        <p:nvSpPr>
          <p:cNvPr id="714" name="Google Shape;714;p88"/>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Callback</a:t>
            </a:r>
            <a:endParaRPr/>
          </a:p>
        </p:txBody>
      </p:sp>
      <p:sp>
        <p:nvSpPr>
          <p:cNvPr id="715" name="Google Shape;715;p88"/>
          <p:cNvSpPr txBox="1"/>
          <p:nvPr/>
        </p:nvSpPr>
        <p:spPr>
          <a:xfrm>
            <a:off x="729450" y="2135575"/>
            <a:ext cx="3000000" cy="21705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function</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ok</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console</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log</a:t>
            </a:r>
            <a:r>
              <a:rPr lang="vi" sz="1200">
                <a:solidFill>
                  <a:srgbClr val="BBBBBB"/>
                </a:solidFill>
                <a:latin typeface="Fira Code"/>
                <a:ea typeface="Fira Code"/>
                <a:cs typeface="Fira Code"/>
                <a:sym typeface="Fira Code"/>
              </a:rPr>
              <a:t>(</a:t>
            </a:r>
            <a:r>
              <a:rPr lang="vi" sz="1200">
                <a:solidFill>
                  <a:srgbClr val="2AA198"/>
                </a:solidFill>
                <a:latin typeface="Fira Code"/>
                <a:ea typeface="Fira Code"/>
                <a:cs typeface="Fira Code"/>
                <a:sym typeface="Fira Code"/>
              </a:rPr>
              <a:t>"I love you too!"</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function</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notOk</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console</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log</a:t>
            </a:r>
            <a:r>
              <a:rPr lang="vi" sz="1200">
                <a:solidFill>
                  <a:srgbClr val="BBBBBB"/>
                </a:solidFill>
                <a:latin typeface="Fira Code"/>
                <a:ea typeface="Fira Code"/>
                <a:cs typeface="Fira Code"/>
                <a:sym typeface="Fira Code"/>
              </a:rPr>
              <a:t>(</a:t>
            </a:r>
            <a:r>
              <a:rPr lang="vi" sz="1200">
                <a:solidFill>
                  <a:srgbClr val="2AA198"/>
                </a:solidFill>
                <a:latin typeface="Fira Code"/>
                <a:ea typeface="Fira Code"/>
                <a:cs typeface="Fira Code"/>
                <a:sym typeface="Fira Code"/>
              </a:rPr>
              <a:t>"👊 you"</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a:t>
            </a:r>
            <a:endParaRPr sz="1200">
              <a:solidFill>
                <a:srgbClr val="268BD2"/>
              </a:solidFill>
              <a:latin typeface="Fira Code"/>
              <a:ea typeface="Fira Code"/>
              <a:cs typeface="Fira Code"/>
              <a:sym typeface="Fira Code"/>
            </a:endParaRPr>
          </a:p>
        </p:txBody>
      </p:sp>
      <p:sp>
        <p:nvSpPr>
          <p:cNvPr id="716" name="Google Shape;716;p88"/>
          <p:cNvSpPr txBox="1"/>
          <p:nvPr/>
        </p:nvSpPr>
        <p:spPr>
          <a:xfrm>
            <a:off x="4124575" y="2135575"/>
            <a:ext cx="3000000" cy="21705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vi" sz="1200">
                <a:solidFill>
                  <a:srgbClr val="93A1A1"/>
                </a:solidFill>
                <a:latin typeface="Lora Regular"/>
                <a:ea typeface="Lora Regular"/>
                <a:cs typeface="Lora Regular"/>
                <a:sym typeface="Lora Regular"/>
              </a:rPr>
              <a:t>function</a:t>
            </a:r>
            <a:r>
              <a:rPr lang="vi" sz="1200">
                <a:solidFill>
                  <a:srgbClr val="BBBBBB"/>
                </a:solidFill>
                <a:latin typeface="Lora Regular"/>
                <a:ea typeface="Lora Regular"/>
                <a:cs typeface="Lora Regular"/>
                <a:sym typeface="Lora Regular"/>
              </a:rPr>
              <a:t> </a:t>
            </a:r>
            <a:r>
              <a:rPr lang="vi" sz="1200">
                <a:solidFill>
                  <a:srgbClr val="268BD2"/>
                </a:solidFill>
                <a:latin typeface="Lora Regular"/>
                <a:ea typeface="Lora Regular"/>
                <a:cs typeface="Lora Regular"/>
                <a:sym typeface="Lora Regular"/>
              </a:rPr>
              <a:t>ask</a:t>
            </a:r>
            <a:r>
              <a:rPr lang="vi" sz="1200">
                <a:solidFill>
                  <a:srgbClr val="BBBBBB"/>
                </a:solidFill>
                <a:latin typeface="Lora Regular"/>
                <a:ea typeface="Lora Regular"/>
                <a:cs typeface="Lora Regular"/>
                <a:sym typeface="Lora Regular"/>
              </a:rPr>
              <a:t>(yes, no) {</a:t>
            </a:r>
            <a:endParaRPr sz="1200">
              <a:solidFill>
                <a:srgbClr val="BBBBBB"/>
              </a:solidFill>
              <a:latin typeface="Lora Regular"/>
              <a:ea typeface="Lora Regular"/>
              <a:cs typeface="Lora Regular"/>
              <a:sym typeface="Lora Regular"/>
            </a:endParaRPr>
          </a:p>
          <a:p>
            <a:pPr indent="0" lvl="0" marL="0" rtl="0" algn="l">
              <a:lnSpc>
                <a:spcPct val="135714"/>
              </a:lnSpc>
              <a:spcBef>
                <a:spcPts val="0"/>
              </a:spcBef>
              <a:spcAft>
                <a:spcPts val="0"/>
              </a:spcAft>
              <a:buNone/>
            </a:pPr>
            <a:r>
              <a:rPr lang="vi" sz="1200">
                <a:solidFill>
                  <a:srgbClr val="BBBBBB"/>
                </a:solidFill>
                <a:latin typeface="Lora Regular"/>
                <a:ea typeface="Lora Regular"/>
                <a:cs typeface="Lora Regular"/>
                <a:sym typeface="Lora Regular"/>
              </a:rPr>
              <a:t>    </a:t>
            </a:r>
            <a:r>
              <a:rPr lang="vi" sz="1200">
                <a:solidFill>
                  <a:srgbClr val="859900"/>
                </a:solidFill>
                <a:latin typeface="Lora Regular"/>
                <a:ea typeface="Lora Regular"/>
                <a:cs typeface="Lora Regular"/>
                <a:sym typeface="Lora Regular"/>
              </a:rPr>
              <a:t>if</a:t>
            </a:r>
            <a:r>
              <a:rPr lang="vi" sz="1200">
                <a:solidFill>
                  <a:srgbClr val="BBBBBB"/>
                </a:solidFill>
                <a:latin typeface="Lora Regular"/>
                <a:ea typeface="Lora Regular"/>
                <a:cs typeface="Lora Regular"/>
                <a:sym typeface="Lora Regular"/>
              </a:rPr>
              <a:t> (</a:t>
            </a:r>
            <a:r>
              <a:rPr lang="vi" sz="1200">
                <a:solidFill>
                  <a:srgbClr val="268BD2"/>
                </a:solidFill>
                <a:latin typeface="Lora Regular"/>
                <a:ea typeface="Lora Regular"/>
                <a:cs typeface="Lora Regular"/>
                <a:sym typeface="Lora Regular"/>
              </a:rPr>
              <a:t>confirm</a:t>
            </a:r>
            <a:r>
              <a:rPr lang="vi" sz="1200">
                <a:solidFill>
                  <a:srgbClr val="BBBBBB"/>
                </a:solidFill>
                <a:latin typeface="Lora Regular"/>
                <a:ea typeface="Lora Regular"/>
                <a:cs typeface="Lora Regular"/>
                <a:sym typeface="Lora Regular"/>
              </a:rPr>
              <a:t>(</a:t>
            </a:r>
            <a:r>
              <a:rPr lang="vi" sz="1200">
                <a:solidFill>
                  <a:srgbClr val="2AA198"/>
                </a:solidFill>
                <a:latin typeface="Lora Regular"/>
                <a:ea typeface="Lora Regular"/>
                <a:cs typeface="Lora Regular"/>
                <a:sym typeface="Lora Regular"/>
              </a:rPr>
              <a:t>"Do you love me!"</a:t>
            </a:r>
            <a:r>
              <a:rPr lang="vi" sz="1200">
                <a:solidFill>
                  <a:srgbClr val="BBBBBB"/>
                </a:solidFill>
                <a:latin typeface="Lora Regular"/>
                <a:ea typeface="Lora Regular"/>
                <a:cs typeface="Lora Regular"/>
                <a:sym typeface="Lora Regular"/>
              </a:rPr>
              <a:t>)) {</a:t>
            </a:r>
            <a:endParaRPr sz="1200">
              <a:solidFill>
                <a:srgbClr val="BBBBBB"/>
              </a:solidFill>
              <a:latin typeface="Lora Regular"/>
              <a:ea typeface="Lora Regular"/>
              <a:cs typeface="Lora Regular"/>
              <a:sym typeface="Lora Regular"/>
            </a:endParaRPr>
          </a:p>
          <a:p>
            <a:pPr indent="0" lvl="0" marL="0" rtl="0" algn="l">
              <a:lnSpc>
                <a:spcPct val="135714"/>
              </a:lnSpc>
              <a:spcBef>
                <a:spcPts val="0"/>
              </a:spcBef>
              <a:spcAft>
                <a:spcPts val="0"/>
              </a:spcAft>
              <a:buNone/>
            </a:pPr>
            <a:r>
              <a:rPr lang="vi" sz="1200">
                <a:solidFill>
                  <a:srgbClr val="BBBBBB"/>
                </a:solidFill>
                <a:latin typeface="Lora Regular"/>
                <a:ea typeface="Lora Regular"/>
                <a:cs typeface="Lora Regular"/>
                <a:sym typeface="Lora Regular"/>
              </a:rPr>
              <a:t>        </a:t>
            </a:r>
            <a:r>
              <a:rPr lang="vi" sz="1200">
                <a:solidFill>
                  <a:srgbClr val="268BD2"/>
                </a:solidFill>
                <a:latin typeface="Lora Regular"/>
                <a:ea typeface="Lora Regular"/>
                <a:cs typeface="Lora Regular"/>
                <a:sym typeface="Lora Regular"/>
              </a:rPr>
              <a:t>yes</a:t>
            </a:r>
            <a:r>
              <a:rPr lang="vi" sz="1200">
                <a:solidFill>
                  <a:srgbClr val="BBBBBB"/>
                </a:solidFill>
                <a:latin typeface="Lora Regular"/>
                <a:ea typeface="Lora Regular"/>
                <a:cs typeface="Lora Regular"/>
                <a:sym typeface="Lora Regular"/>
              </a:rPr>
              <a:t>();</a:t>
            </a:r>
            <a:endParaRPr sz="1200">
              <a:solidFill>
                <a:srgbClr val="BBBBBB"/>
              </a:solidFill>
              <a:latin typeface="Lora Regular"/>
              <a:ea typeface="Lora Regular"/>
              <a:cs typeface="Lora Regular"/>
              <a:sym typeface="Lora Regular"/>
            </a:endParaRPr>
          </a:p>
          <a:p>
            <a:pPr indent="0" lvl="0" marL="0" rtl="0" algn="l">
              <a:lnSpc>
                <a:spcPct val="135714"/>
              </a:lnSpc>
              <a:spcBef>
                <a:spcPts val="0"/>
              </a:spcBef>
              <a:spcAft>
                <a:spcPts val="0"/>
              </a:spcAft>
              <a:buNone/>
            </a:pPr>
            <a:r>
              <a:rPr lang="vi" sz="1200">
                <a:solidFill>
                  <a:srgbClr val="BBBBBB"/>
                </a:solidFill>
                <a:latin typeface="Lora Regular"/>
                <a:ea typeface="Lora Regular"/>
                <a:cs typeface="Lora Regular"/>
                <a:sym typeface="Lora Regular"/>
              </a:rPr>
              <a:t>    } </a:t>
            </a:r>
            <a:r>
              <a:rPr lang="vi" sz="1200">
                <a:solidFill>
                  <a:srgbClr val="859900"/>
                </a:solidFill>
                <a:latin typeface="Lora Regular"/>
                <a:ea typeface="Lora Regular"/>
                <a:cs typeface="Lora Regular"/>
                <a:sym typeface="Lora Regular"/>
              </a:rPr>
              <a:t>else</a:t>
            </a:r>
            <a:r>
              <a:rPr lang="vi" sz="1200">
                <a:solidFill>
                  <a:srgbClr val="BBBBBB"/>
                </a:solidFill>
                <a:latin typeface="Lora Regular"/>
                <a:ea typeface="Lora Regular"/>
                <a:cs typeface="Lora Regular"/>
                <a:sym typeface="Lora Regular"/>
              </a:rPr>
              <a:t> {</a:t>
            </a:r>
            <a:endParaRPr sz="1200">
              <a:solidFill>
                <a:srgbClr val="BBBBBB"/>
              </a:solidFill>
              <a:latin typeface="Lora Regular"/>
              <a:ea typeface="Lora Regular"/>
              <a:cs typeface="Lora Regular"/>
              <a:sym typeface="Lora Regular"/>
            </a:endParaRPr>
          </a:p>
          <a:p>
            <a:pPr indent="0" lvl="0" marL="0" rtl="0" algn="l">
              <a:lnSpc>
                <a:spcPct val="135714"/>
              </a:lnSpc>
              <a:spcBef>
                <a:spcPts val="0"/>
              </a:spcBef>
              <a:spcAft>
                <a:spcPts val="0"/>
              </a:spcAft>
              <a:buNone/>
            </a:pPr>
            <a:r>
              <a:rPr lang="vi" sz="1200">
                <a:solidFill>
                  <a:srgbClr val="BBBBBB"/>
                </a:solidFill>
                <a:latin typeface="Lora Regular"/>
                <a:ea typeface="Lora Regular"/>
                <a:cs typeface="Lora Regular"/>
                <a:sym typeface="Lora Regular"/>
              </a:rPr>
              <a:t>        </a:t>
            </a:r>
            <a:r>
              <a:rPr lang="vi" sz="1200">
                <a:solidFill>
                  <a:srgbClr val="268BD2"/>
                </a:solidFill>
                <a:latin typeface="Lora Regular"/>
                <a:ea typeface="Lora Regular"/>
                <a:cs typeface="Lora Regular"/>
                <a:sym typeface="Lora Regular"/>
              </a:rPr>
              <a:t>no</a:t>
            </a:r>
            <a:r>
              <a:rPr lang="vi" sz="1200">
                <a:solidFill>
                  <a:srgbClr val="BBBBBB"/>
                </a:solidFill>
                <a:latin typeface="Lora Regular"/>
                <a:ea typeface="Lora Regular"/>
                <a:cs typeface="Lora Regular"/>
                <a:sym typeface="Lora Regular"/>
              </a:rPr>
              <a:t>();</a:t>
            </a:r>
            <a:endParaRPr sz="1200">
              <a:solidFill>
                <a:srgbClr val="BBBBBB"/>
              </a:solidFill>
              <a:latin typeface="Lora Regular"/>
              <a:ea typeface="Lora Regular"/>
              <a:cs typeface="Lora Regular"/>
              <a:sym typeface="Lora Regular"/>
            </a:endParaRPr>
          </a:p>
          <a:p>
            <a:pPr indent="0" lvl="0" marL="0" rtl="0" algn="l">
              <a:lnSpc>
                <a:spcPct val="135714"/>
              </a:lnSpc>
              <a:spcBef>
                <a:spcPts val="0"/>
              </a:spcBef>
              <a:spcAft>
                <a:spcPts val="0"/>
              </a:spcAft>
              <a:buNone/>
            </a:pPr>
            <a:r>
              <a:rPr lang="vi" sz="1200">
                <a:solidFill>
                  <a:srgbClr val="BBBBBB"/>
                </a:solidFill>
                <a:latin typeface="Lora Regular"/>
                <a:ea typeface="Lora Regular"/>
                <a:cs typeface="Lora Regular"/>
                <a:sym typeface="Lora Regular"/>
              </a:rPr>
              <a:t>    }</a:t>
            </a:r>
            <a:endParaRPr sz="1200">
              <a:solidFill>
                <a:srgbClr val="BBBBBB"/>
              </a:solidFill>
              <a:latin typeface="Lora Regular"/>
              <a:ea typeface="Lora Regular"/>
              <a:cs typeface="Lora Regular"/>
              <a:sym typeface="Lora Regular"/>
            </a:endParaRPr>
          </a:p>
          <a:p>
            <a:pPr indent="0" lvl="0" marL="0" rtl="0" algn="l">
              <a:lnSpc>
                <a:spcPct val="135714"/>
              </a:lnSpc>
              <a:spcBef>
                <a:spcPts val="0"/>
              </a:spcBef>
              <a:spcAft>
                <a:spcPts val="0"/>
              </a:spcAft>
              <a:buNone/>
            </a:pPr>
            <a:r>
              <a:rPr lang="vi" sz="1200">
                <a:solidFill>
                  <a:srgbClr val="BBBBBB"/>
                </a:solidFill>
                <a:latin typeface="Lora Regular"/>
                <a:ea typeface="Lora Regular"/>
                <a:cs typeface="Lora Regular"/>
                <a:sym typeface="Lora Regular"/>
              </a:rPr>
              <a:t>}</a:t>
            </a:r>
            <a:endParaRPr sz="1200">
              <a:solidFill>
                <a:srgbClr val="BBBBBB"/>
              </a:solidFill>
              <a:latin typeface="Lora Regular"/>
              <a:ea typeface="Lora Regular"/>
              <a:cs typeface="Lora Regular"/>
              <a:sym typeface="Lora Regular"/>
            </a:endParaRPr>
          </a:p>
          <a:p>
            <a:pPr indent="0" lvl="0" marL="0" rtl="0" algn="l">
              <a:lnSpc>
                <a:spcPct val="135714"/>
              </a:lnSpc>
              <a:spcBef>
                <a:spcPts val="0"/>
              </a:spcBef>
              <a:spcAft>
                <a:spcPts val="0"/>
              </a:spcAft>
              <a:buNone/>
            </a:pPr>
            <a:r>
              <a:rPr lang="vi" sz="1200">
                <a:solidFill>
                  <a:srgbClr val="268BD2"/>
                </a:solidFill>
                <a:latin typeface="Lora Regular"/>
                <a:ea typeface="Lora Regular"/>
                <a:cs typeface="Lora Regular"/>
                <a:sym typeface="Lora Regular"/>
              </a:rPr>
              <a:t>ask</a:t>
            </a:r>
            <a:r>
              <a:rPr lang="vi" sz="1200">
                <a:solidFill>
                  <a:srgbClr val="BBBBBB"/>
                </a:solidFill>
                <a:latin typeface="Lora Regular"/>
                <a:ea typeface="Lora Regular"/>
                <a:cs typeface="Lora Regular"/>
                <a:sym typeface="Lora Regular"/>
              </a:rPr>
              <a:t>(</a:t>
            </a:r>
            <a:r>
              <a:rPr lang="vi" sz="1200">
                <a:solidFill>
                  <a:srgbClr val="268BD2"/>
                </a:solidFill>
                <a:latin typeface="Lora Regular"/>
                <a:ea typeface="Lora Regular"/>
                <a:cs typeface="Lora Regular"/>
                <a:sym typeface="Lora Regular"/>
              </a:rPr>
              <a:t>ok</a:t>
            </a:r>
            <a:r>
              <a:rPr lang="vi" sz="1200">
                <a:solidFill>
                  <a:srgbClr val="BBBBBB"/>
                </a:solidFill>
                <a:latin typeface="Lora Regular"/>
                <a:ea typeface="Lora Regular"/>
                <a:cs typeface="Lora Regular"/>
                <a:sym typeface="Lora Regular"/>
              </a:rPr>
              <a:t>, </a:t>
            </a:r>
            <a:r>
              <a:rPr lang="vi" sz="1200">
                <a:solidFill>
                  <a:srgbClr val="268BD2"/>
                </a:solidFill>
                <a:latin typeface="Lora Regular"/>
                <a:ea typeface="Lora Regular"/>
                <a:cs typeface="Lora Regular"/>
                <a:sym typeface="Lora Regular"/>
              </a:rPr>
              <a:t>notOk</a:t>
            </a:r>
            <a:r>
              <a:rPr lang="vi" sz="1200">
                <a:solidFill>
                  <a:srgbClr val="BBBBBB"/>
                </a:solidFill>
                <a:latin typeface="Lora Regular"/>
                <a:ea typeface="Lora Regular"/>
                <a:cs typeface="Lora Regular"/>
                <a:sym typeface="Lora Regular"/>
              </a:rPr>
              <a:t>);</a:t>
            </a:r>
            <a:endParaRPr sz="1200">
              <a:solidFill>
                <a:srgbClr val="BBBBBB"/>
              </a:solidFill>
              <a:latin typeface="Lora Regular"/>
              <a:ea typeface="Lora Regular"/>
              <a:cs typeface="Lora Regular"/>
              <a:sym typeface="Lora Regular"/>
            </a:endParaRPr>
          </a:p>
        </p:txBody>
      </p:sp>
      <p:cxnSp>
        <p:nvCxnSpPr>
          <p:cNvPr id="717" name="Google Shape;717;p88"/>
          <p:cNvCxnSpPr/>
          <p:nvPr/>
        </p:nvCxnSpPr>
        <p:spPr>
          <a:xfrm>
            <a:off x="3363350" y="2597275"/>
            <a:ext cx="1047300" cy="187500"/>
          </a:xfrm>
          <a:prstGeom prst="straightConnector1">
            <a:avLst/>
          </a:prstGeom>
          <a:noFill/>
          <a:ln cap="flat" cmpd="sng" w="9525">
            <a:solidFill>
              <a:srgbClr val="BF9000"/>
            </a:solidFill>
            <a:prstDash val="dash"/>
            <a:round/>
            <a:headEnd len="med" w="med" type="none"/>
            <a:tailEnd len="med" w="med" type="triangle"/>
          </a:ln>
        </p:spPr>
      </p:cxnSp>
      <p:cxnSp>
        <p:nvCxnSpPr>
          <p:cNvPr id="718" name="Google Shape;718;p88"/>
          <p:cNvCxnSpPr/>
          <p:nvPr/>
        </p:nvCxnSpPr>
        <p:spPr>
          <a:xfrm flipH="1" rot="10800000">
            <a:off x="3275800" y="3329025"/>
            <a:ext cx="1114200" cy="413700"/>
          </a:xfrm>
          <a:prstGeom prst="straightConnector1">
            <a:avLst/>
          </a:prstGeom>
          <a:noFill/>
          <a:ln cap="flat" cmpd="sng" w="9525">
            <a:solidFill>
              <a:srgbClr val="BF9000"/>
            </a:solidFill>
            <a:prstDash val="dash"/>
            <a:round/>
            <a:headEnd len="med" w="med" type="none"/>
            <a:tailEnd len="med" w="med" type="triangle"/>
          </a:ln>
        </p:spPr>
      </p:cxnSp>
      <p:sp>
        <p:nvSpPr>
          <p:cNvPr id="719" name="Google Shape;719;p88"/>
          <p:cNvSpPr/>
          <p:nvPr/>
        </p:nvSpPr>
        <p:spPr>
          <a:xfrm>
            <a:off x="4124575" y="3887225"/>
            <a:ext cx="1284000" cy="348900"/>
          </a:xfrm>
          <a:prstGeom prst="rect">
            <a:avLst/>
          </a:prstGeom>
          <a:noFill/>
          <a:ln cap="flat" cmpd="sng" w="9525">
            <a:solidFill>
              <a:srgbClr val="BF9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89"/>
          <p:cNvSpPr txBox="1"/>
          <p:nvPr>
            <p:ph idx="1" type="body"/>
          </p:nvPr>
        </p:nvSpPr>
        <p:spPr>
          <a:xfrm>
            <a:off x="729450" y="1312325"/>
            <a:ext cx="7686900" cy="3584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b="1" lang="vi">
                <a:latin typeface="Lora"/>
                <a:ea typeface="Lora"/>
                <a:cs typeface="Lora"/>
                <a:sym typeface="Lora"/>
              </a:rPr>
              <a:t>Scope</a:t>
            </a:r>
            <a:r>
              <a:rPr lang="vi">
                <a:latin typeface="Lora"/>
                <a:ea typeface="Lora"/>
                <a:cs typeface="Lora"/>
                <a:sym typeface="Lora"/>
              </a:rPr>
              <a:t> chỉ phạm vi tồn tại của một biến. Một biến chỉ tồn tại bên trong khối (</a:t>
            </a:r>
            <a:r>
              <a:rPr b="1" lang="vi">
                <a:latin typeface="Lora"/>
                <a:ea typeface="Lora"/>
                <a:cs typeface="Lora"/>
                <a:sym typeface="Lora"/>
              </a:rPr>
              <a:t>block</a:t>
            </a:r>
            <a:r>
              <a:rPr lang="vi">
                <a:latin typeface="Lora"/>
                <a:ea typeface="Lora"/>
                <a:cs typeface="Lora"/>
                <a:sym typeface="Lora"/>
              </a:rPr>
              <a:t>) code mà nó được khai báo. Một </a:t>
            </a:r>
            <a:r>
              <a:rPr b="1" lang="vi">
                <a:latin typeface="Lora"/>
                <a:ea typeface="Lora"/>
                <a:cs typeface="Lora"/>
                <a:sym typeface="Lora"/>
              </a:rPr>
              <a:t>block</a:t>
            </a:r>
            <a:r>
              <a:rPr lang="vi">
                <a:latin typeface="Lora"/>
                <a:ea typeface="Lora"/>
                <a:cs typeface="Lora"/>
                <a:sym typeface="Lora"/>
              </a:rPr>
              <a:t> là đoạn code được đặt trong cặp dấu </a:t>
            </a:r>
            <a:r>
              <a:rPr b="1" lang="vi">
                <a:latin typeface="Lora"/>
                <a:ea typeface="Lora"/>
                <a:cs typeface="Lora"/>
                <a:sym typeface="Lora"/>
              </a:rPr>
              <a:t>{ }</a:t>
            </a:r>
            <a:r>
              <a:rPr lang="vi">
                <a:latin typeface="Lora"/>
                <a:ea typeface="Lora"/>
                <a:cs typeface="Lora"/>
                <a:sym typeface="Lora"/>
              </a:rPr>
              <a:t>. </a:t>
            </a:r>
            <a:r>
              <a:rPr b="1" lang="vi">
                <a:latin typeface="Lora"/>
                <a:ea typeface="Lora"/>
                <a:cs typeface="Lora"/>
                <a:sym typeface="Lora"/>
              </a:rPr>
              <a:t>Các cấu trúc điều khiển, hàm, class là một block.</a:t>
            </a:r>
            <a:endParaRPr b="1">
              <a:latin typeface="Lora"/>
              <a:ea typeface="Lora"/>
              <a:cs typeface="Lora"/>
              <a:sym typeface="Lora"/>
            </a:endParaRPr>
          </a:p>
          <a:p>
            <a:pPr indent="0" lvl="0" marL="0" rtl="0" algn="l">
              <a:spcBef>
                <a:spcPts val="1600"/>
              </a:spcBef>
              <a:spcAft>
                <a:spcPts val="0"/>
              </a:spcAft>
              <a:buNone/>
            </a:pPr>
            <a:r>
              <a:rPr lang="vi">
                <a:latin typeface="Lora"/>
                <a:ea typeface="Lora"/>
                <a:cs typeface="Lora"/>
                <a:sym typeface="Lora"/>
              </a:rPr>
              <a:t>💡 Riêng biến khai báo với </a:t>
            </a:r>
            <a:r>
              <a:rPr b="1" lang="vi">
                <a:latin typeface="Lora"/>
                <a:ea typeface="Lora"/>
                <a:cs typeface="Lora"/>
                <a:sym typeface="Lora"/>
              </a:rPr>
              <a:t>var</a:t>
            </a:r>
            <a:r>
              <a:rPr lang="vi">
                <a:latin typeface="Lora"/>
                <a:ea typeface="Lora"/>
                <a:cs typeface="Lora"/>
                <a:sym typeface="Lora"/>
              </a:rPr>
              <a:t> chỉ bị giới hạn trong </a:t>
            </a:r>
            <a:r>
              <a:rPr b="1" lang="vi">
                <a:latin typeface="Lora"/>
                <a:ea typeface="Lora"/>
                <a:cs typeface="Lora"/>
                <a:sym typeface="Lora"/>
              </a:rPr>
              <a:t>block của hàm</a:t>
            </a:r>
            <a:endParaRPr b="1">
              <a:latin typeface="Lora"/>
              <a:ea typeface="Lora"/>
              <a:cs typeface="Lora"/>
              <a:sym typeface="Lora"/>
            </a:endParaRPr>
          </a:p>
          <a:p>
            <a:pPr indent="0" lvl="0" marL="0" rtl="0" algn="l">
              <a:lnSpc>
                <a:spcPct val="135714"/>
              </a:lnSpc>
              <a:spcBef>
                <a:spcPts val="1600"/>
              </a:spcBef>
              <a:spcAft>
                <a:spcPts val="0"/>
              </a:spcAft>
              <a:buNone/>
            </a:pPr>
            <a:r>
              <a:t/>
            </a:r>
            <a:endParaRPr>
              <a:latin typeface="Lora"/>
              <a:ea typeface="Lora"/>
              <a:cs typeface="Lora"/>
              <a:sym typeface="Lora"/>
            </a:endParaRPr>
          </a:p>
          <a:p>
            <a:pPr indent="0" lvl="0" marL="0" rtl="0" algn="l">
              <a:lnSpc>
                <a:spcPct val="135714"/>
              </a:lnSpc>
              <a:spcBef>
                <a:spcPts val="1000"/>
              </a:spcBef>
              <a:spcAft>
                <a:spcPts val="0"/>
              </a:spcAft>
              <a:buNone/>
            </a:pPr>
            <a:r>
              <a:t/>
            </a:r>
            <a:endParaRPr>
              <a:latin typeface="Lora"/>
              <a:ea typeface="Lora"/>
              <a:cs typeface="Lora"/>
              <a:sym typeface="Lora"/>
            </a:endParaRPr>
          </a:p>
          <a:p>
            <a:pPr indent="0" lvl="0" marL="0" rtl="0" algn="l">
              <a:lnSpc>
                <a:spcPct val="135714"/>
              </a:lnSpc>
              <a:spcBef>
                <a:spcPts val="1000"/>
              </a:spcBef>
              <a:spcAft>
                <a:spcPts val="0"/>
              </a:spcAft>
              <a:buNone/>
            </a:pPr>
            <a:r>
              <a:t/>
            </a:r>
            <a:endParaRPr>
              <a:latin typeface="Lora"/>
              <a:ea typeface="Lora"/>
              <a:cs typeface="Lora"/>
              <a:sym typeface="Lora"/>
            </a:endParaRPr>
          </a:p>
          <a:p>
            <a:pPr indent="0" lvl="0" marL="0" rtl="0" algn="l">
              <a:lnSpc>
                <a:spcPct val="135714"/>
              </a:lnSpc>
              <a:spcBef>
                <a:spcPts val="1000"/>
              </a:spcBef>
              <a:spcAft>
                <a:spcPts val="0"/>
              </a:spcAft>
              <a:buNone/>
            </a:pPr>
            <a:r>
              <a:t/>
            </a:r>
            <a:endParaRPr>
              <a:latin typeface="Lora"/>
              <a:ea typeface="Lora"/>
              <a:cs typeface="Lora"/>
              <a:sym typeface="Lora"/>
            </a:endParaRPr>
          </a:p>
          <a:p>
            <a:pPr indent="0" lvl="0" marL="0" rtl="0" algn="l">
              <a:lnSpc>
                <a:spcPct val="135714"/>
              </a:lnSpc>
              <a:spcBef>
                <a:spcPts val="1000"/>
              </a:spcBef>
              <a:spcAft>
                <a:spcPts val="1000"/>
              </a:spcAft>
              <a:buNone/>
            </a:pPr>
            <a:r>
              <a:t/>
            </a:r>
            <a:endParaRPr>
              <a:latin typeface="Lora"/>
              <a:ea typeface="Lora"/>
              <a:cs typeface="Lora"/>
              <a:sym typeface="Lora"/>
            </a:endParaRPr>
          </a:p>
        </p:txBody>
      </p:sp>
      <p:sp>
        <p:nvSpPr>
          <p:cNvPr id="725" name="Google Shape;725;p89"/>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Scope</a:t>
            </a:r>
            <a:endParaRPr/>
          </a:p>
        </p:txBody>
      </p:sp>
      <p:grpSp>
        <p:nvGrpSpPr>
          <p:cNvPr id="726" name="Google Shape;726;p89"/>
          <p:cNvGrpSpPr/>
          <p:nvPr/>
        </p:nvGrpSpPr>
        <p:grpSpPr>
          <a:xfrm>
            <a:off x="814525" y="2732850"/>
            <a:ext cx="7516750" cy="2163575"/>
            <a:chOff x="813625" y="2619000"/>
            <a:chExt cx="7516750" cy="2163575"/>
          </a:xfrm>
        </p:grpSpPr>
        <p:sp>
          <p:nvSpPr>
            <p:cNvPr id="727" name="Google Shape;727;p89"/>
            <p:cNvSpPr txBox="1"/>
            <p:nvPr/>
          </p:nvSpPr>
          <p:spPr>
            <a:xfrm>
              <a:off x="813625" y="2631875"/>
              <a:ext cx="2292300" cy="21507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x</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1</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93A1A1"/>
                  </a:solidFill>
                  <a:latin typeface="Fira Code"/>
                  <a:ea typeface="Fira Code"/>
                  <a:cs typeface="Fira Code"/>
                  <a:sym typeface="Fira Code"/>
                </a:rPr>
                <a:t>const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y</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2</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93A1A1"/>
                  </a:solidFill>
                  <a:latin typeface="Fira Code"/>
                  <a:ea typeface="Fira Code"/>
                  <a:cs typeface="Fira Code"/>
                  <a:sym typeface="Fira Code"/>
                </a:rPr>
                <a:t>var</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z</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3</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alert</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x</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 error</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alert</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y</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 error</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alert</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z</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 3</a:t>
              </a:r>
              <a:endParaRPr i="1" sz="1200">
                <a:solidFill>
                  <a:srgbClr val="657B83"/>
                </a:solidFill>
                <a:latin typeface="Fira Code"/>
                <a:ea typeface="Fira Code"/>
                <a:cs typeface="Fira Code"/>
                <a:sym typeface="Fira Code"/>
              </a:endParaRPr>
            </a:p>
            <a:p>
              <a:pPr indent="0" lvl="0" marL="0" rtl="0" algn="l">
                <a:lnSpc>
                  <a:spcPct val="115000"/>
                </a:lnSpc>
                <a:spcBef>
                  <a:spcPts val="0"/>
                </a:spcBef>
                <a:spcAft>
                  <a:spcPts val="0"/>
                </a:spcAft>
                <a:buNone/>
              </a:pPr>
              <a:r>
                <a:t/>
              </a:r>
              <a:endParaRPr sz="1300">
                <a:latin typeface="Fira Code"/>
                <a:ea typeface="Fira Code"/>
                <a:cs typeface="Fira Code"/>
                <a:sym typeface="Fira Code"/>
              </a:endParaRPr>
            </a:p>
          </p:txBody>
        </p:sp>
        <p:sp>
          <p:nvSpPr>
            <p:cNvPr id="728" name="Google Shape;728;p89"/>
            <p:cNvSpPr txBox="1"/>
            <p:nvPr/>
          </p:nvSpPr>
          <p:spPr>
            <a:xfrm>
              <a:off x="3425850" y="2619000"/>
              <a:ext cx="2292300" cy="21507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vi" sz="1200">
                  <a:solidFill>
                    <a:srgbClr val="859900"/>
                  </a:solidFill>
                  <a:latin typeface="Fira Code"/>
                  <a:ea typeface="Fira Code"/>
                  <a:cs typeface="Fira Code"/>
                  <a:sym typeface="Fira Code"/>
                </a:rPr>
                <a:t>if</a:t>
              </a:r>
              <a:r>
                <a:rPr lang="vi" sz="1200">
                  <a:solidFill>
                    <a:srgbClr val="BBBBBB"/>
                  </a:solidFill>
                  <a:latin typeface="Fira Code"/>
                  <a:ea typeface="Fira Code"/>
                  <a:cs typeface="Fira Code"/>
                  <a:sym typeface="Fira Code"/>
                </a:rPr>
                <a:t> (</a:t>
              </a:r>
              <a:r>
                <a:rPr lang="vi" sz="1200">
                  <a:solidFill>
                    <a:srgbClr val="B58900"/>
                  </a:solidFill>
                  <a:latin typeface="Fira Code"/>
                  <a:ea typeface="Fira Code"/>
                  <a:cs typeface="Fira Code"/>
                  <a:sym typeface="Fira Code"/>
                </a:rPr>
                <a:t>true</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x</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1</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93A1A1"/>
                  </a:solidFill>
                  <a:latin typeface="Fira Code"/>
                  <a:ea typeface="Fira Code"/>
                  <a:cs typeface="Fira Code"/>
                  <a:sym typeface="Fira Code"/>
                </a:rPr>
                <a:t>const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y</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2</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93A1A1"/>
                  </a:solidFill>
                  <a:latin typeface="Fira Code"/>
                  <a:ea typeface="Fira Code"/>
                  <a:cs typeface="Fira Code"/>
                  <a:sym typeface="Fira Code"/>
                </a:rPr>
                <a:t>var</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z</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3</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alert</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x</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error</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alert</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y</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error</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alert</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z</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3</a:t>
              </a:r>
              <a:endParaRPr i="1" sz="1200">
                <a:solidFill>
                  <a:srgbClr val="657B83"/>
                </a:solidFill>
                <a:latin typeface="Fira Code"/>
                <a:ea typeface="Fira Code"/>
                <a:cs typeface="Fira Code"/>
                <a:sym typeface="Fira Code"/>
              </a:endParaRPr>
            </a:p>
            <a:p>
              <a:pPr indent="0" lvl="0" marL="0" rtl="0" algn="l">
                <a:lnSpc>
                  <a:spcPct val="115000"/>
                </a:lnSpc>
                <a:spcBef>
                  <a:spcPts val="0"/>
                </a:spcBef>
                <a:spcAft>
                  <a:spcPts val="0"/>
                </a:spcAft>
                <a:buNone/>
              </a:pPr>
              <a:r>
                <a:t/>
              </a:r>
              <a:endParaRPr sz="1300">
                <a:latin typeface="Fira Code"/>
                <a:ea typeface="Fira Code"/>
                <a:cs typeface="Fira Code"/>
                <a:sym typeface="Fira Code"/>
              </a:endParaRPr>
            </a:p>
          </p:txBody>
        </p:sp>
        <p:sp>
          <p:nvSpPr>
            <p:cNvPr id="729" name="Google Shape;729;p89"/>
            <p:cNvSpPr txBox="1"/>
            <p:nvPr/>
          </p:nvSpPr>
          <p:spPr>
            <a:xfrm>
              <a:off x="6038075" y="2619000"/>
              <a:ext cx="2292300" cy="21507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function</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x</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1</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93A1A1"/>
                  </a:solidFill>
                  <a:latin typeface="Fira Code"/>
                  <a:ea typeface="Fira Code"/>
                  <a:cs typeface="Fira Code"/>
                  <a:sym typeface="Fira Code"/>
                </a:rPr>
                <a:t>const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y</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2</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93A1A1"/>
                  </a:solidFill>
                  <a:latin typeface="Fira Code"/>
                  <a:ea typeface="Fira Code"/>
                  <a:cs typeface="Fira Code"/>
                  <a:sym typeface="Fira Code"/>
                </a:rPr>
                <a:t>var</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z</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3</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alert</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x</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 error</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alert</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y</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 error</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alert</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z</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 error</a:t>
              </a:r>
              <a:endParaRPr i="1" sz="1200">
                <a:solidFill>
                  <a:srgbClr val="657B83"/>
                </a:solidFill>
                <a:latin typeface="Fira Code"/>
                <a:ea typeface="Fira Code"/>
                <a:cs typeface="Fira Code"/>
                <a:sym typeface="Fira Code"/>
              </a:endParaRPr>
            </a:p>
            <a:p>
              <a:pPr indent="0" lvl="0" marL="0" rtl="0" algn="l">
                <a:lnSpc>
                  <a:spcPct val="115000"/>
                </a:lnSpc>
                <a:spcBef>
                  <a:spcPts val="0"/>
                </a:spcBef>
                <a:spcAft>
                  <a:spcPts val="0"/>
                </a:spcAft>
                <a:buNone/>
              </a:pPr>
              <a:r>
                <a:t/>
              </a:r>
              <a:endParaRPr sz="1300">
                <a:latin typeface="Fira Code"/>
                <a:ea typeface="Fira Code"/>
                <a:cs typeface="Fira Code"/>
                <a:sym typeface="Fira Code"/>
              </a:endParaRPr>
            </a:p>
          </p:txBody>
        </p:sp>
      </p:gr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90"/>
          <p:cNvSpPr txBox="1"/>
          <p:nvPr>
            <p:ph idx="1" type="body"/>
          </p:nvPr>
        </p:nvSpPr>
        <p:spPr>
          <a:xfrm>
            <a:off x="729450" y="1312325"/>
            <a:ext cx="7686900" cy="3584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vi">
                <a:latin typeface="Lora"/>
                <a:ea typeface="Lora"/>
                <a:cs typeface="Lora"/>
                <a:sym typeface="Lora"/>
              </a:rPr>
              <a:t>Ví dụ với vòng lặp:</a:t>
            </a:r>
            <a:endParaRPr>
              <a:latin typeface="Lora"/>
              <a:ea typeface="Lora"/>
              <a:cs typeface="Lora"/>
              <a:sym typeface="Lora"/>
            </a:endParaRPr>
          </a:p>
          <a:p>
            <a:pPr indent="0" lvl="0" marL="0" rtl="0" algn="l">
              <a:lnSpc>
                <a:spcPct val="135714"/>
              </a:lnSpc>
              <a:spcBef>
                <a:spcPts val="1600"/>
              </a:spcBef>
              <a:spcAft>
                <a:spcPts val="0"/>
              </a:spcAft>
              <a:buNone/>
            </a:pPr>
            <a:r>
              <a:rPr lang="vi">
                <a:solidFill>
                  <a:srgbClr val="859900"/>
                </a:solidFill>
                <a:latin typeface="Fira Code Light"/>
                <a:ea typeface="Fira Code Light"/>
                <a:cs typeface="Fira Code Light"/>
                <a:sym typeface="Fira Code Light"/>
              </a:rPr>
              <a:t>for</a:t>
            </a:r>
            <a:r>
              <a:rPr lang="vi">
                <a:solidFill>
                  <a:srgbClr val="BBBBBB"/>
                </a:solidFill>
                <a:latin typeface="Fira Code Light"/>
                <a:ea typeface="Fira Code Light"/>
                <a:cs typeface="Fira Code Light"/>
                <a:sym typeface="Fira Code Light"/>
              </a:rPr>
              <a:t> (</a:t>
            </a:r>
            <a:r>
              <a:rPr lang="vi">
                <a:solidFill>
                  <a:srgbClr val="93A1A1"/>
                </a:solidFill>
                <a:latin typeface="Fira Code Light"/>
                <a:ea typeface="Fira Code Light"/>
                <a:cs typeface="Fira Code Light"/>
                <a:sym typeface="Fira Code Light"/>
              </a:rPr>
              <a:t>let</a:t>
            </a:r>
            <a:r>
              <a:rPr lang="vi">
                <a:solidFill>
                  <a:srgbClr val="BBBBBB"/>
                </a:solidFill>
                <a:latin typeface="Fira Code Light"/>
                <a:ea typeface="Fira Code Light"/>
                <a:cs typeface="Fira Code Light"/>
                <a:sym typeface="Fira Code Light"/>
              </a:rPr>
              <a:t> </a:t>
            </a:r>
            <a:r>
              <a:rPr lang="vi">
                <a:solidFill>
                  <a:srgbClr val="268BD2"/>
                </a:solidFill>
                <a:latin typeface="Fira Code Light"/>
                <a:ea typeface="Fira Code Light"/>
                <a:cs typeface="Fira Code Light"/>
                <a:sym typeface="Fira Code Light"/>
              </a:rPr>
              <a:t>i</a:t>
            </a:r>
            <a:r>
              <a:rPr lang="vi">
                <a:solidFill>
                  <a:srgbClr val="BBBBBB"/>
                </a:solidFill>
                <a:latin typeface="Fira Code Light"/>
                <a:ea typeface="Fira Code Light"/>
                <a:cs typeface="Fira Code Light"/>
                <a:sym typeface="Fira Code Light"/>
              </a:rPr>
              <a:t> </a:t>
            </a:r>
            <a:r>
              <a:rPr lang="vi">
                <a:solidFill>
                  <a:srgbClr val="859900"/>
                </a:solidFill>
                <a:latin typeface="Fira Code Light"/>
                <a:ea typeface="Fira Code Light"/>
                <a:cs typeface="Fira Code Light"/>
                <a:sym typeface="Fira Code Light"/>
              </a:rPr>
              <a:t>=</a:t>
            </a:r>
            <a:r>
              <a:rPr lang="vi">
                <a:solidFill>
                  <a:srgbClr val="BBBBBB"/>
                </a:solidFill>
                <a:latin typeface="Fira Code Light"/>
                <a:ea typeface="Fira Code Light"/>
                <a:cs typeface="Fira Code Light"/>
                <a:sym typeface="Fira Code Light"/>
              </a:rPr>
              <a:t> </a:t>
            </a:r>
            <a:r>
              <a:rPr lang="vi">
                <a:solidFill>
                  <a:srgbClr val="D33682"/>
                </a:solidFill>
                <a:latin typeface="Fira Code Light"/>
                <a:ea typeface="Fira Code Light"/>
                <a:cs typeface="Fira Code Light"/>
                <a:sym typeface="Fira Code Light"/>
              </a:rPr>
              <a:t>0</a:t>
            </a:r>
            <a:r>
              <a:rPr lang="vi">
                <a:solidFill>
                  <a:srgbClr val="BBBBBB"/>
                </a:solidFill>
                <a:latin typeface="Fira Code Light"/>
                <a:ea typeface="Fira Code Light"/>
                <a:cs typeface="Fira Code Light"/>
                <a:sym typeface="Fira Code Light"/>
              </a:rPr>
              <a:t>; </a:t>
            </a:r>
            <a:r>
              <a:rPr lang="vi">
                <a:solidFill>
                  <a:srgbClr val="268BD2"/>
                </a:solidFill>
                <a:latin typeface="Fira Code Light"/>
                <a:ea typeface="Fira Code Light"/>
                <a:cs typeface="Fira Code Light"/>
                <a:sym typeface="Fira Code Light"/>
              </a:rPr>
              <a:t>i</a:t>
            </a:r>
            <a:r>
              <a:rPr lang="vi">
                <a:solidFill>
                  <a:srgbClr val="BBBBBB"/>
                </a:solidFill>
                <a:latin typeface="Fira Code Light"/>
                <a:ea typeface="Fira Code Light"/>
                <a:cs typeface="Fira Code Light"/>
                <a:sym typeface="Fira Code Light"/>
              </a:rPr>
              <a:t> </a:t>
            </a:r>
            <a:r>
              <a:rPr lang="vi">
                <a:solidFill>
                  <a:srgbClr val="859900"/>
                </a:solidFill>
                <a:latin typeface="Fira Code Light"/>
                <a:ea typeface="Fira Code Light"/>
                <a:cs typeface="Fira Code Light"/>
                <a:sym typeface="Fira Code Light"/>
              </a:rPr>
              <a:t>&lt;</a:t>
            </a:r>
            <a:r>
              <a:rPr lang="vi">
                <a:solidFill>
                  <a:srgbClr val="BBBBBB"/>
                </a:solidFill>
                <a:latin typeface="Fira Code Light"/>
                <a:ea typeface="Fira Code Light"/>
                <a:cs typeface="Fira Code Light"/>
                <a:sym typeface="Fira Code Light"/>
              </a:rPr>
              <a:t> </a:t>
            </a:r>
            <a:r>
              <a:rPr lang="vi">
                <a:solidFill>
                  <a:srgbClr val="D33682"/>
                </a:solidFill>
                <a:latin typeface="Fira Code Light"/>
                <a:ea typeface="Fira Code Light"/>
                <a:cs typeface="Fira Code Light"/>
                <a:sym typeface="Fira Code Light"/>
              </a:rPr>
              <a:t>10</a:t>
            </a:r>
            <a:r>
              <a:rPr lang="vi">
                <a:solidFill>
                  <a:srgbClr val="BBBBBB"/>
                </a:solidFill>
                <a:latin typeface="Fira Code Light"/>
                <a:ea typeface="Fira Code Light"/>
                <a:cs typeface="Fira Code Light"/>
                <a:sym typeface="Fira Code Light"/>
              </a:rPr>
              <a:t>; </a:t>
            </a:r>
            <a:r>
              <a:rPr lang="vi">
                <a:solidFill>
                  <a:srgbClr val="268BD2"/>
                </a:solidFill>
                <a:latin typeface="Fira Code Light"/>
                <a:ea typeface="Fira Code Light"/>
                <a:cs typeface="Fira Code Light"/>
                <a:sym typeface="Fira Code Light"/>
              </a:rPr>
              <a:t>i</a:t>
            </a:r>
            <a:r>
              <a:rPr lang="vi">
                <a:solidFill>
                  <a:srgbClr val="859900"/>
                </a:solidFill>
                <a:latin typeface="Fira Code Light"/>
                <a:ea typeface="Fira Code Light"/>
                <a:cs typeface="Fira Code Light"/>
                <a:sym typeface="Fira Code Light"/>
              </a:rPr>
              <a:t>++</a:t>
            </a:r>
            <a:r>
              <a:rPr lang="vi">
                <a:solidFill>
                  <a:srgbClr val="BBBBBB"/>
                </a:solidFill>
                <a:latin typeface="Fira Code Light"/>
                <a:ea typeface="Fira Code Light"/>
                <a:cs typeface="Fira Code Light"/>
                <a:sym typeface="Fira Code Light"/>
              </a:rPr>
              <a:t>) {</a:t>
            </a:r>
            <a:endParaRPr>
              <a:solidFill>
                <a:srgbClr val="BBBBBB"/>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rPr lang="vi">
                <a:solidFill>
                  <a:srgbClr val="BBBBBB"/>
                </a:solidFill>
                <a:latin typeface="Fira Code Light"/>
                <a:ea typeface="Fira Code Light"/>
                <a:cs typeface="Fira Code Light"/>
                <a:sym typeface="Fira Code Light"/>
              </a:rPr>
              <a:t>  </a:t>
            </a:r>
            <a:r>
              <a:rPr i="1" lang="vi">
                <a:solidFill>
                  <a:srgbClr val="657B83"/>
                </a:solidFill>
                <a:latin typeface="Fira Code Light"/>
                <a:ea typeface="Fira Code Light"/>
                <a:cs typeface="Fira Code Light"/>
                <a:sym typeface="Fira Code Light"/>
              </a:rPr>
              <a:t>// code</a:t>
            </a:r>
            <a:endParaRPr i="1">
              <a:solidFill>
                <a:srgbClr val="657B83"/>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rPr lang="vi">
                <a:solidFill>
                  <a:srgbClr val="BBBBBB"/>
                </a:solidFill>
                <a:latin typeface="Fira Code Light"/>
                <a:ea typeface="Fira Code Light"/>
                <a:cs typeface="Fira Code Light"/>
                <a:sym typeface="Fira Code Light"/>
              </a:rPr>
              <a:t>}</a:t>
            </a:r>
            <a:endParaRPr>
              <a:solidFill>
                <a:srgbClr val="BBBBBB"/>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rPr lang="vi">
                <a:solidFill>
                  <a:srgbClr val="268BD2"/>
                </a:solidFill>
                <a:latin typeface="Fira Code Light"/>
                <a:ea typeface="Fira Code Light"/>
                <a:cs typeface="Fira Code Light"/>
                <a:sym typeface="Fira Code Light"/>
              </a:rPr>
              <a:t>console</a:t>
            </a:r>
            <a:r>
              <a:rPr lang="vi">
                <a:solidFill>
                  <a:srgbClr val="BBBBBB"/>
                </a:solidFill>
                <a:latin typeface="Fira Code Light"/>
                <a:ea typeface="Fira Code Light"/>
                <a:cs typeface="Fira Code Light"/>
                <a:sym typeface="Fira Code Light"/>
              </a:rPr>
              <a:t>.</a:t>
            </a:r>
            <a:r>
              <a:rPr lang="vi">
                <a:solidFill>
                  <a:srgbClr val="268BD2"/>
                </a:solidFill>
                <a:latin typeface="Fira Code Light"/>
                <a:ea typeface="Fira Code Light"/>
                <a:cs typeface="Fira Code Light"/>
                <a:sym typeface="Fira Code Light"/>
              </a:rPr>
              <a:t>log</a:t>
            </a:r>
            <a:r>
              <a:rPr lang="vi">
                <a:solidFill>
                  <a:srgbClr val="BBBBBB"/>
                </a:solidFill>
                <a:latin typeface="Fira Code Light"/>
                <a:ea typeface="Fira Code Light"/>
                <a:cs typeface="Fira Code Light"/>
                <a:sym typeface="Fira Code Light"/>
              </a:rPr>
              <a:t>(</a:t>
            </a:r>
            <a:r>
              <a:rPr lang="vi">
                <a:solidFill>
                  <a:srgbClr val="268BD2"/>
                </a:solidFill>
                <a:latin typeface="Fira Code Light"/>
                <a:ea typeface="Fira Code Light"/>
                <a:cs typeface="Fira Code Light"/>
                <a:sym typeface="Fira Code Light"/>
              </a:rPr>
              <a:t>i</a:t>
            </a:r>
            <a:r>
              <a:rPr lang="vi">
                <a:solidFill>
                  <a:srgbClr val="BBBBBB"/>
                </a:solidFill>
                <a:latin typeface="Fira Code Light"/>
                <a:ea typeface="Fira Code Light"/>
                <a:cs typeface="Fira Code Light"/>
                <a:sym typeface="Fira Code Light"/>
              </a:rPr>
              <a:t>); </a:t>
            </a:r>
            <a:r>
              <a:rPr i="1" lang="vi">
                <a:solidFill>
                  <a:srgbClr val="657B83"/>
                </a:solidFill>
                <a:latin typeface="Fira Code Light"/>
                <a:ea typeface="Fira Code Light"/>
                <a:cs typeface="Fira Code Light"/>
                <a:sym typeface="Fira Code Light"/>
              </a:rPr>
              <a:t>// ❌ error i is not defined</a:t>
            </a:r>
            <a:endParaRPr i="1">
              <a:solidFill>
                <a:srgbClr val="657B83"/>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t/>
            </a:r>
            <a:endParaRPr>
              <a:solidFill>
                <a:srgbClr val="BBBBBB"/>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rPr lang="vi">
                <a:solidFill>
                  <a:srgbClr val="859900"/>
                </a:solidFill>
                <a:latin typeface="Fira Code Light"/>
                <a:ea typeface="Fira Code Light"/>
                <a:cs typeface="Fira Code Light"/>
                <a:sym typeface="Fira Code Light"/>
              </a:rPr>
              <a:t>for</a:t>
            </a:r>
            <a:r>
              <a:rPr lang="vi">
                <a:solidFill>
                  <a:srgbClr val="BBBBBB"/>
                </a:solidFill>
                <a:latin typeface="Fira Code Light"/>
                <a:ea typeface="Fira Code Light"/>
                <a:cs typeface="Fira Code Light"/>
                <a:sym typeface="Fira Code Light"/>
              </a:rPr>
              <a:t> (</a:t>
            </a:r>
            <a:r>
              <a:rPr lang="vi">
                <a:solidFill>
                  <a:srgbClr val="93A1A1"/>
                </a:solidFill>
                <a:latin typeface="Fira Code Light"/>
                <a:ea typeface="Fira Code Light"/>
                <a:cs typeface="Fira Code Light"/>
                <a:sym typeface="Fira Code Light"/>
              </a:rPr>
              <a:t>var</a:t>
            </a:r>
            <a:r>
              <a:rPr lang="vi">
                <a:solidFill>
                  <a:srgbClr val="BBBBBB"/>
                </a:solidFill>
                <a:latin typeface="Fira Code Light"/>
                <a:ea typeface="Fira Code Light"/>
                <a:cs typeface="Fira Code Light"/>
                <a:sym typeface="Fira Code Light"/>
              </a:rPr>
              <a:t> </a:t>
            </a:r>
            <a:r>
              <a:rPr lang="vi">
                <a:solidFill>
                  <a:srgbClr val="268BD2"/>
                </a:solidFill>
                <a:latin typeface="Fira Code Light"/>
                <a:ea typeface="Fira Code Light"/>
                <a:cs typeface="Fira Code Light"/>
                <a:sym typeface="Fira Code Light"/>
              </a:rPr>
              <a:t>i</a:t>
            </a:r>
            <a:r>
              <a:rPr lang="vi">
                <a:solidFill>
                  <a:srgbClr val="BBBBBB"/>
                </a:solidFill>
                <a:latin typeface="Fira Code Light"/>
                <a:ea typeface="Fira Code Light"/>
                <a:cs typeface="Fira Code Light"/>
                <a:sym typeface="Fira Code Light"/>
              </a:rPr>
              <a:t> </a:t>
            </a:r>
            <a:r>
              <a:rPr lang="vi">
                <a:solidFill>
                  <a:srgbClr val="859900"/>
                </a:solidFill>
                <a:latin typeface="Fira Code Light"/>
                <a:ea typeface="Fira Code Light"/>
                <a:cs typeface="Fira Code Light"/>
                <a:sym typeface="Fira Code Light"/>
              </a:rPr>
              <a:t>=</a:t>
            </a:r>
            <a:r>
              <a:rPr lang="vi">
                <a:solidFill>
                  <a:srgbClr val="BBBBBB"/>
                </a:solidFill>
                <a:latin typeface="Fira Code Light"/>
                <a:ea typeface="Fira Code Light"/>
                <a:cs typeface="Fira Code Light"/>
                <a:sym typeface="Fira Code Light"/>
              </a:rPr>
              <a:t> </a:t>
            </a:r>
            <a:r>
              <a:rPr lang="vi">
                <a:solidFill>
                  <a:srgbClr val="D33682"/>
                </a:solidFill>
                <a:latin typeface="Fira Code Light"/>
                <a:ea typeface="Fira Code Light"/>
                <a:cs typeface="Fira Code Light"/>
                <a:sym typeface="Fira Code Light"/>
              </a:rPr>
              <a:t>0</a:t>
            </a:r>
            <a:r>
              <a:rPr lang="vi">
                <a:solidFill>
                  <a:srgbClr val="BBBBBB"/>
                </a:solidFill>
                <a:latin typeface="Fira Code Light"/>
                <a:ea typeface="Fira Code Light"/>
                <a:cs typeface="Fira Code Light"/>
                <a:sym typeface="Fira Code Light"/>
              </a:rPr>
              <a:t>; </a:t>
            </a:r>
            <a:r>
              <a:rPr lang="vi">
                <a:solidFill>
                  <a:srgbClr val="268BD2"/>
                </a:solidFill>
                <a:latin typeface="Fira Code Light"/>
                <a:ea typeface="Fira Code Light"/>
                <a:cs typeface="Fira Code Light"/>
                <a:sym typeface="Fira Code Light"/>
              </a:rPr>
              <a:t>i</a:t>
            </a:r>
            <a:r>
              <a:rPr lang="vi">
                <a:solidFill>
                  <a:srgbClr val="BBBBBB"/>
                </a:solidFill>
                <a:latin typeface="Fira Code Light"/>
                <a:ea typeface="Fira Code Light"/>
                <a:cs typeface="Fira Code Light"/>
                <a:sym typeface="Fira Code Light"/>
              </a:rPr>
              <a:t> </a:t>
            </a:r>
            <a:r>
              <a:rPr lang="vi">
                <a:solidFill>
                  <a:srgbClr val="859900"/>
                </a:solidFill>
                <a:latin typeface="Fira Code Light"/>
                <a:ea typeface="Fira Code Light"/>
                <a:cs typeface="Fira Code Light"/>
                <a:sym typeface="Fira Code Light"/>
              </a:rPr>
              <a:t>&lt;</a:t>
            </a:r>
            <a:r>
              <a:rPr lang="vi">
                <a:solidFill>
                  <a:srgbClr val="BBBBBB"/>
                </a:solidFill>
                <a:latin typeface="Fira Code Light"/>
                <a:ea typeface="Fira Code Light"/>
                <a:cs typeface="Fira Code Light"/>
                <a:sym typeface="Fira Code Light"/>
              </a:rPr>
              <a:t> </a:t>
            </a:r>
            <a:r>
              <a:rPr lang="vi">
                <a:solidFill>
                  <a:srgbClr val="D33682"/>
                </a:solidFill>
                <a:latin typeface="Fira Code Light"/>
                <a:ea typeface="Fira Code Light"/>
                <a:cs typeface="Fira Code Light"/>
                <a:sym typeface="Fira Code Light"/>
              </a:rPr>
              <a:t>10</a:t>
            </a:r>
            <a:r>
              <a:rPr lang="vi">
                <a:solidFill>
                  <a:srgbClr val="BBBBBB"/>
                </a:solidFill>
                <a:latin typeface="Fira Code Light"/>
                <a:ea typeface="Fira Code Light"/>
                <a:cs typeface="Fira Code Light"/>
                <a:sym typeface="Fira Code Light"/>
              </a:rPr>
              <a:t>; </a:t>
            </a:r>
            <a:r>
              <a:rPr lang="vi">
                <a:solidFill>
                  <a:srgbClr val="268BD2"/>
                </a:solidFill>
                <a:latin typeface="Fira Code Light"/>
                <a:ea typeface="Fira Code Light"/>
                <a:cs typeface="Fira Code Light"/>
                <a:sym typeface="Fira Code Light"/>
              </a:rPr>
              <a:t>i</a:t>
            </a:r>
            <a:r>
              <a:rPr lang="vi">
                <a:solidFill>
                  <a:srgbClr val="859900"/>
                </a:solidFill>
                <a:latin typeface="Fira Code Light"/>
                <a:ea typeface="Fira Code Light"/>
                <a:cs typeface="Fira Code Light"/>
                <a:sym typeface="Fira Code Light"/>
              </a:rPr>
              <a:t>++</a:t>
            </a:r>
            <a:r>
              <a:rPr lang="vi">
                <a:solidFill>
                  <a:srgbClr val="BBBBBB"/>
                </a:solidFill>
                <a:latin typeface="Fira Code Light"/>
                <a:ea typeface="Fira Code Light"/>
                <a:cs typeface="Fira Code Light"/>
                <a:sym typeface="Fira Code Light"/>
              </a:rPr>
              <a:t>) {</a:t>
            </a:r>
            <a:endParaRPr>
              <a:solidFill>
                <a:srgbClr val="BBBBBB"/>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rPr lang="vi">
                <a:solidFill>
                  <a:srgbClr val="BBBBBB"/>
                </a:solidFill>
                <a:latin typeface="Fira Code Light"/>
                <a:ea typeface="Fira Code Light"/>
                <a:cs typeface="Fira Code Light"/>
                <a:sym typeface="Fira Code Light"/>
              </a:rPr>
              <a:t>  </a:t>
            </a:r>
            <a:r>
              <a:rPr i="1" lang="vi">
                <a:solidFill>
                  <a:srgbClr val="657B83"/>
                </a:solidFill>
                <a:latin typeface="Fira Code Light"/>
                <a:ea typeface="Fira Code Light"/>
                <a:cs typeface="Fira Code Light"/>
                <a:sym typeface="Fira Code Light"/>
              </a:rPr>
              <a:t>// code</a:t>
            </a:r>
            <a:endParaRPr i="1">
              <a:solidFill>
                <a:srgbClr val="657B83"/>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rPr lang="vi">
                <a:solidFill>
                  <a:srgbClr val="BBBBBB"/>
                </a:solidFill>
                <a:latin typeface="Fira Code Light"/>
                <a:ea typeface="Fira Code Light"/>
                <a:cs typeface="Fira Code Light"/>
                <a:sym typeface="Fira Code Light"/>
              </a:rPr>
              <a:t>}</a:t>
            </a:r>
            <a:endParaRPr>
              <a:solidFill>
                <a:srgbClr val="BBBBBB"/>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rPr lang="vi">
                <a:solidFill>
                  <a:srgbClr val="268BD2"/>
                </a:solidFill>
                <a:latin typeface="Fira Code Light"/>
                <a:ea typeface="Fira Code Light"/>
                <a:cs typeface="Fira Code Light"/>
                <a:sym typeface="Fira Code Light"/>
              </a:rPr>
              <a:t>console</a:t>
            </a:r>
            <a:r>
              <a:rPr lang="vi">
                <a:solidFill>
                  <a:srgbClr val="BBBBBB"/>
                </a:solidFill>
                <a:latin typeface="Fira Code Light"/>
                <a:ea typeface="Fira Code Light"/>
                <a:cs typeface="Fira Code Light"/>
                <a:sym typeface="Fira Code Light"/>
              </a:rPr>
              <a:t>.</a:t>
            </a:r>
            <a:r>
              <a:rPr lang="vi">
                <a:solidFill>
                  <a:srgbClr val="268BD2"/>
                </a:solidFill>
                <a:latin typeface="Fira Code Light"/>
                <a:ea typeface="Fira Code Light"/>
                <a:cs typeface="Fira Code Light"/>
                <a:sym typeface="Fira Code Light"/>
              </a:rPr>
              <a:t>log</a:t>
            </a:r>
            <a:r>
              <a:rPr lang="vi">
                <a:solidFill>
                  <a:srgbClr val="BBBBBB"/>
                </a:solidFill>
                <a:latin typeface="Fira Code Light"/>
                <a:ea typeface="Fira Code Light"/>
                <a:cs typeface="Fira Code Light"/>
                <a:sym typeface="Fira Code Light"/>
              </a:rPr>
              <a:t>(</a:t>
            </a:r>
            <a:r>
              <a:rPr lang="vi">
                <a:solidFill>
                  <a:srgbClr val="268BD2"/>
                </a:solidFill>
                <a:latin typeface="Fira Code Light"/>
                <a:ea typeface="Fira Code Light"/>
                <a:cs typeface="Fira Code Light"/>
                <a:sym typeface="Fira Code Light"/>
              </a:rPr>
              <a:t>i</a:t>
            </a:r>
            <a:r>
              <a:rPr lang="vi">
                <a:solidFill>
                  <a:srgbClr val="BBBBBB"/>
                </a:solidFill>
                <a:latin typeface="Fira Code Light"/>
                <a:ea typeface="Fira Code Light"/>
                <a:cs typeface="Fira Code Light"/>
                <a:sym typeface="Fira Code Light"/>
              </a:rPr>
              <a:t>); </a:t>
            </a:r>
            <a:r>
              <a:rPr i="1" lang="vi">
                <a:solidFill>
                  <a:srgbClr val="657B83"/>
                </a:solidFill>
                <a:latin typeface="Fira Code Light"/>
                <a:ea typeface="Fira Code Light"/>
                <a:cs typeface="Fira Code Light"/>
                <a:sym typeface="Fira Code Light"/>
              </a:rPr>
              <a:t>// i = 10</a:t>
            </a:r>
            <a:endParaRPr i="1">
              <a:solidFill>
                <a:srgbClr val="657B83"/>
              </a:solidFill>
              <a:latin typeface="Fira Code Light"/>
              <a:ea typeface="Fira Code Light"/>
              <a:cs typeface="Fira Code Light"/>
              <a:sym typeface="Fira Code Light"/>
            </a:endParaRPr>
          </a:p>
          <a:p>
            <a:pPr indent="0" lvl="0" marL="0" rtl="0" algn="l">
              <a:spcBef>
                <a:spcPts val="1000"/>
              </a:spcBef>
              <a:spcAft>
                <a:spcPts val="1600"/>
              </a:spcAft>
              <a:buNone/>
            </a:pPr>
            <a:r>
              <a:t/>
            </a:r>
            <a:endParaRPr>
              <a:latin typeface="Lora"/>
              <a:ea typeface="Lora"/>
              <a:cs typeface="Lora"/>
              <a:sym typeface="Lora"/>
            </a:endParaRPr>
          </a:p>
        </p:txBody>
      </p:sp>
      <p:sp>
        <p:nvSpPr>
          <p:cNvPr id="735" name="Google Shape;735;p90"/>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Scope</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91"/>
          <p:cNvSpPr txBox="1"/>
          <p:nvPr>
            <p:ph idx="1" type="body"/>
          </p:nvPr>
        </p:nvSpPr>
        <p:spPr>
          <a:xfrm>
            <a:off x="729450" y="1312325"/>
            <a:ext cx="7686900" cy="3584100"/>
          </a:xfrm>
          <a:prstGeom prst="rect">
            <a:avLst/>
          </a:prstGeom>
        </p:spPr>
        <p:txBody>
          <a:bodyPr anchorCtr="0" anchor="t" bIns="91425" lIns="91425" spcFirstLastPara="1" rIns="91425" wrap="square" tIns="91425">
            <a:noAutofit/>
          </a:bodyPr>
          <a:lstStyle/>
          <a:p>
            <a:pPr indent="0" lvl="0" marL="0" rtl="0" algn="l">
              <a:lnSpc>
                <a:spcPct val="135714"/>
              </a:lnSpc>
              <a:spcBef>
                <a:spcPts val="1000"/>
              </a:spcBef>
              <a:spcAft>
                <a:spcPts val="0"/>
              </a:spcAft>
              <a:buNone/>
            </a:pPr>
            <a:r>
              <a:rPr lang="vi">
                <a:latin typeface="Lora"/>
                <a:ea typeface="Lora"/>
                <a:cs typeface="Lora"/>
                <a:sym typeface="Lora"/>
              </a:rPr>
              <a:t>Với cú pháp khai báo hàm thông thường, hàm có thể được gọi trước khi nó được khai báo, tuy nhiên, với biểu thức hàm, hàm sẽ chỉ gọi được sau khi nó được khai báo</a:t>
            </a:r>
            <a:endParaRPr>
              <a:latin typeface="Lora"/>
              <a:ea typeface="Lora"/>
              <a:cs typeface="Lora"/>
              <a:sym typeface="Lora"/>
            </a:endParaRPr>
          </a:p>
          <a:p>
            <a:pPr indent="0" lvl="0" marL="0" rtl="0" algn="l">
              <a:lnSpc>
                <a:spcPct val="135714"/>
              </a:lnSpc>
              <a:spcBef>
                <a:spcPts val="1000"/>
              </a:spcBef>
              <a:spcAft>
                <a:spcPts val="0"/>
              </a:spcAft>
              <a:buNone/>
            </a:pPr>
            <a:r>
              <a:t/>
            </a:r>
            <a:endParaRPr>
              <a:latin typeface="Lora"/>
              <a:ea typeface="Lora"/>
              <a:cs typeface="Lora"/>
              <a:sym typeface="Lora"/>
            </a:endParaRPr>
          </a:p>
          <a:p>
            <a:pPr indent="0" lvl="0" marL="0" rtl="0" algn="l">
              <a:lnSpc>
                <a:spcPct val="135714"/>
              </a:lnSpc>
              <a:spcBef>
                <a:spcPts val="1000"/>
              </a:spcBef>
              <a:spcAft>
                <a:spcPts val="0"/>
              </a:spcAft>
              <a:buNone/>
            </a:pPr>
            <a:r>
              <a:t/>
            </a:r>
            <a:endParaRPr>
              <a:latin typeface="Lora"/>
              <a:ea typeface="Lora"/>
              <a:cs typeface="Lora"/>
              <a:sym typeface="Lora"/>
            </a:endParaRPr>
          </a:p>
          <a:p>
            <a:pPr indent="0" lvl="0" marL="0" rtl="0" algn="l">
              <a:lnSpc>
                <a:spcPct val="135714"/>
              </a:lnSpc>
              <a:spcBef>
                <a:spcPts val="1000"/>
              </a:spcBef>
              <a:spcAft>
                <a:spcPts val="0"/>
              </a:spcAft>
              <a:buNone/>
            </a:pPr>
            <a:r>
              <a:t/>
            </a:r>
            <a:endParaRPr>
              <a:latin typeface="Lora"/>
              <a:ea typeface="Lora"/>
              <a:cs typeface="Lora"/>
              <a:sym typeface="Lora"/>
            </a:endParaRPr>
          </a:p>
          <a:p>
            <a:pPr indent="0" lvl="0" marL="0" rtl="0" algn="l">
              <a:lnSpc>
                <a:spcPct val="135714"/>
              </a:lnSpc>
              <a:spcBef>
                <a:spcPts val="1000"/>
              </a:spcBef>
              <a:spcAft>
                <a:spcPts val="0"/>
              </a:spcAft>
              <a:buNone/>
            </a:pPr>
            <a:r>
              <a:t/>
            </a:r>
            <a:endParaRPr>
              <a:latin typeface="Lora"/>
              <a:ea typeface="Lora"/>
              <a:cs typeface="Lora"/>
              <a:sym typeface="Lora"/>
            </a:endParaRPr>
          </a:p>
          <a:p>
            <a:pPr indent="0" lvl="0" marL="0" rtl="0" algn="l">
              <a:lnSpc>
                <a:spcPct val="135714"/>
              </a:lnSpc>
              <a:spcBef>
                <a:spcPts val="1000"/>
              </a:spcBef>
              <a:spcAft>
                <a:spcPts val="0"/>
              </a:spcAft>
              <a:buNone/>
            </a:pPr>
            <a:r>
              <a:rPr b="1" lang="vi">
                <a:solidFill>
                  <a:srgbClr val="BF9000"/>
                </a:solidFill>
                <a:latin typeface="Lora"/>
                <a:ea typeface="Lora"/>
                <a:cs typeface="Lora"/>
                <a:sym typeface="Lora"/>
              </a:rPr>
              <a:t> 💡</a:t>
            </a:r>
            <a:r>
              <a:rPr lang="vi">
                <a:latin typeface="Lora"/>
                <a:ea typeface="Lora"/>
                <a:cs typeface="Lora"/>
                <a:sym typeface="Lora"/>
              </a:rPr>
              <a:t> Khi thực thi, JavaScript “nhấc” (</a:t>
            </a:r>
            <a:r>
              <a:rPr b="1" lang="vi">
                <a:latin typeface="Lora"/>
                <a:ea typeface="Lora"/>
                <a:cs typeface="Lora"/>
                <a:sym typeface="Lora"/>
              </a:rPr>
              <a:t>hosting</a:t>
            </a:r>
            <a:r>
              <a:rPr lang="vi">
                <a:latin typeface="Lora"/>
                <a:ea typeface="Lora"/>
                <a:cs typeface="Lora"/>
                <a:sym typeface="Lora"/>
              </a:rPr>
              <a:t>) tất cả khai báo hàm (và cả biến nếu khai báo với </a:t>
            </a:r>
            <a:r>
              <a:rPr b="1" lang="vi">
                <a:latin typeface="Lora"/>
                <a:ea typeface="Lora"/>
                <a:cs typeface="Lora"/>
                <a:sym typeface="Lora"/>
              </a:rPr>
              <a:t>var</a:t>
            </a:r>
            <a:r>
              <a:rPr lang="vi">
                <a:latin typeface="Lora"/>
                <a:ea typeface="Lora"/>
                <a:cs typeface="Lora"/>
                <a:sym typeface="Lora"/>
              </a:rPr>
              <a:t>) lên đầu tập lệnh hoặc khối code</a:t>
            </a:r>
            <a:endParaRPr>
              <a:latin typeface="Lora"/>
              <a:ea typeface="Lora"/>
              <a:cs typeface="Lora"/>
              <a:sym typeface="Lora"/>
            </a:endParaRPr>
          </a:p>
          <a:p>
            <a:pPr indent="0" lvl="0" marL="0" rtl="0" algn="l">
              <a:lnSpc>
                <a:spcPct val="135714"/>
              </a:lnSpc>
              <a:spcBef>
                <a:spcPts val="1000"/>
              </a:spcBef>
              <a:spcAft>
                <a:spcPts val="1000"/>
              </a:spcAft>
              <a:buNone/>
            </a:pPr>
            <a:r>
              <a:t/>
            </a:r>
            <a:endParaRPr>
              <a:latin typeface="Lora"/>
              <a:ea typeface="Lora"/>
              <a:cs typeface="Lora"/>
              <a:sym typeface="Lora"/>
            </a:endParaRPr>
          </a:p>
        </p:txBody>
      </p:sp>
      <p:sp>
        <p:nvSpPr>
          <p:cNvPr id="741" name="Google Shape;741;p91"/>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Hoisting</a:t>
            </a:r>
            <a:endParaRPr/>
          </a:p>
        </p:txBody>
      </p:sp>
      <p:sp>
        <p:nvSpPr>
          <p:cNvPr id="742" name="Google Shape;742;p91"/>
          <p:cNvSpPr txBox="1"/>
          <p:nvPr/>
        </p:nvSpPr>
        <p:spPr>
          <a:xfrm>
            <a:off x="729450" y="2135575"/>
            <a:ext cx="3000000" cy="14367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vi" sz="1200">
                <a:solidFill>
                  <a:srgbClr val="268BD2"/>
                </a:solidFill>
                <a:latin typeface="Fira Code Light"/>
                <a:ea typeface="Fira Code Light"/>
                <a:cs typeface="Fira Code Light"/>
                <a:sym typeface="Fira Code Light"/>
              </a:rPr>
              <a:t>hi</a:t>
            </a:r>
            <a:r>
              <a:rPr lang="vi" sz="1200">
                <a:solidFill>
                  <a:srgbClr val="BBBBBB"/>
                </a:solidFill>
                <a:latin typeface="Fira Code Light"/>
                <a:ea typeface="Fira Code Light"/>
                <a:cs typeface="Fira Code Light"/>
                <a:sym typeface="Fira Code Light"/>
              </a:rPr>
              <a:t>(); </a:t>
            </a:r>
            <a:r>
              <a:rPr i="1" lang="vi" sz="1200">
                <a:solidFill>
                  <a:srgbClr val="657B83"/>
                </a:solidFill>
                <a:latin typeface="Fira Code Light"/>
                <a:ea typeface="Fira Code Light"/>
                <a:cs typeface="Fira Code Light"/>
                <a:sym typeface="Fira Code Light"/>
              </a:rPr>
              <a:t>// </a:t>
            </a:r>
            <a:r>
              <a:rPr i="1" lang="vi" sz="1200">
                <a:solidFill>
                  <a:srgbClr val="657B83"/>
                </a:solidFill>
                <a:latin typeface="Fira Code Light"/>
                <a:ea typeface="Fira Code Light"/>
                <a:cs typeface="Fira Code Light"/>
                <a:sym typeface="Fira Code Light"/>
              </a:rPr>
              <a:t>👌</a:t>
            </a:r>
            <a:r>
              <a:rPr i="1" lang="vi" sz="1200">
                <a:solidFill>
                  <a:srgbClr val="657B83"/>
                </a:solidFill>
                <a:latin typeface="Fira Code Light"/>
                <a:ea typeface="Fira Code Light"/>
                <a:cs typeface="Fira Code Light"/>
                <a:sym typeface="Fira Code Light"/>
              </a:rPr>
              <a:t> oke</a:t>
            </a:r>
            <a:endParaRPr i="1" sz="1200">
              <a:solidFill>
                <a:srgbClr val="657B83"/>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rPr lang="vi" sz="1200">
                <a:solidFill>
                  <a:srgbClr val="93A1A1"/>
                </a:solidFill>
                <a:latin typeface="Fira Code Light"/>
                <a:ea typeface="Fira Code Light"/>
                <a:cs typeface="Fira Code Light"/>
                <a:sym typeface="Fira Code Light"/>
              </a:rPr>
              <a:t>function</a:t>
            </a:r>
            <a:r>
              <a:rPr lang="vi" sz="1200">
                <a:solidFill>
                  <a:srgbClr val="BBBBBB"/>
                </a:solidFill>
                <a:latin typeface="Fira Code Light"/>
                <a:ea typeface="Fira Code Light"/>
                <a:cs typeface="Fira Code Light"/>
                <a:sym typeface="Fira Code Light"/>
              </a:rPr>
              <a:t> </a:t>
            </a:r>
            <a:r>
              <a:rPr lang="vi" sz="1200">
                <a:solidFill>
                  <a:srgbClr val="268BD2"/>
                </a:solidFill>
                <a:latin typeface="Fira Code Light"/>
                <a:ea typeface="Fira Code Light"/>
                <a:cs typeface="Fira Code Light"/>
                <a:sym typeface="Fira Code Light"/>
              </a:rPr>
              <a:t>hi</a:t>
            </a:r>
            <a:r>
              <a:rPr lang="vi" sz="1200">
                <a:solidFill>
                  <a:srgbClr val="BBBBBB"/>
                </a:solidFill>
                <a:latin typeface="Fira Code Light"/>
                <a:ea typeface="Fira Code Light"/>
                <a:cs typeface="Fira Code Light"/>
                <a:sym typeface="Fira Code Light"/>
              </a:rPr>
              <a:t>() {</a:t>
            </a:r>
            <a:endParaRPr sz="1200">
              <a:solidFill>
                <a:srgbClr val="BBBBBB"/>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rPr lang="vi" sz="1200">
                <a:solidFill>
                  <a:srgbClr val="BBBBBB"/>
                </a:solidFill>
                <a:latin typeface="Fira Code Light"/>
                <a:ea typeface="Fira Code Light"/>
                <a:cs typeface="Fira Code Light"/>
                <a:sym typeface="Fira Code Light"/>
              </a:rPr>
              <a:t>    </a:t>
            </a:r>
            <a:r>
              <a:rPr i="1" lang="vi" sz="1200">
                <a:solidFill>
                  <a:srgbClr val="657B83"/>
                </a:solidFill>
                <a:latin typeface="Fira Code Light"/>
                <a:ea typeface="Fira Code Light"/>
                <a:cs typeface="Fira Code Light"/>
                <a:sym typeface="Fira Code Light"/>
              </a:rPr>
              <a:t>// code</a:t>
            </a:r>
            <a:endParaRPr i="1" sz="1200">
              <a:solidFill>
                <a:srgbClr val="657B83"/>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rPr lang="vi" sz="1200">
                <a:solidFill>
                  <a:srgbClr val="BBBBBB"/>
                </a:solidFill>
                <a:latin typeface="Fira Code Light"/>
                <a:ea typeface="Fira Code Light"/>
                <a:cs typeface="Fira Code Light"/>
                <a:sym typeface="Fira Code Light"/>
              </a:rPr>
              <a:t>}</a:t>
            </a:r>
            <a:endParaRPr sz="1200">
              <a:solidFill>
                <a:srgbClr val="BBBBBB"/>
              </a:solidFill>
              <a:latin typeface="Fira Code Light"/>
              <a:ea typeface="Fira Code Light"/>
              <a:cs typeface="Fira Code Light"/>
              <a:sym typeface="Fira Code Light"/>
            </a:endParaRPr>
          </a:p>
        </p:txBody>
      </p:sp>
      <p:sp>
        <p:nvSpPr>
          <p:cNvPr id="743" name="Google Shape;743;p91"/>
          <p:cNvSpPr txBox="1"/>
          <p:nvPr/>
        </p:nvSpPr>
        <p:spPr>
          <a:xfrm>
            <a:off x="3866350" y="2135575"/>
            <a:ext cx="3000000" cy="13947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vi" sz="1200">
                <a:solidFill>
                  <a:srgbClr val="268BD2"/>
                </a:solidFill>
                <a:latin typeface="Fira Code Light"/>
                <a:ea typeface="Fira Code Light"/>
                <a:cs typeface="Fira Code Light"/>
                <a:sym typeface="Fira Code Light"/>
              </a:rPr>
              <a:t>bye</a:t>
            </a:r>
            <a:r>
              <a:rPr lang="vi" sz="1200">
                <a:solidFill>
                  <a:srgbClr val="BBBBBB"/>
                </a:solidFill>
                <a:latin typeface="Fira Code Light"/>
                <a:ea typeface="Fira Code Light"/>
                <a:cs typeface="Fira Code Light"/>
                <a:sym typeface="Fira Code Light"/>
              </a:rPr>
              <a:t>(); </a:t>
            </a:r>
            <a:r>
              <a:rPr i="1" lang="vi" sz="1200">
                <a:solidFill>
                  <a:srgbClr val="657B83"/>
                </a:solidFill>
                <a:latin typeface="Fira Code Light"/>
                <a:ea typeface="Fira Code Light"/>
                <a:cs typeface="Fira Code Light"/>
                <a:sym typeface="Fira Code Light"/>
              </a:rPr>
              <a:t>// ❌ error</a:t>
            </a:r>
            <a:endParaRPr i="1" sz="1200">
              <a:solidFill>
                <a:srgbClr val="657B83"/>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rPr lang="vi" sz="1200">
                <a:solidFill>
                  <a:srgbClr val="93A1A1"/>
                </a:solidFill>
                <a:latin typeface="Fira Code Light"/>
                <a:ea typeface="Fira Code Light"/>
                <a:cs typeface="Fira Code Light"/>
                <a:sym typeface="Fira Code Light"/>
              </a:rPr>
              <a:t>let</a:t>
            </a:r>
            <a:r>
              <a:rPr lang="vi" sz="1200">
                <a:solidFill>
                  <a:srgbClr val="BBBBBB"/>
                </a:solidFill>
                <a:latin typeface="Fira Code Light"/>
                <a:ea typeface="Fira Code Light"/>
                <a:cs typeface="Fira Code Light"/>
                <a:sym typeface="Fira Code Light"/>
              </a:rPr>
              <a:t> </a:t>
            </a:r>
            <a:r>
              <a:rPr lang="vi" sz="1200">
                <a:solidFill>
                  <a:srgbClr val="268BD2"/>
                </a:solidFill>
                <a:latin typeface="Fira Code Light"/>
                <a:ea typeface="Fira Code Light"/>
                <a:cs typeface="Fira Code Light"/>
                <a:sym typeface="Fira Code Light"/>
              </a:rPr>
              <a:t>bye = function</a:t>
            </a:r>
            <a:r>
              <a:rPr lang="vi" sz="1200">
                <a:solidFill>
                  <a:srgbClr val="BBBBBB"/>
                </a:solidFill>
                <a:latin typeface="Fira Code Light"/>
                <a:ea typeface="Fira Code Light"/>
                <a:cs typeface="Fira Code Light"/>
                <a:sym typeface="Fira Code Light"/>
              </a:rPr>
              <a:t>() {</a:t>
            </a:r>
            <a:endParaRPr sz="1200">
              <a:solidFill>
                <a:srgbClr val="BBBBBB"/>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rPr lang="vi" sz="1200">
                <a:solidFill>
                  <a:srgbClr val="BBBBBB"/>
                </a:solidFill>
                <a:latin typeface="Fira Code Light"/>
                <a:ea typeface="Fira Code Light"/>
                <a:cs typeface="Fira Code Light"/>
                <a:sym typeface="Fira Code Light"/>
              </a:rPr>
              <a:t>    </a:t>
            </a:r>
            <a:r>
              <a:rPr i="1" lang="vi" sz="1200">
                <a:solidFill>
                  <a:srgbClr val="657B83"/>
                </a:solidFill>
                <a:latin typeface="Fira Code Light"/>
                <a:ea typeface="Fira Code Light"/>
                <a:cs typeface="Fira Code Light"/>
                <a:sym typeface="Fira Code Light"/>
              </a:rPr>
              <a:t>// code</a:t>
            </a:r>
            <a:endParaRPr i="1" sz="1200">
              <a:solidFill>
                <a:srgbClr val="657B83"/>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rPr lang="vi" sz="1200">
                <a:solidFill>
                  <a:srgbClr val="BBBBBB"/>
                </a:solidFill>
                <a:latin typeface="Fira Code Light"/>
                <a:ea typeface="Fira Code Light"/>
                <a:cs typeface="Fira Code Light"/>
                <a:sym typeface="Fira Code Light"/>
              </a:rPr>
              <a:t>}</a:t>
            </a:r>
            <a:endParaRPr sz="1200">
              <a:solidFill>
                <a:srgbClr val="BBBBBB"/>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rPr lang="vi" sz="1200">
                <a:solidFill>
                  <a:srgbClr val="268BD2"/>
                </a:solidFill>
                <a:latin typeface="Fira Code Light"/>
                <a:ea typeface="Fira Code Light"/>
                <a:cs typeface="Fira Code Light"/>
                <a:sym typeface="Fira Code Light"/>
              </a:rPr>
              <a:t>bye</a:t>
            </a:r>
            <a:r>
              <a:rPr lang="vi" sz="1200">
                <a:solidFill>
                  <a:srgbClr val="BBBBBB"/>
                </a:solidFill>
                <a:latin typeface="Fira Code Light"/>
                <a:ea typeface="Fira Code Light"/>
                <a:cs typeface="Fira Code Light"/>
                <a:sym typeface="Fira Code Light"/>
              </a:rPr>
              <a:t>(); </a:t>
            </a:r>
            <a:r>
              <a:rPr i="1" lang="vi" sz="1200">
                <a:solidFill>
                  <a:srgbClr val="657B83"/>
                </a:solidFill>
                <a:latin typeface="Fira Code Light"/>
                <a:ea typeface="Fira Code Light"/>
                <a:cs typeface="Fira Code Light"/>
                <a:sym typeface="Fira Code Light"/>
              </a:rPr>
              <a:t>// </a:t>
            </a:r>
            <a:r>
              <a:rPr i="1" lang="vi" sz="1200">
                <a:solidFill>
                  <a:srgbClr val="657B83"/>
                </a:solidFill>
                <a:latin typeface="Fira Code Light"/>
                <a:ea typeface="Fira Code Light"/>
                <a:cs typeface="Fira Code Light"/>
                <a:sym typeface="Fira Code Light"/>
              </a:rPr>
              <a:t>👌</a:t>
            </a:r>
            <a:r>
              <a:rPr i="1" lang="vi" sz="1200">
                <a:solidFill>
                  <a:srgbClr val="657B83"/>
                </a:solidFill>
                <a:latin typeface="Fira Code Light"/>
                <a:ea typeface="Fira Code Light"/>
                <a:cs typeface="Fira Code Light"/>
                <a:sym typeface="Fira Code Light"/>
              </a:rPr>
              <a:t> oke</a:t>
            </a:r>
            <a:endParaRPr i="1" sz="1200">
              <a:solidFill>
                <a:srgbClr val="657B83"/>
              </a:solidFill>
              <a:latin typeface="Fira Code Light"/>
              <a:ea typeface="Fira Code Light"/>
              <a:cs typeface="Fira Code Light"/>
              <a:sym typeface="Fira Code Light"/>
            </a:endParaRPr>
          </a:p>
        </p:txBody>
      </p:sp>
      <p:pic>
        <p:nvPicPr>
          <p:cNvPr id="744" name="Google Shape;744;p91"/>
          <p:cNvPicPr preferRelativeResize="0"/>
          <p:nvPr/>
        </p:nvPicPr>
        <p:blipFill>
          <a:blip r:embed="rId3">
            <a:alphaModFix/>
          </a:blip>
          <a:stretch>
            <a:fillRect/>
          </a:stretch>
        </p:blipFill>
        <p:spPr>
          <a:xfrm>
            <a:off x="6519675" y="2281925"/>
            <a:ext cx="1166875" cy="1144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0"/>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Hello World</a:t>
            </a:r>
            <a:endParaRPr/>
          </a:p>
        </p:txBody>
      </p:sp>
      <p:sp>
        <p:nvSpPr>
          <p:cNvPr id="137" name="Google Shape;137;p20"/>
          <p:cNvSpPr txBox="1"/>
          <p:nvPr>
            <p:ph idx="1" type="body"/>
          </p:nvPr>
        </p:nvSpPr>
        <p:spPr>
          <a:xfrm>
            <a:off x="729450" y="1312325"/>
            <a:ext cx="7688700" cy="3584100"/>
          </a:xfrm>
          <a:prstGeom prst="rect">
            <a:avLst/>
          </a:prstGeom>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rPr lang="vi">
                <a:latin typeface="Lora"/>
                <a:ea typeface="Lora"/>
                <a:cs typeface="Lora"/>
                <a:sym typeface="Lora"/>
              </a:rPr>
              <a:t>Có 3 cách để nhúng mã JavaScript vào trang web</a:t>
            </a:r>
            <a:endParaRPr>
              <a:latin typeface="Lora"/>
              <a:ea typeface="Lora"/>
              <a:cs typeface="Lora"/>
              <a:sym typeface="Lora"/>
            </a:endParaRPr>
          </a:p>
          <a:p>
            <a:pPr indent="0" lvl="0" marL="0" rtl="0" algn="l">
              <a:lnSpc>
                <a:spcPct val="150000"/>
              </a:lnSpc>
              <a:spcBef>
                <a:spcPts val="1000"/>
              </a:spcBef>
              <a:spcAft>
                <a:spcPts val="0"/>
              </a:spcAft>
              <a:buNone/>
            </a:pPr>
            <a:r>
              <a:t/>
            </a:r>
            <a:endParaRPr>
              <a:latin typeface="Lora"/>
              <a:ea typeface="Lora"/>
              <a:cs typeface="Lora"/>
              <a:sym typeface="Lora"/>
            </a:endParaRPr>
          </a:p>
          <a:p>
            <a:pPr indent="0" lvl="0" marL="0" rtl="0" algn="l">
              <a:lnSpc>
                <a:spcPct val="150000"/>
              </a:lnSpc>
              <a:spcBef>
                <a:spcPts val="1000"/>
              </a:spcBef>
              <a:spcAft>
                <a:spcPts val="1000"/>
              </a:spcAft>
              <a:buNone/>
            </a:pPr>
            <a:r>
              <a:t/>
            </a:r>
            <a:endParaRPr>
              <a:latin typeface="Lora"/>
              <a:ea typeface="Lora"/>
              <a:cs typeface="Lora"/>
              <a:sym typeface="Lora"/>
            </a:endParaRPr>
          </a:p>
        </p:txBody>
      </p:sp>
      <p:sp>
        <p:nvSpPr>
          <p:cNvPr id="138" name="Google Shape;138;p20"/>
          <p:cNvSpPr txBox="1"/>
          <p:nvPr/>
        </p:nvSpPr>
        <p:spPr>
          <a:xfrm>
            <a:off x="729450" y="1778000"/>
            <a:ext cx="2563200" cy="311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rPr lang="vi" sz="1300">
                <a:solidFill>
                  <a:srgbClr val="274E13"/>
                </a:solidFill>
                <a:latin typeface="Lora"/>
                <a:ea typeface="Lora"/>
                <a:cs typeface="Lora"/>
                <a:sym typeface="Lora"/>
              </a:rPr>
              <a:t>Internal Script</a:t>
            </a:r>
            <a:endParaRPr sz="1300">
              <a:solidFill>
                <a:srgbClr val="274E13"/>
              </a:solidFill>
              <a:latin typeface="Lora"/>
              <a:ea typeface="Lora"/>
              <a:cs typeface="Lora"/>
              <a:sym typeface="Lora"/>
            </a:endParaRPr>
          </a:p>
          <a:p>
            <a:pPr indent="0" lvl="0" marL="0" rtl="0" algn="l">
              <a:lnSpc>
                <a:spcPct val="135714"/>
              </a:lnSpc>
              <a:spcBef>
                <a:spcPts val="1000"/>
              </a:spcBef>
              <a:spcAft>
                <a:spcPts val="0"/>
              </a:spcAft>
              <a:buNone/>
            </a:pPr>
            <a:r>
              <a:rPr lang="vi" sz="1200">
                <a:solidFill>
                  <a:srgbClr val="657B83"/>
                </a:solidFill>
                <a:latin typeface="Fira Code Light"/>
                <a:ea typeface="Fira Code Light"/>
                <a:cs typeface="Fira Code Light"/>
                <a:sym typeface="Fira Code Light"/>
              </a:rPr>
              <a:t>&lt;</a:t>
            </a:r>
            <a:r>
              <a:rPr lang="vi" sz="1200">
                <a:solidFill>
                  <a:srgbClr val="268BD2"/>
                </a:solidFill>
                <a:latin typeface="Fira Code Light"/>
                <a:ea typeface="Fira Code Light"/>
                <a:cs typeface="Fira Code Light"/>
                <a:sym typeface="Fira Code Light"/>
              </a:rPr>
              <a:t>html</a:t>
            </a:r>
            <a:r>
              <a:rPr lang="vi" sz="1200">
                <a:solidFill>
                  <a:srgbClr val="657B83"/>
                </a:solidFill>
                <a:latin typeface="Fira Code Light"/>
                <a:ea typeface="Fira Code Light"/>
                <a:cs typeface="Fira Code Light"/>
                <a:sym typeface="Fira Code Light"/>
              </a:rPr>
              <a:t>&gt;</a:t>
            </a:r>
            <a:endParaRPr sz="1200">
              <a:solidFill>
                <a:srgbClr val="657B83"/>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rPr lang="vi" sz="1200">
                <a:solidFill>
                  <a:srgbClr val="BBBBBB"/>
                </a:solidFill>
                <a:latin typeface="Fira Code Light"/>
                <a:ea typeface="Fira Code Light"/>
                <a:cs typeface="Fira Code Light"/>
                <a:sym typeface="Fira Code Light"/>
              </a:rPr>
              <a:t>  </a:t>
            </a:r>
            <a:r>
              <a:rPr lang="vi" sz="1200">
                <a:solidFill>
                  <a:srgbClr val="657B83"/>
                </a:solidFill>
                <a:latin typeface="Fira Code Light"/>
                <a:ea typeface="Fira Code Light"/>
                <a:cs typeface="Fira Code Light"/>
                <a:sym typeface="Fira Code Light"/>
              </a:rPr>
              <a:t>&lt;</a:t>
            </a:r>
            <a:r>
              <a:rPr lang="vi" sz="1200">
                <a:solidFill>
                  <a:srgbClr val="268BD2"/>
                </a:solidFill>
                <a:latin typeface="Fira Code Light"/>
                <a:ea typeface="Fira Code Light"/>
                <a:cs typeface="Fira Code Light"/>
                <a:sym typeface="Fira Code Light"/>
              </a:rPr>
              <a:t>head</a:t>
            </a:r>
            <a:r>
              <a:rPr lang="vi" sz="1200">
                <a:solidFill>
                  <a:srgbClr val="657B83"/>
                </a:solidFill>
                <a:latin typeface="Fira Code Light"/>
                <a:ea typeface="Fira Code Light"/>
                <a:cs typeface="Fira Code Light"/>
                <a:sym typeface="Fira Code Light"/>
              </a:rPr>
              <a:t>&gt;&lt;/</a:t>
            </a:r>
            <a:r>
              <a:rPr lang="vi" sz="1200">
                <a:solidFill>
                  <a:srgbClr val="268BD2"/>
                </a:solidFill>
                <a:latin typeface="Fira Code Light"/>
                <a:ea typeface="Fira Code Light"/>
                <a:cs typeface="Fira Code Light"/>
                <a:sym typeface="Fira Code Light"/>
              </a:rPr>
              <a:t>head</a:t>
            </a:r>
            <a:r>
              <a:rPr lang="vi" sz="1200">
                <a:solidFill>
                  <a:srgbClr val="657B83"/>
                </a:solidFill>
                <a:latin typeface="Fira Code Light"/>
                <a:ea typeface="Fira Code Light"/>
                <a:cs typeface="Fira Code Light"/>
                <a:sym typeface="Fira Code Light"/>
              </a:rPr>
              <a:t>&gt;</a:t>
            </a:r>
            <a:endParaRPr sz="1200">
              <a:solidFill>
                <a:srgbClr val="BBBBBB"/>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rPr lang="vi" sz="1200">
                <a:solidFill>
                  <a:srgbClr val="BBBBBB"/>
                </a:solidFill>
                <a:latin typeface="Fira Code Light"/>
                <a:ea typeface="Fira Code Light"/>
                <a:cs typeface="Fira Code Light"/>
                <a:sym typeface="Fira Code Light"/>
              </a:rPr>
              <a:t>  </a:t>
            </a:r>
            <a:r>
              <a:rPr lang="vi" sz="1200">
                <a:solidFill>
                  <a:srgbClr val="657B83"/>
                </a:solidFill>
                <a:latin typeface="Fira Code Light"/>
                <a:ea typeface="Fira Code Light"/>
                <a:cs typeface="Fira Code Light"/>
                <a:sym typeface="Fira Code Light"/>
              </a:rPr>
              <a:t>&lt;</a:t>
            </a:r>
            <a:r>
              <a:rPr lang="vi" sz="1200">
                <a:solidFill>
                  <a:srgbClr val="268BD2"/>
                </a:solidFill>
                <a:latin typeface="Fira Code Light"/>
                <a:ea typeface="Fira Code Light"/>
                <a:cs typeface="Fira Code Light"/>
                <a:sym typeface="Fira Code Light"/>
              </a:rPr>
              <a:t>body</a:t>
            </a:r>
            <a:r>
              <a:rPr lang="vi" sz="1200">
                <a:solidFill>
                  <a:srgbClr val="657B83"/>
                </a:solidFill>
                <a:latin typeface="Fira Code Light"/>
                <a:ea typeface="Fira Code Light"/>
                <a:cs typeface="Fira Code Light"/>
                <a:sym typeface="Fira Code Light"/>
              </a:rPr>
              <a:t>&gt;</a:t>
            </a:r>
            <a:endParaRPr sz="1200">
              <a:solidFill>
                <a:srgbClr val="657B83"/>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rPr lang="vi" sz="1200">
                <a:solidFill>
                  <a:srgbClr val="BBBBBB"/>
                </a:solidFill>
                <a:latin typeface="Fira Code Light"/>
                <a:ea typeface="Fira Code Light"/>
                <a:cs typeface="Fira Code Light"/>
                <a:sym typeface="Fira Code Light"/>
              </a:rPr>
              <a:t>  </a:t>
            </a:r>
            <a:endParaRPr sz="1200">
              <a:solidFill>
                <a:srgbClr val="BBBBBB"/>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rPr lang="vi" sz="1200">
                <a:solidFill>
                  <a:srgbClr val="BBBBBB"/>
                </a:solidFill>
                <a:latin typeface="Fira Code Light"/>
                <a:ea typeface="Fira Code Light"/>
                <a:cs typeface="Fira Code Light"/>
                <a:sym typeface="Fira Code Light"/>
              </a:rPr>
              <a:t>  </a:t>
            </a:r>
            <a:r>
              <a:rPr lang="vi" sz="1200">
                <a:solidFill>
                  <a:srgbClr val="657B83"/>
                </a:solidFill>
                <a:latin typeface="Fira Code Light"/>
                <a:ea typeface="Fira Code Light"/>
                <a:cs typeface="Fira Code Light"/>
                <a:sym typeface="Fira Code Light"/>
              </a:rPr>
              <a:t>&lt;</a:t>
            </a:r>
            <a:r>
              <a:rPr lang="vi" sz="1200">
                <a:solidFill>
                  <a:srgbClr val="268BD2"/>
                </a:solidFill>
                <a:latin typeface="Fira Code Light"/>
                <a:ea typeface="Fira Code Light"/>
                <a:cs typeface="Fira Code Light"/>
                <a:sym typeface="Fira Code Light"/>
              </a:rPr>
              <a:t>script</a:t>
            </a:r>
            <a:r>
              <a:rPr lang="vi" sz="1200">
                <a:solidFill>
                  <a:srgbClr val="657B83"/>
                </a:solidFill>
                <a:latin typeface="Fira Code Light"/>
                <a:ea typeface="Fira Code Light"/>
                <a:cs typeface="Fira Code Light"/>
                <a:sym typeface="Fira Code Light"/>
              </a:rPr>
              <a:t>&gt;</a:t>
            </a:r>
            <a:endParaRPr sz="1200">
              <a:solidFill>
                <a:srgbClr val="657B83"/>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rPr lang="vi" sz="1200">
                <a:solidFill>
                  <a:srgbClr val="93A1A1"/>
                </a:solidFill>
                <a:latin typeface="Fira Code Light"/>
                <a:ea typeface="Fira Code Light"/>
                <a:cs typeface="Fira Code Light"/>
                <a:sym typeface="Fira Code Light"/>
              </a:rPr>
              <a:t>   </a:t>
            </a:r>
            <a:r>
              <a:rPr lang="vi" sz="1200">
                <a:solidFill>
                  <a:srgbClr val="268BD2"/>
                </a:solidFill>
                <a:latin typeface="Fira Code Light"/>
                <a:ea typeface="Fira Code Light"/>
                <a:cs typeface="Fira Code Light"/>
                <a:sym typeface="Fira Code Light"/>
              </a:rPr>
              <a:t>alert</a:t>
            </a:r>
            <a:r>
              <a:rPr lang="vi" sz="1200">
                <a:solidFill>
                  <a:srgbClr val="93A1A1"/>
                </a:solidFill>
                <a:latin typeface="Fira Code Light"/>
                <a:ea typeface="Fira Code Light"/>
                <a:cs typeface="Fira Code Light"/>
                <a:sym typeface="Fira Code Light"/>
              </a:rPr>
              <a:t>(</a:t>
            </a:r>
            <a:r>
              <a:rPr lang="vi" sz="1200">
                <a:solidFill>
                  <a:srgbClr val="2AA198"/>
                </a:solidFill>
                <a:latin typeface="Fira Code Light"/>
                <a:ea typeface="Fira Code Light"/>
                <a:cs typeface="Fira Code Light"/>
                <a:sym typeface="Fira Code Light"/>
              </a:rPr>
              <a:t>"Ba đẹp trai 😍"</a:t>
            </a:r>
            <a:r>
              <a:rPr lang="vi" sz="1200">
                <a:solidFill>
                  <a:srgbClr val="93A1A1"/>
                </a:solidFill>
                <a:latin typeface="Fira Code Light"/>
                <a:ea typeface="Fira Code Light"/>
                <a:cs typeface="Fira Code Light"/>
                <a:sym typeface="Fira Code Light"/>
              </a:rPr>
              <a:t>)</a:t>
            </a:r>
            <a:endParaRPr sz="1200">
              <a:solidFill>
                <a:srgbClr val="93A1A1"/>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rPr lang="vi" sz="1200">
                <a:solidFill>
                  <a:srgbClr val="93A1A1"/>
                </a:solidFill>
                <a:latin typeface="Fira Code Light"/>
                <a:ea typeface="Fira Code Light"/>
                <a:cs typeface="Fira Code Light"/>
                <a:sym typeface="Fira Code Light"/>
              </a:rPr>
              <a:t>  </a:t>
            </a:r>
            <a:r>
              <a:rPr lang="vi" sz="1200">
                <a:solidFill>
                  <a:srgbClr val="657B83"/>
                </a:solidFill>
                <a:latin typeface="Fira Code Light"/>
                <a:ea typeface="Fira Code Light"/>
                <a:cs typeface="Fira Code Light"/>
                <a:sym typeface="Fira Code Light"/>
              </a:rPr>
              <a:t>&lt;/</a:t>
            </a:r>
            <a:r>
              <a:rPr lang="vi" sz="1200">
                <a:solidFill>
                  <a:srgbClr val="268BD2"/>
                </a:solidFill>
                <a:latin typeface="Fira Code Light"/>
                <a:ea typeface="Fira Code Light"/>
                <a:cs typeface="Fira Code Light"/>
                <a:sym typeface="Fira Code Light"/>
              </a:rPr>
              <a:t>script</a:t>
            </a:r>
            <a:r>
              <a:rPr lang="vi" sz="1200">
                <a:solidFill>
                  <a:srgbClr val="657B83"/>
                </a:solidFill>
                <a:latin typeface="Fira Code Light"/>
                <a:ea typeface="Fira Code Light"/>
                <a:cs typeface="Fira Code Light"/>
                <a:sym typeface="Fira Code Light"/>
              </a:rPr>
              <a:t>&gt;</a:t>
            </a:r>
            <a:endParaRPr sz="1200">
              <a:solidFill>
                <a:srgbClr val="657B83"/>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rPr lang="vi" sz="1200">
                <a:solidFill>
                  <a:srgbClr val="BBBBBB"/>
                </a:solidFill>
                <a:latin typeface="Fira Code Light"/>
                <a:ea typeface="Fira Code Light"/>
                <a:cs typeface="Fira Code Light"/>
                <a:sym typeface="Fira Code Light"/>
              </a:rPr>
              <a:t>  </a:t>
            </a:r>
            <a:r>
              <a:rPr lang="vi" sz="1200">
                <a:solidFill>
                  <a:srgbClr val="657B83"/>
                </a:solidFill>
                <a:latin typeface="Fira Code Light"/>
                <a:ea typeface="Fira Code Light"/>
                <a:cs typeface="Fira Code Light"/>
                <a:sym typeface="Fira Code Light"/>
              </a:rPr>
              <a:t>&lt;/</a:t>
            </a:r>
            <a:r>
              <a:rPr lang="vi" sz="1200">
                <a:solidFill>
                  <a:srgbClr val="268BD2"/>
                </a:solidFill>
                <a:latin typeface="Fira Code Light"/>
                <a:ea typeface="Fira Code Light"/>
                <a:cs typeface="Fira Code Light"/>
                <a:sym typeface="Fira Code Light"/>
              </a:rPr>
              <a:t>body</a:t>
            </a:r>
            <a:r>
              <a:rPr lang="vi" sz="1200">
                <a:solidFill>
                  <a:srgbClr val="657B83"/>
                </a:solidFill>
                <a:latin typeface="Fira Code Light"/>
                <a:ea typeface="Fira Code Light"/>
                <a:cs typeface="Fira Code Light"/>
                <a:sym typeface="Fira Code Light"/>
              </a:rPr>
              <a:t>&gt;</a:t>
            </a:r>
            <a:endParaRPr sz="1200">
              <a:solidFill>
                <a:srgbClr val="657B83"/>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rPr lang="vi" sz="1200">
                <a:solidFill>
                  <a:srgbClr val="657B83"/>
                </a:solidFill>
                <a:latin typeface="Fira Code Light"/>
                <a:ea typeface="Fira Code Light"/>
                <a:cs typeface="Fira Code Light"/>
                <a:sym typeface="Fira Code Light"/>
              </a:rPr>
              <a:t>&lt;/</a:t>
            </a:r>
            <a:r>
              <a:rPr lang="vi" sz="1200">
                <a:solidFill>
                  <a:srgbClr val="268BD2"/>
                </a:solidFill>
                <a:latin typeface="Fira Code Light"/>
                <a:ea typeface="Fira Code Light"/>
                <a:cs typeface="Fira Code Light"/>
                <a:sym typeface="Fira Code Light"/>
              </a:rPr>
              <a:t>html</a:t>
            </a:r>
            <a:r>
              <a:rPr lang="vi" sz="1200">
                <a:solidFill>
                  <a:srgbClr val="657B83"/>
                </a:solidFill>
                <a:latin typeface="Fira Code Light"/>
                <a:ea typeface="Fira Code Light"/>
                <a:cs typeface="Fira Code Light"/>
                <a:sym typeface="Fira Code Light"/>
              </a:rPr>
              <a:t>&gt;</a:t>
            </a:r>
            <a:endParaRPr sz="1200">
              <a:solidFill>
                <a:srgbClr val="657B83"/>
              </a:solidFill>
              <a:latin typeface="Fira Code Light"/>
              <a:ea typeface="Fira Code Light"/>
              <a:cs typeface="Fira Code Light"/>
              <a:sym typeface="Fira Code Light"/>
            </a:endParaRPr>
          </a:p>
          <a:p>
            <a:pPr indent="0" lvl="0" marL="0" rtl="0" algn="l">
              <a:lnSpc>
                <a:spcPct val="150000"/>
              </a:lnSpc>
              <a:spcBef>
                <a:spcPts val="1000"/>
              </a:spcBef>
              <a:spcAft>
                <a:spcPts val="1000"/>
              </a:spcAft>
              <a:buNone/>
            </a:pPr>
            <a:r>
              <a:t/>
            </a:r>
            <a:endParaRPr sz="1300">
              <a:solidFill>
                <a:srgbClr val="274E13"/>
              </a:solidFill>
              <a:latin typeface="Lora"/>
              <a:ea typeface="Lora"/>
              <a:cs typeface="Lora"/>
              <a:sym typeface="Lora"/>
            </a:endParaRPr>
          </a:p>
        </p:txBody>
      </p:sp>
      <p:sp>
        <p:nvSpPr>
          <p:cNvPr id="139" name="Google Shape;139;p20"/>
          <p:cNvSpPr txBox="1"/>
          <p:nvPr/>
        </p:nvSpPr>
        <p:spPr>
          <a:xfrm>
            <a:off x="3292200" y="1777950"/>
            <a:ext cx="2563200" cy="311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rPr lang="vi" sz="1300">
                <a:solidFill>
                  <a:srgbClr val="274E13"/>
                </a:solidFill>
                <a:latin typeface="Lora"/>
                <a:ea typeface="Lora"/>
                <a:cs typeface="Lora"/>
                <a:sym typeface="Lora"/>
              </a:rPr>
              <a:t>External Script</a:t>
            </a:r>
            <a:endParaRPr sz="1300">
              <a:solidFill>
                <a:srgbClr val="274E13"/>
              </a:solidFill>
              <a:latin typeface="Lora"/>
              <a:ea typeface="Lora"/>
              <a:cs typeface="Lora"/>
              <a:sym typeface="Lora"/>
            </a:endParaRPr>
          </a:p>
          <a:p>
            <a:pPr indent="0" lvl="0" marL="0" rtl="0" algn="l">
              <a:lnSpc>
                <a:spcPct val="135714"/>
              </a:lnSpc>
              <a:spcBef>
                <a:spcPts val="1000"/>
              </a:spcBef>
              <a:spcAft>
                <a:spcPts val="0"/>
              </a:spcAft>
              <a:buNone/>
            </a:pPr>
            <a:r>
              <a:rPr i="1" lang="vi" sz="1200">
                <a:solidFill>
                  <a:srgbClr val="657B83"/>
                </a:solidFill>
                <a:latin typeface="Fira Code Light"/>
                <a:ea typeface="Fira Code Light"/>
                <a:cs typeface="Fira Code Light"/>
                <a:sym typeface="Fira Code Light"/>
              </a:rPr>
              <a:t>// script.js</a:t>
            </a:r>
            <a:endParaRPr i="1" sz="1200">
              <a:solidFill>
                <a:srgbClr val="657B83"/>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rPr lang="vi" sz="1200">
                <a:solidFill>
                  <a:srgbClr val="268BD2"/>
                </a:solidFill>
                <a:latin typeface="Fira Code Light"/>
                <a:ea typeface="Fira Code Light"/>
                <a:cs typeface="Fira Code Light"/>
                <a:sym typeface="Fira Code Light"/>
              </a:rPr>
              <a:t>alert</a:t>
            </a:r>
            <a:r>
              <a:rPr lang="vi" sz="1200">
                <a:solidFill>
                  <a:srgbClr val="BBBBBB"/>
                </a:solidFill>
                <a:latin typeface="Fira Code Light"/>
                <a:ea typeface="Fira Code Light"/>
                <a:cs typeface="Fira Code Light"/>
                <a:sym typeface="Fira Code Light"/>
              </a:rPr>
              <a:t>(</a:t>
            </a:r>
            <a:r>
              <a:rPr lang="vi" sz="1200">
                <a:solidFill>
                  <a:srgbClr val="2AA198"/>
                </a:solidFill>
                <a:latin typeface="Fira Code Light"/>
                <a:ea typeface="Fira Code Light"/>
                <a:cs typeface="Fira Code Light"/>
                <a:sym typeface="Fira Code Light"/>
              </a:rPr>
              <a:t>"Ba đẹp trai 😍"</a:t>
            </a:r>
            <a:r>
              <a:rPr lang="vi" sz="1200">
                <a:solidFill>
                  <a:srgbClr val="BBBBBB"/>
                </a:solidFill>
                <a:latin typeface="Fira Code Light"/>
                <a:ea typeface="Fira Code Light"/>
                <a:cs typeface="Fira Code Light"/>
                <a:sym typeface="Fira Code Light"/>
              </a:rPr>
              <a:t>)</a:t>
            </a:r>
            <a:endParaRPr sz="1200">
              <a:solidFill>
                <a:srgbClr val="BBBBBB"/>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t/>
            </a:r>
            <a:endParaRPr sz="1200">
              <a:solidFill>
                <a:srgbClr val="BBBBBB"/>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rPr i="1" lang="vi" sz="1200">
                <a:solidFill>
                  <a:srgbClr val="657B83"/>
                </a:solidFill>
                <a:latin typeface="Fira Code Light"/>
                <a:ea typeface="Fira Code Light"/>
                <a:cs typeface="Fira Code Light"/>
                <a:sym typeface="Fira Code Light"/>
              </a:rPr>
              <a:t>&lt;!-- index.html --&gt;</a:t>
            </a:r>
            <a:endParaRPr i="1" sz="1200">
              <a:solidFill>
                <a:srgbClr val="657B83"/>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rPr lang="vi" sz="1200">
                <a:solidFill>
                  <a:srgbClr val="657B83"/>
                </a:solidFill>
                <a:latin typeface="Fira Code Light"/>
                <a:ea typeface="Fira Code Light"/>
                <a:cs typeface="Fira Code Light"/>
                <a:sym typeface="Fira Code Light"/>
              </a:rPr>
              <a:t>&lt;</a:t>
            </a:r>
            <a:r>
              <a:rPr lang="vi" sz="1200">
                <a:solidFill>
                  <a:srgbClr val="268BD2"/>
                </a:solidFill>
                <a:latin typeface="Fira Code Light"/>
                <a:ea typeface="Fira Code Light"/>
                <a:cs typeface="Fira Code Light"/>
                <a:sym typeface="Fira Code Light"/>
              </a:rPr>
              <a:t>script</a:t>
            </a:r>
            <a:r>
              <a:rPr lang="vi" sz="1200">
                <a:solidFill>
                  <a:srgbClr val="93A1A1"/>
                </a:solidFill>
                <a:latin typeface="Fira Code Light"/>
                <a:ea typeface="Fira Code Light"/>
                <a:cs typeface="Fira Code Light"/>
                <a:sym typeface="Fira Code Light"/>
              </a:rPr>
              <a:t> src=</a:t>
            </a:r>
            <a:r>
              <a:rPr lang="vi" sz="1200">
                <a:solidFill>
                  <a:srgbClr val="2AA198"/>
                </a:solidFill>
                <a:latin typeface="Fira Code Light"/>
                <a:ea typeface="Fira Code Light"/>
                <a:cs typeface="Fira Code Light"/>
                <a:sym typeface="Fira Code Light"/>
              </a:rPr>
              <a:t>"script.js"</a:t>
            </a:r>
            <a:r>
              <a:rPr lang="vi" sz="1200">
                <a:solidFill>
                  <a:srgbClr val="657B83"/>
                </a:solidFill>
                <a:latin typeface="Fira Code Light"/>
                <a:ea typeface="Fira Code Light"/>
                <a:cs typeface="Fira Code Light"/>
                <a:sym typeface="Fira Code Light"/>
              </a:rPr>
              <a:t>&gt;</a:t>
            </a:r>
            <a:endParaRPr sz="1200">
              <a:solidFill>
                <a:srgbClr val="657B83"/>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rPr lang="vi" sz="1200">
                <a:solidFill>
                  <a:srgbClr val="657B83"/>
                </a:solidFill>
                <a:latin typeface="Fira Code Light"/>
                <a:ea typeface="Fira Code Light"/>
                <a:cs typeface="Fira Code Light"/>
                <a:sym typeface="Fira Code Light"/>
              </a:rPr>
              <a:t>&lt;/</a:t>
            </a:r>
            <a:r>
              <a:rPr lang="vi" sz="1200">
                <a:solidFill>
                  <a:srgbClr val="268BD2"/>
                </a:solidFill>
                <a:latin typeface="Fira Code Light"/>
                <a:ea typeface="Fira Code Light"/>
                <a:cs typeface="Fira Code Light"/>
                <a:sym typeface="Fira Code Light"/>
              </a:rPr>
              <a:t>script</a:t>
            </a:r>
            <a:r>
              <a:rPr lang="vi" sz="1200">
                <a:solidFill>
                  <a:srgbClr val="657B83"/>
                </a:solidFill>
                <a:latin typeface="Fira Code Light"/>
                <a:ea typeface="Fira Code Light"/>
                <a:cs typeface="Fira Code Light"/>
                <a:sym typeface="Fira Code Light"/>
              </a:rPr>
              <a:t>&gt;</a:t>
            </a:r>
            <a:endParaRPr sz="1200">
              <a:solidFill>
                <a:srgbClr val="BBBBBB"/>
              </a:solidFill>
              <a:latin typeface="Fira Code Light"/>
              <a:ea typeface="Fira Code Light"/>
              <a:cs typeface="Fira Code Light"/>
              <a:sym typeface="Fira Code Light"/>
            </a:endParaRPr>
          </a:p>
        </p:txBody>
      </p:sp>
      <p:sp>
        <p:nvSpPr>
          <p:cNvPr id="140" name="Google Shape;140;p20"/>
          <p:cNvSpPr txBox="1"/>
          <p:nvPr/>
        </p:nvSpPr>
        <p:spPr>
          <a:xfrm>
            <a:off x="5855400" y="1777950"/>
            <a:ext cx="2563200" cy="311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rPr lang="vi" sz="1300">
                <a:solidFill>
                  <a:srgbClr val="274E13"/>
                </a:solidFill>
                <a:latin typeface="Lora"/>
                <a:ea typeface="Lora"/>
                <a:cs typeface="Lora"/>
                <a:sym typeface="Lora"/>
              </a:rPr>
              <a:t>Inline Script</a:t>
            </a:r>
            <a:endParaRPr sz="1300">
              <a:solidFill>
                <a:srgbClr val="274E13"/>
              </a:solidFill>
              <a:latin typeface="Lora"/>
              <a:ea typeface="Lora"/>
              <a:cs typeface="Lora"/>
              <a:sym typeface="Lora"/>
            </a:endParaRPr>
          </a:p>
          <a:p>
            <a:pPr indent="0" lvl="0" marL="0" rtl="0" algn="l">
              <a:lnSpc>
                <a:spcPct val="135714"/>
              </a:lnSpc>
              <a:spcBef>
                <a:spcPts val="1000"/>
              </a:spcBef>
              <a:spcAft>
                <a:spcPts val="0"/>
              </a:spcAft>
              <a:buNone/>
            </a:pPr>
            <a:r>
              <a:rPr lang="vi" sz="1200">
                <a:solidFill>
                  <a:srgbClr val="657B83"/>
                </a:solidFill>
                <a:latin typeface="Fira Code Light"/>
                <a:ea typeface="Fira Code Light"/>
                <a:cs typeface="Fira Code Light"/>
                <a:sym typeface="Fira Code Light"/>
              </a:rPr>
              <a:t>&lt;</a:t>
            </a:r>
            <a:r>
              <a:rPr lang="vi" sz="1200">
                <a:solidFill>
                  <a:srgbClr val="268BD2"/>
                </a:solidFill>
                <a:latin typeface="Fira Code Light"/>
                <a:ea typeface="Fira Code Light"/>
                <a:cs typeface="Fira Code Light"/>
                <a:sym typeface="Fira Code Light"/>
              </a:rPr>
              <a:t>h1</a:t>
            </a:r>
            <a:r>
              <a:rPr lang="vi" sz="1200">
                <a:solidFill>
                  <a:srgbClr val="BBBBBB"/>
                </a:solidFill>
                <a:latin typeface="Fira Code Light"/>
                <a:ea typeface="Fira Code Light"/>
                <a:cs typeface="Fira Code Light"/>
                <a:sym typeface="Fira Code Light"/>
              </a:rPr>
              <a:t> </a:t>
            </a:r>
            <a:endParaRPr sz="1200">
              <a:solidFill>
                <a:srgbClr val="BBBBBB"/>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rPr lang="vi" sz="1200">
                <a:solidFill>
                  <a:srgbClr val="93A1A1"/>
                </a:solidFill>
                <a:latin typeface="Fira Code Light"/>
                <a:ea typeface="Fira Code Light"/>
                <a:cs typeface="Fira Code Light"/>
                <a:sym typeface="Fira Code Light"/>
              </a:rPr>
              <a:t>  onclick</a:t>
            </a:r>
            <a:r>
              <a:rPr lang="vi" sz="1200">
                <a:solidFill>
                  <a:srgbClr val="BBBBBB"/>
                </a:solidFill>
                <a:latin typeface="Fira Code Light"/>
                <a:ea typeface="Fira Code Light"/>
                <a:cs typeface="Fira Code Light"/>
                <a:sym typeface="Fira Code Light"/>
              </a:rPr>
              <a:t>=</a:t>
            </a:r>
            <a:r>
              <a:rPr lang="vi" sz="1200">
                <a:solidFill>
                  <a:srgbClr val="2AA198"/>
                </a:solidFill>
                <a:latin typeface="Fira Code Light"/>
                <a:ea typeface="Fira Code Light"/>
                <a:cs typeface="Fira Code Light"/>
                <a:sym typeface="Fira Code Light"/>
              </a:rPr>
              <a:t>"</a:t>
            </a:r>
            <a:r>
              <a:rPr lang="vi" sz="1200">
                <a:solidFill>
                  <a:srgbClr val="268BD2"/>
                </a:solidFill>
                <a:latin typeface="Fira Code Light"/>
                <a:ea typeface="Fira Code Light"/>
                <a:cs typeface="Fira Code Light"/>
                <a:sym typeface="Fira Code Light"/>
              </a:rPr>
              <a:t>alert</a:t>
            </a:r>
            <a:r>
              <a:rPr lang="vi" sz="1200">
                <a:solidFill>
                  <a:srgbClr val="2AA198"/>
                </a:solidFill>
                <a:latin typeface="Fira Code Light"/>
                <a:ea typeface="Fira Code Light"/>
                <a:cs typeface="Fira Code Light"/>
                <a:sym typeface="Fira Code Light"/>
              </a:rPr>
              <a:t>('Ba đẹp trai 😍')"</a:t>
            </a:r>
            <a:r>
              <a:rPr lang="vi" sz="1200">
                <a:solidFill>
                  <a:srgbClr val="657B83"/>
                </a:solidFill>
                <a:latin typeface="Fira Code Light"/>
                <a:ea typeface="Fira Code Light"/>
                <a:cs typeface="Fira Code Light"/>
                <a:sym typeface="Fira Code Light"/>
              </a:rPr>
              <a:t>&gt;</a:t>
            </a:r>
            <a:endParaRPr sz="1200">
              <a:solidFill>
                <a:srgbClr val="657B83"/>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rPr lang="vi" sz="1200">
                <a:solidFill>
                  <a:srgbClr val="BBBBBB"/>
                </a:solidFill>
                <a:latin typeface="Fira Code Light"/>
                <a:ea typeface="Fira Code Light"/>
                <a:cs typeface="Fira Code Light"/>
                <a:sym typeface="Fira Code Light"/>
              </a:rPr>
              <a:t>Hello World</a:t>
            </a:r>
            <a:endParaRPr sz="1200">
              <a:solidFill>
                <a:srgbClr val="BBBBBB"/>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rPr lang="vi" sz="1200">
                <a:solidFill>
                  <a:srgbClr val="657B83"/>
                </a:solidFill>
                <a:latin typeface="Fira Code Light"/>
                <a:ea typeface="Fira Code Light"/>
                <a:cs typeface="Fira Code Light"/>
                <a:sym typeface="Fira Code Light"/>
              </a:rPr>
              <a:t>&lt;/</a:t>
            </a:r>
            <a:r>
              <a:rPr lang="vi" sz="1200">
                <a:solidFill>
                  <a:srgbClr val="268BD2"/>
                </a:solidFill>
                <a:latin typeface="Fira Code Light"/>
                <a:ea typeface="Fira Code Light"/>
                <a:cs typeface="Fira Code Light"/>
                <a:sym typeface="Fira Code Light"/>
              </a:rPr>
              <a:t>h1</a:t>
            </a:r>
            <a:r>
              <a:rPr lang="vi" sz="1200">
                <a:solidFill>
                  <a:srgbClr val="657B83"/>
                </a:solidFill>
                <a:latin typeface="Fira Code Light"/>
                <a:ea typeface="Fira Code Light"/>
                <a:cs typeface="Fira Code Light"/>
                <a:sym typeface="Fira Code Light"/>
              </a:rPr>
              <a:t>&gt;</a:t>
            </a:r>
            <a:endParaRPr sz="1200">
              <a:solidFill>
                <a:srgbClr val="274E13"/>
              </a:solidFill>
              <a:latin typeface="Fira Code Light"/>
              <a:ea typeface="Fira Code Light"/>
              <a:cs typeface="Fira Code Light"/>
              <a:sym typeface="Fira Code Light"/>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92"/>
          <p:cNvSpPr txBox="1"/>
          <p:nvPr>
            <p:ph idx="1" type="body"/>
          </p:nvPr>
        </p:nvSpPr>
        <p:spPr>
          <a:xfrm>
            <a:off x="729450" y="1312325"/>
            <a:ext cx="7686900" cy="3584100"/>
          </a:xfrm>
          <a:prstGeom prst="rect">
            <a:avLst/>
          </a:prstGeom>
        </p:spPr>
        <p:txBody>
          <a:bodyPr anchorCtr="0" anchor="t" bIns="91425" lIns="91425" spcFirstLastPara="1" rIns="91425" wrap="square" tIns="91425">
            <a:noAutofit/>
          </a:bodyPr>
          <a:lstStyle/>
          <a:p>
            <a:pPr indent="0" lvl="0" marL="0" rtl="0" algn="l">
              <a:lnSpc>
                <a:spcPct val="135714"/>
              </a:lnSpc>
              <a:spcBef>
                <a:spcPts val="1000"/>
              </a:spcBef>
              <a:spcAft>
                <a:spcPts val="0"/>
              </a:spcAft>
              <a:buNone/>
            </a:pPr>
            <a:r>
              <a:rPr lang="vi">
                <a:latin typeface="Lora"/>
                <a:ea typeface="Lora"/>
                <a:cs typeface="Lora"/>
                <a:sym typeface="Lora"/>
              </a:rPr>
              <a:t>Với biến được khai báo bởi </a:t>
            </a:r>
            <a:r>
              <a:rPr b="1" lang="vi">
                <a:latin typeface="Lora"/>
                <a:ea typeface="Lora"/>
                <a:cs typeface="Lora"/>
                <a:sym typeface="Lora"/>
              </a:rPr>
              <a:t>var</a:t>
            </a:r>
            <a:r>
              <a:rPr lang="vi">
                <a:latin typeface="Lora"/>
                <a:ea typeface="Lora"/>
                <a:cs typeface="Lora"/>
                <a:sym typeface="Lora"/>
              </a:rPr>
              <a:t>, nó cũng được “nhấc” lên đầu giống như hàm, tuy nhiên, giá trị chỉ được gán cho tới đúng vị trí câu lệnh trong mã, </a:t>
            </a:r>
            <a:r>
              <a:rPr b="1" lang="vi">
                <a:latin typeface="Lora"/>
                <a:ea typeface="Lora"/>
                <a:cs typeface="Lora"/>
                <a:sym typeface="Lora"/>
              </a:rPr>
              <a:t>hosting</a:t>
            </a:r>
            <a:r>
              <a:rPr lang="vi">
                <a:latin typeface="Lora"/>
                <a:ea typeface="Lora"/>
                <a:cs typeface="Lora"/>
                <a:sym typeface="Lora"/>
              </a:rPr>
              <a:t> không hoạt động với </a:t>
            </a:r>
            <a:r>
              <a:rPr b="1" lang="vi">
                <a:latin typeface="Lora"/>
                <a:ea typeface="Lora"/>
                <a:cs typeface="Lora"/>
                <a:sym typeface="Lora"/>
              </a:rPr>
              <a:t>let </a:t>
            </a:r>
            <a:r>
              <a:rPr lang="vi">
                <a:latin typeface="Lora"/>
                <a:ea typeface="Lora"/>
                <a:cs typeface="Lora"/>
                <a:sym typeface="Lora"/>
              </a:rPr>
              <a:t>và </a:t>
            </a:r>
            <a:r>
              <a:rPr b="1" lang="vi">
                <a:latin typeface="Lora"/>
                <a:ea typeface="Lora"/>
                <a:cs typeface="Lora"/>
                <a:sym typeface="Lora"/>
              </a:rPr>
              <a:t>const</a:t>
            </a:r>
            <a:endParaRPr>
              <a:latin typeface="Lora"/>
              <a:ea typeface="Lora"/>
              <a:cs typeface="Lora"/>
              <a:sym typeface="Lora"/>
            </a:endParaRPr>
          </a:p>
          <a:p>
            <a:pPr indent="0" lvl="0" marL="0" rtl="0" algn="l">
              <a:lnSpc>
                <a:spcPct val="135714"/>
              </a:lnSpc>
              <a:spcBef>
                <a:spcPts val="1000"/>
              </a:spcBef>
              <a:spcAft>
                <a:spcPts val="0"/>
              </a:spcAft>
              <a:buNone/>
            </a:pPr>
            <a:r>
              <a:t/>
            </a:r>
            <a:endParaRPr b="1">
              <a:latin typeface="Lora"/>
              <a:ea typeface="Lora"/>
              <a:cs typeface="Lora"/>
              <a:sym typeface="Lora"/>
            </a:endParaRPr>
          </a:p>
          <a:p>
            <a:pPr indent="0" lvl="0" marL="0" rtl="0" algn="l">
              <a:lnSpc>
                <a:spcPct val="135714"/>
              </a:lnSpc>
              <a:spcBef>
                <a:spcPts val="1000"/>
              </a:spcBef>
              <a:spcAft>
                <a:spcPts val="0"/>
              </a:spcAft>
              <a:buNone/>
            </a:pPr>
            <a:r>
              <a:t/>
            </a:r>
            <a:endParaRPr>
              <a:latin typeface="Lora"/>
              <a:ea typeface="Lora"/>
              <a:cs typeface="Lora"/>
              <a:sym typeface="Lora"/>
            </a:endParaRPr>
          </a:p>
          <a:p>
            <a:pPr indent="0" lvl="0" marL="0" rtl="0" algn="l">
              <a:lnSpc>
                <a:spcPct val="135714"/>
              </a:lnSpc>
              <a:spcBef>
                <a:spcPts val="1000"/>
              </a:spcBef>
              <a:spcAft>
                <a:spcPts val="0"/>
              </a:spcAft>
              <a:buNone/>
            </a:pPr>
            <a:r>
              <a:t/>
            </a:r>
            <a:endParaRPr>
              <a:latin typeface="Lora"/>
              <a:ea typeface="Lora"/>
              <a:cs typeface="Lora"/>
              <a:sym typeface="Lora"/>
            </a:endParaRPr>
          </a:p>
          <a:p>
            <a:pPr indent="0" lvl="0" marL="0" rtl="0" algn="l">
              <a:lnSpc>
                <a:spcPct val="135714"/>
              </a:lnSpc>
              <a:spcBef>
                <a:spcPts val="1000"/>
              </a:spcBef>
              <a:spcAft>
                <a:spcPts val="0"/>
              </a:spcAft>
              <a:buNone/>
            </a:pPr>
            <a:r>
              <a:t/>
            </a:r>
            <a:endParaRPr>
              <a:latin typeface="Lora"/>
              <a:ea typeface="Lora"/>
              <a:cs typeface="Lora"/>
              <a:sym typeface="Lora"/>
            </a:endParaRPr>
          </a:p>
          <a:p>
            <a:pPr indent="0" lvl="0" marL="0" rtl="0" algn="l">
              <a:lnSpc>
                <a:spcPct val="135714"/>
              </a:lnSpc>
              <a:spcBef>
                <a:spcPts val="1000"/>
              </a:spcBef>
              <a:spcAft>
                <a:spcPts val="0"/>
              </a:spcAft>
              <a:buNone/>
            </a:pPr>
            <a:r>
              <a:t/>
            </a:r>
            <a:endParaRPr>
              <a:latin typeface="Lora"/>
              <a:ea typeface="Lora"/>
              <a:cs typeface="Lora"/>
              <a:sym typeface="Lora"/>
            </a:endParaRPr>
          </a:p>
          <a:p>
            <a:pPr indent="0" lvl="0" marL="0" rtl="0" algn="l">
              <a:lnSpc>
                <a:spcPct val="135714"/>
              </a:lnSpc>
              <a:spcBef>
                <a:spcPts val="1000"/>
              </a:spcBef>
              <a:spcAft>
                <a:spcPts val="1000"/>
              </a:spcAft>
              <a:buNone/>
            </a:pPr>
            <a:r>
              <a:t/>
            </a:r>
            <a:endParaRPr>
              <a:latin typeface="Lora"/>
              <a:ea typeface="Lora"/>
              <a:cs typeface="Lora"/>
              <a:sym typeface="Lora"/>
            </a:endParaRPr>
          </a:p>
        </p:txBody>
      </p:sp>
      <p:sp>
        <p:nvSpPr>
          <p:cNvPr id="750" name="Google Shape;750;p92"/>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Hoisting</a:t>
            </a:r>
            <a:endParaRPr/>
          </a:p>
        </p:txBody>
      </p:sp>
      <p:sp>
        <p:nvSpPr>
          <p:cNvPr id="751" name="Google Shape;751;p92"/>
          <p:cNvSpPr txBox="1"/>
          <p:nvPr/>
        </p:nvSpPr>
        <p:spPr>
          <a:xfrm>
            <a:off x="729450" y="2135575"/>
            <a:ext cx="3000000" cy="21705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vi" sz="1200">
                <a:solidFill>
                  <a:srgbClr val="268BD2"/>
                </a:solidFill>
                <a:latin typeface="Fira Code Light"/>
                <a:ea typeface="Fira Code Light"/>
                <a:cs typeface="Fira Code Light"/>
                <a:sym typeface="Fira Code Light"/>
              </a:rPr>
              <a:t>alert</a:t>
            </a:r>
            <a:r>
              <a:rPr lang="vi" sz="1200">
                <a:solidFill>
                  <a:srgbClr val="BBBBBB"/>
                </a:solidFill>
                <a:latin typeface="Fira Code Light"/>
                <a:ea typeface="Fira Code Light"/>
                <a:cs typeface="Fira Code Light"/>
                <a:sym typeface="Fira Code Light"/>
              </a:rPr>
              <a:t>(</a:t>
            </a:r>
            <a:r>
              <a:rPr lang="vi" sz="1200">
                <a:solidFill>
                  <a:srgbClr val="268BD2"/>
                </a:solidFill>
                <a:latin typeface="Fira Code Light"/>
                <a:ea typeface="Fira Code Light"/>
                <a:cs typeface="Fira Code Light"/>
                <a:sym typeface="Fira Code Light"/>
              </a:rPr>
              <a:t>name</a:t>
            </a:r>
            <a:r>
              <a:rPr lang="vi" sz="1200">
                <a:solidFill>
                  <a:srgbClr val="BBBBBB"/>
                </a:solidFill>
                <a:latin typeface="Fira Code Light"/>
                <a:ea typeface="Fira Code Light"/>
                <a:cs typeface="Fira Code Light"/>
                <a:sym typeface="Fira Code Light"/>
              </a:rPr>
              <a:t>); </a:t>
            </a:r>
            <a:r>
              <a:rPr lang="vi" sz="1200">
                <a:solidFill>
                  <a:srgbClr val="657B83"/>
                </a:solidFill>
                <a:latin typeface="Fira Code Light"/>
                <a:ea typeface="Fira Code Light"/>
                <a:cs typeface="Fira Code Light"/>
                <a:sym typeface="Fira Code Light"/>
              </a:rPr>
              <a:t>// undefined</a:t>
            </a:r>
            <a:endParaRPr sz="1200">
              <a:solidFill>
                <a:srgbClr val="657B83"/>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rPr lang="vi" sz="1200">
                <a:solidFill>
                  <a:srgbClr val="93A1A1"/>
                </a:solidFill>
                <a:latin typeface="Fira Code Light"/>
                <a:ea typeface="Fira Code Light"/>
                <a:cs typeface="Fira Code Light"/>
                <a:sym typeface="Fira Code Light"/>
              </a:rPr>
              <a:t>var</a:t>
            </a:r>
            <a:r>
              <a:rPr lang="vi" sz="1200">
                <a:solidFill>
                  <a:srgbClr val="BBBBBB"/>
                </a:solidFill>
                <a:latin typeface="Fira Code Light"/>
                <a:ea typeface="Fira Code Light"/>
                <a:cs typeface="Fira Code Light"/>
                <a:sym typeface="Fira Code Light"/>
              </a:rPr>
              <a:t> </a:t>
            </a:r>
            <a:r>
              <a:rPr lang="vi" sz="1200">
                <a:solidFill>
                  <a:srgbClr val="268BD2"/>
                </a:solidFill>
                <a:latin typeface="Fira Code Light"/>
                <a:ea typeface="Fira Code Light"/>
                <a:cs typeface="Fira Code Light"/>
                <a:sym typeface="Fira Code Light"/>
              </a:rPr>
              <a:t>name</a:t>
            </a:r>
            <a:r>
              <a:rPr lang="vi" sz="1200">
                <a:solidFill>
                  <a:srgbClr val="BBBBBB"/>
                </a:solidFill>
                <a:latin typeface="Fira Code Light"/>
                <a:ea typeface="Fira Code Light"/>
                <a:cs typeface="Fira Code Light"/>
                <a:sym typeface="Fira Code Light"/>
              </a:rPr>
              <a:t> </a:t>
            </a:r>
            <a:r>
              <a:rPr lang="vi" sz="1200">
                <a:solidFill>
                  <a:srgbClr val="859900"/>
                </a:solidFill>
                <a:latin typeface="Fira Code Light"/>
                <a:ea typeface="Fira Code Light"/>
                <a:cs typeface="Fira Code Light"/>
                <a:sym typeface="Fira Code Light"/>
              </a:rPr>
              <a:t>=</a:t>
            </a:r>
            <a:r>
              <a:rPr lang="vi" sz="1200">
                <a:solidFill>
                  <a:srgbClr val="BBBBBB"/>
                </a:solidFill>
                <a:latin typeface="Fira Code Light"/>
                <a:ea typeface="Fira Code Light"/>
                <a:cs typeface="Fira Code Light"/>
                <a:sym typeface="Fira Code Light"/>
              </a:rPr>
              <a:t> </a:t>
            </a:r>
            <a:r>
              <a:rPr lang="vi" sz="1200">
                <a:solidFill>
                  <a:srgbClr val="2AA198"/>
                </a:solidFill>
                <a:latin typeface="Fira Code Light"/>
                <a:ea typeface="Fira Code Light"/>
                <a:cs typeface="Fira Code Light"/>
                <a:sym typeface="Fira Code Light"/>
              </a:rPr>
              <a:t>"Ba"</a:t>
            </a:r>
            <a:r>
              <a:rPr lang="vi" sz="1200">
                <a:solidFill>
                  <a:srgbClr val="BBBBBB"/>
                </a:solidFill>
                <a:latin typeface="Fira Code Light"/>
                <a:ea typeface="Fira Code Light"/>
                <a:cs typeface="Fira Code Light"/>
                <a:sym typeface="Fira Code Light"/>
              </a:rPr>
              <a:t>;</a:t>
            </a:r>
            <a:endParaRPr sz="1200">
              <a:solidFill>
                <a:srgbClr val="BBBBBB"/>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rPr lang="vi" sz="1200">
                <a:solidFill>
                  <a:srgbClr val="268BD2"/>
                </a:solidFill>
                <a:latin typeface="Fira Code Light"/>
                <a:ea typeface="Fira Code Light"/>
                <a:cs typeface="Fira Code Light"/>
                <a:sym typeface="Fira Code Light"/>
              </a:rPr>
              <a:t>alert</a:t>
            </a:r>
            <a:r>
              <a:rPr lang="vi" sz="1200">
                <a:solidFill>
                  <a:srgbClr val="BBBBBB"/>
                </a:solidFill>
                <a:latin typeface="Fira Code Light"/>
                <a:ea typeface="Fira Code Light"/>
                <a:cs typeface="Fira Code Light"/>
                <a:sym typeface="Fira Code Light"/>
              </a:rPr>
              <a:t>(</a:t>
            </a:r>
            <a:r>
              <a:rPr lang="vi" sz="1200">
                <a:solidFill>
                  <a:srgbClr val="268BD2"/>
                </a:solidFill>
                <a:latin typeface="Fira Code Light"/>
                <a:ea typeface="Fira Code Light"/>
                <a:cs typeface="Fira Code Light"/>
                <a:sym typeface="Fira Code Light"/>
              </a:rPr>
              <a:t>name</a:t>
            </a:r>
            <a:r>
              <a:rPr lang="vi" sz="1200">
                <a:solidFill>
                  <a:srgbClr val="BBBBBB"/>
                </a:solidFill>
                <a:latin typeface="Fira Code Light"/>
                <a:ea typeface="Fira Code Light"/>
                <a:cs typeface="Fira Code Light"/>
                <a:sym typeface="Fira Code Light"/>
              </a:rPr>
              <a:t>); </a:t>
            </a:r>
            <a:r>
              <a:rPr lang="vi" sz="1200">
                <a:solidFill>
                  <a:srgbClr val="657B83"/>
                </a:solidFill>
                <a:latin typeface="Fira Code Light"/>
                <a:ea typeface="Fira Code Light"/>
                <a:cs typeface="Fira Code Light"/>
                <a:sym typeface="Fira Code Light"/>
              </a:rPr>
              <a:t>// "Ba"</a:t>
            </a:r>
            <a:endParaRPr sz="1200">
              <a:solidFill>
                <a:srgbClr val="657B83"/>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t/>
            </a:r>
            <a:endParaRPr sz="1200">
              <a:solidFill>
                <a:srgbClr val="BBBBBB"/>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t/>
            </a:r>
            <a:endParaRPr sz="1200">
              <a:solidFill>
                <a:srgbClr val="268BD2"/>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rPr lang="vi" sz="1200">
                <a:solidFill>
                  <a:srgbClr val="268BD2"/>
                </a:solidFill>
                <a:latin typeface="Fira Code Light"/>
                <a:ea typeface="Fira Code Light"/>
                <a:cs typeface="Fira Code Light"/>
                <a:sym typeface="Fira Code Light"/>
              </a:rPr>
              <a:t>alert</a:t>
            </a:r>
            <a:r>
              <a:rPr lang="vi" sz="1200">
                <a:solidFill>
                  <a:srgbClr val="BBBBBB"/>
                </a:solidFill>
                <a:latin typeface="Fira Code Light"/>
                <a:ea typeface="Fira Code Light"/>
                <a:cs typeface="Fira Code Light"/>
                <a:sym typeface="Fira Code Light"/>
              </a:rPr>
              <a:t>(</a:t>
            </a:r>
            <a:r>
              <a:rPr lang="vi" sz="1200">
                <a:solidFill>
                  <a:srgbClr val="268BD2"/>
                </a:solidFill>
                <a:latin typeface="Fira Code Light"/>
                <a:ea typeface="Fira Code Light"/>
                <a:cs typeface="Fira Code Light"/>
                <a:sym typeface="Fira Code Light"/>
              </a:rPr>
              <a:t>other</a:t>
            </a:r>
            <a:r>
              <a:rPr lang="vi" sz="1200">
                <a:solidFill>
                  <a:srgbClr val="BBBBBB"/>
                </a:solidFill>
                <a:latin typeface="Fira Code Light"/>
                <a:ea typeface="Fira Code Light"/>
                <a:cs typeface="Fira Code Light"/>
                <a:sym typeface="Fira Code Light"/>
              </a:rPr>
              <a:t>); </a:t>
            </a:r>
            <a:r>
              <a:rPr lang="vi" sz="1200">
                <a:solidFill>
                  <a:srgbClr val="657B83"/>
                </a:solidFill>
                <a:latin typeface="Fira Code Light"/>
                <a:ea typeface="Fira Code Light"/>
                <a:cs typeface="Fira Code Light"/>
                <a:sym typeface="Fira Code Light"/>
              </a:rPr>
              <a:t>// error</a:t>
            </a:r>
            <a:endParaRPr sz="1200">
              <a:solidFill>
                <a:srgbClr val="657B83"/>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rPr lang="vi" sz="1200">
                <a:solidFill>
                  <a:srgbClr val="93A1A1"/>
                </a:solidFill>
                <a:latin typeface="Fira Code Light"/>
                <a:ea typeface="Fira Code Light"/>
                <a:cs typeface="Fira Code Light"/>
                <a:sym typeface="Fira Code Light"/>
              </a:rPr>
              <a:t>let</a:t>
            </a:r>
            <a:r>
              <a:rPr lang="vi" sz="1200">
                <a:solidFill>
                  <a:srgbClr val="BBBBBB"/>
                </a:solidFill>
                <a:latin typeface="Fira Code Light"/>
                <a:ea typeface="Fira Code Light"/>
                <a:cs typeface="Fira Code Light"/>
                <a:sym typeface="Fira Code Light"/>
              </a:rPr>
              <a:t> </a:t>
            </a:r>
            <a:r>
              <a:rPr lang="vi" sz="1200">
                <a:solidFill>
                  <a:srgbClr val="268BD2"/>
                </a:solidFill>
                <a:latin typeface="Fira Code Light"/>
                <a:ea typeface="Fira Code Light"/>
                <a:cs typeface="Fira Code Light"/>
                <a:sym typeface="Fira Code Light"/>
              </a:rPr>
              <a:t>other</a:t>
            </a:r>
            <a:r>
              <a:rPr lang="vi" sz="1200">
                <a:solidFill>
                  <a:srgbClr val="BBBBBB"/>
                </a:solidFill>
                <a:latin typeface="Fira Code Light"/>
                <a:ea typeface="Fira Code Light"/>
                <a:cs typeface="Fira Code Light"/>
                <a:sym typeface="Fira Code Light"/>
              </a:rPr>
              <a:t> </a:t>
            </a:r>
            <a:r>
              <a:rPr lang="vi" sz="1200">
                <a:solidFill>
                  <a:srgbClr val="859900"/>
                </a:solidFill>
                <a:latin typeface="Fira Code Light"/>
                <a:ea typeface="Fira Code Light"/>
                <a:cs typeface="Fira Code Light"/>
                <a:sym typeface="Fira Code Light"/>
              </a:rPr>
              <a:t>=</a:t>
            </a:r>
            <a:r>
              <a:rPr lang="vi" sz="1200">
                <a:solidFill>
                  <a:srgbClr val="BBBBBB"/>
                </a:solidFill>
                <a:latin typeface="Fira Code Light"/>
                <a:ea typeface="Fira Code Light"/>
                <a:cs typeface="Fira Code Light"/>
                <a:sym typeface="Fira Code Light"/>
              </a:rPr>
              <a:t> </a:t>
            </a:r>
            <a:r>
              <a:rPr lang="vi" sz="1200">
                <a:solidFill>
                  <a:srgbClr val="2AA198"/>
                </a:solidFill>
                <a:latin typeface="Fira Code Light"/>
                <a:ea typeface="Fira Code Light"/>
                <a:cs typeface="Fira Code Light"/>
                <a:sym typeface="Fira Code Light"/>
              </a:rPr>
              <a:t>"🙄</a:t>
            </a:r>
            <a:r>
              <a:rPr lang="vi" sz="1200">
                <a:solidFill>
                  <a:srgbClr val="D30102"/>
                </a:solidFill>
                <a:latin typeface="Fira Code Light"/>
                <a:ea typeface="Fira Code Light"/>
                <a:cs typeface="Fira Code Light"/>
                <a:sym typeface="Fira Code Light"/>
              </a:rPr>
              <a:t>;</a:t>
            </a:r>
            <a:endParaRPr sz="1200">
              <a:solidFill>
                <a:srgbClr val="D30102"/>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rPr lang="vi" sz="1200">
                <a:solidFill>
                  <a:srgbClr val="268BD2"/>
                </a:solidFill>
                <a:latin typeface="Fira Code Light"/>
                <a:ea typeface="Fira Code Light"/>
                <a:cs typeface="Fira Code Light"/>
                <a:sym typeface="Fira Code Light"/>
              </a:rPr>
              <a:t>alert</a:t>
            </a:r>
            <a:r>
              <a:rPr lang="vi" sz="1200">
                <a:solidFill>
                  <a:srgbClr val="BBBBBB"/>
                </a:solidFill>
                <a:latin typeface="Fira Code Light"/>
                <a:ea typeface="Fira Code Light"/>
                <a:cs typeface="Fira Code Light"/>
                <a:sym typeface="Fira Code Light"/>
              </a:rPr>
              <a:t>(</a:t>
            </a:r>
            <a:r>
              <a:rPr lang="vi" sz="1200">
                <a:solidFill>
                  <a:srgbClr val="268BD2"/>
                </a:solidFill>
                <a:latin typeface="Fira Code Light"/>
                <a:ea typeface="Fira Code Light"/>
                <a:cs typeface="Fira Code Light"/>
                <a:sym typeface="Fira Code Light"/>
              </a:rPr>
              <a:t>other</a:t>
            </a:r>
            <a:r>
              <a:rPr lang="vi" sz="1200">
                <a:solidFill>
                  <a:srgbClr val="BBBBBB"/>
                </a:solidFill>
                <a:latin typeface="Fira Code Light"/>
                <a:ea typeface="Fira Code Light"/>
                <a:cs typeface="Fira Code Light"/>
                <a:sym typeface="Fira Code Light"/>
              </a:rPr>
              <a:t>); </a:t>
            </a:r>
            <a:r>
              <a:rPr lang="vi" sz="1200">
                <a:solidFill>
                  <a:srgbClr val="657B83"/>
                </a:solidFill>
                <a:latin typeface="Fira Code Light"/>
                <a:ea typeface="Fira Code Light"/>
                <a:cs typeface="Fira Code Light"/>
                <a:sym typeface="Fira Code Light"/>
              </a:rPr>
              <a:t>// "🙄"</a:t>
            </a:r>
            <a:endParaRPr sz="1200">
              <a:solidFill>
                <a:srgbClr val="657B83"/>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t/>
            </a:r>
            <a:endParaRPr sz="1200">
              <a:solidFill>
                <a:srgbClr val="268BD2"/>
              </a:solidFill>
              <a:latin typeface="Fira Code"/>
              <a:ea typeface="Fira Code"/>
              <a:cs typeface="Fira Code"/>
              <a:sym typeface="Fira Code"/>
            </a:endParaRPr>
          </a:p>
        </p:txBody>
      </p:sp>
      <p:sp>
        <p:nvSpPr>
          <p:cNvPr id="752" name="Google Shape;752;p92"/>
          <p:cNvSpPr txBox="1"/>
          <p:nvPr/>
        </p:nvSpPr>
        <p:spPr>
          <a:xfrm>
            <a:off x="4720350" y="2174025"/>
            <a:ext cx="3000000" cy="1224600"/>
          </a:xfrm>
          <a:prstGeom prst="rect">
            <a:avLst/>
          </a:prstGeom>
          <a:noFill/>
          <a:ln cap="flat" cmpd="sng" w="9525">
            <a:solidFill>
              <a:srgbClr val="BF9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vi" sz="1200">
                <a:solidFill>
                  <a:srgbClr val="93A1A1"/>
                </a:solidFill>
                <a:latin typeface="Fira Code Light"/>
                <a:ea typeface="Fira Code Light"/>
                <a:cs typeface="Fira Code Light"/>
                <a:sym typeface="Fira Code Light"/>
              </a:rPr>
              <a:t>var</a:t>
            </a:r>
            <a:r>
              <a:rPr lang="vi" sz="1200">
                <a:solidFill>
                  <a:srgbClr val="BBBBBB"/>
                </a:solidFill>
                <a:latin typeface="Fira Code Light"/>
                <a:ea typeface="Fira Code Light"/>
                <a:cs typeface="Fira Code Light"/>
                <a:sym typeface="Fira Code Light"/>
              </a:rPr>
              <a:t> </a:t>
            </a:r>
            <a:r>
              <a:rPr lang="vi" sz="1200">
                <a:solidFill>
                  <a:srgbClr val="268BD2"/>
                </a:solidFill>
                <a:latin typeface="Fira Code Light"/>
                <a:ea typeface="Fira Code Light"/>
                <a:cs typeface="Fira Code Light"/>
                <a:sym typeface="Fira Code Light"/>
              </a:rPr>
              <a:t>name</a:t>
            </a:r>
            <a:r>
              <a:rPr lang="vi" sz="1200">
                <a:solidFill>
                  <a:srgbClr val="BBBBBB"/>
                </a:solidFill>
                <a:latin typeface="Fira Code Light"/>
                <a:ea typeface="Fira Code Light"/>
                <a:cs typeface="Fira Code Light"/>
                <a:sym typeface="Fira Code Light"/>
              </a:rPr>
              <a:t>; </a:t>
            </a:r>
            <a:r>
              <a:rPr lang="vi" sz="1200">
                <a:solidFill>
                  <a:srgbClr val="657B83"/>
                </a:solidFill>
                <a:latin typeface="Fira Code Light"/>
                <a:ea typeface="Fira Code Light"/>
                <a:cs typeface="Fira Code Light"/>
                <a:sym typeface="Fira Code Light"/>
              </a:rPr>
              <a:t>// undefined</a:t>
            </a:r>
            <a:endParaRPr sz="1200">
              <a:solidFill>
                <a:srgbClr val="657B83"/>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rPr lang="vi" sz="1200">
                <a:solidFill>
                  <a:srgbClr val="268BD2"/>
                </a:solidFill>
                <a:latin typeface="Fira Code Light"/>
                <a:ea typeface="Fira Code Light"/>
                <a:cs typeface="Fira Code Light"/>
                <a:sym typeface="Fira Code Light"/>
              </a:rPr>
              <a:t>alert</a:t>
            </a:r>
            <a:r>
              <a:rPr lang="vi" sz="1200">
                <a:solidFill>
                  <a:srgbClr val="BBBBBB"/>
                </a:solidFill>
                <a:latin typeface="Fira Code Light"/>
                <a:ea typeface="Fira Code Light"/>
                <a:cs typeface="Fira Code Light"/>
                <a:sym typeface="Fira Code Light"/>
              </a:rPr>
              <a:t>(</a:t>
            </a:r>
            <a:r>
              <a:rPr lang="vi" sz="1200">
                <a:solidFill>
                  <a:srgbClr val="268BD2"/>
                </a:solidFill>
                <a:latin typeface="Fira Code Light"/>
                <a:ea typeface="Fira Code Light"/>
                <a:cs typeface="Fira Code Light"/>
                <a:sym typeface="Fira Code Light"/>
              </a:rPr>
              <a:t>name</a:t>
            </a:r>
            <a:r>
              <a:rPr lang="vi" sz="1200">
                <a:solidFill>
                  <a:srgbClr val="BBBBBB"/>
                </a:solidFill>
                <a:latin typeface="Fira Code Light"/>
                <a:ea typeface="Fira Code Light"/>
                <a:cs typeface="Fira Code Light"/>
                <a:sym typeface="Fira Code Light"/>
              </a:rPr>
              <a:t>); </a:t>
            </a:r>
            <a:r>
              <a:rPr lang="vi" sz="1200">
                <a:solidFill>
                  <a:srgbClr val="657B83"/>
                </a:solidFill>
                <a:latin typeface="Fira Code Light"/>
                <a:ea typeface="Fira Code Light"/>
                <a:cs typeface="Fira Code Light"/>
                <a:sym typeface="Fira Code Light"/>
              </a:rPr>
              <a:t>// undefined</a:t>
            </a:r>
            <a:endParaRPr sz="1200">
              <a:solidFill>
                <a:srgbClr val="657B83"/>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rPr lang="vi" sz="1200">
                <a:solidFill>
                  <a:srgbClr val="268BD2"/>
                </a:solidFill>
                <a:latin typeface="Fira Code Light"/>
                <a:ea typeface="Fira Code Light"/>
                <a:cs typeface="Fira Code Light"/>
                <a:sym typeface="Fira Code Light"/>
              </a:rPr>
              <a:t>name</a:t>
            </a:r>
            <a:r>
              <a:rPr lang="vi" sz="1200">
                <a:solidFill>
                  <a:srgbClr val="BBBBBB"/>
                </a:solidFill>
                <a:latin typeface="Fira Code Light"/>
                <a:ea typeface="Fira Code Light"/>
                <a:cs typeface="Fira Code Light"/>
                <a:sym typeface="Fira Code Light"/>
              </a:rPr>
              <a:t> </a:t>
            </a:r>
            <a:r>
              <a:rPr lang="vi" sz="1200">
                <a:solidFill>
                  <a:srgbClr val="859900"/>
                </a:solidFill>
                <a:latin typeface="Fira Code Light"/>
                <a:ea typeface="Fira Code Light"/>
                <a:cs typeface="Fira Code Light"/>
                <a:sym typeface="Fira Code Light"/>
              </a:rPr>
              <a:t>=</a:t>
            </a:r>
            <a:r>
              <a:rPr lang="vi" sz="1200">
                <a:solidFill>
                  <a:srgbClr val="BBBBBB"/>
                </a:solidFill>
                <a:latin typeface="Fira Code Light"/>
                <a:ea typeface="Fira Code Light"/>
                <a:cs typeface="Fira Code Light"/>
                <a:sym typeface="Fira Code Light"/>
              </a:rPr>
              <a:t> </a:t>
            </a:r>
            <a:r>
              <a:rPr lang="vi" sz="1200">
                <a:solidFill>
                  <a:srgbClr val="2AA198"/>
                </a:solidFill>
                <a:latin typeface="Fira Code Light"/>
                <a:ea typeface="Fira Code Light"/>
                <a:cs typeface="Fira Code Light"/>
                <a:sym typeface="Fira Code Light"/>
              </a:rPr>
              <a:t>"Ba"</a:t>
            </a:r>
            <a:r>
              <a:rPr lang="vi" sz="1200">
                <a:solidFill>
                  <a:srgbClr val="BBBBBB"/>
                </a:solidFill>
                <a:latin typeface="Fira Code Light"/>
                <a:ea typeface="Fira Code Light"/>
                <a:cs typeface="Fira Code Light"/>
                <a:sym typeface="Fira Code Light"/>
              </a:rPr>
              <a:t>;</a:t>
            </a:r>
            <a:endParaRPr sz="1200">
              <a:solidFill>
                <a:srgbClr val="BBBBBB"/>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rPr lang="vi" sz="1200">
                <a:solidFill>
                  <a:srgbClr val="268BD2"/>
                </a:solidFill>
                <a:latin typeface="Fira Code Light"/>
                <a:ea typeface="Fira Code Light"/>
                <a:cs typeface="Fira Code Light"/>
                <a:sym typeface="Fira Code Light"/>
              </a:rPr>
              <a:t>alert</a:t>
            </a:r>
            <a:r>
              <a:rPr lang="vi" sz="1200">
                <a:solidFill>
                  <a:srgbClr val="BBBBBB"/>
                </a:solidFill>
                <a:latin typeface="Fira Code Light"/>
                <a:ea typeface="Fira Code Light"/>
                <a:cs typeface="Fira Code Light"/>
                <a:sym typeface="Fira Code Light"/>
              </a:rPr>
              <a:t>(</a:t>
            </a:r>
            <a:r>
              <a:rPr lang="vi" sz="1200">
                <a:solidFill>
                  <a:srgbClr val="268BD2"/>
                </a:solidFill>
                <a:latin typeface="Fira Code Light"/>
                <a:ea typeface="Fira Code Light"/>
                <a:cs typeface="Fira Code Light"/>
                <a:sym typeface="Fira Code Light"/>
              </a:rPr>
              <a:t>name</a:t>
            </a:r>
            <a:r>
              <a:rPr lang="vi" sz="1200">
                <a:solidFill>
                  <a:srgbClr val="BBBBBB"/>
                </a:solidFill>
                <a:latin typeface="Fira Code Light"/>
                <a:ea typeface="Fira Code Light"/>
                <a:cs typeface="Fira Code Light"/>
                <a:sym typeface="Fira Code Light"/>
              </a:rPr>
              <a:t>); </a:t>
            </a:r>
            <a:r>
              <a:rPr lang="vi" sz="1200">
                <a:solidFill>
                  <a:srgbClr val="657B83"/>
                </a:solidFill>
                <a:latin typeface="Fira Code Light"/>
                <a:ea typeface="Fira Code Light"/>
                <a:cs typeface="Fira Code Light"/>
                <a:sym typeface="Fira Code Light"/>
              </a:rPr>
              <a:t>// "Ba"</a:t>
            </a:r>
            <a:endParaRPr sz="1200">
              <a:solidFill>
                <a:srgbClr val="657B83"/>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t/>
            </a:r>
            <a:endParaRPr sz="1200">
              <a:solidFill>
                <a:srgbClr val="268BD2"/>
              </a:solidFill>
              <a:latin typeface="Fira Code"/>
              <a:ea typeface="Fira Code"/>
              <a:cs typeface="Fira Code"/>
              <a:sym typeface="Fira Code"/>
            </a:endParaRPr>
          </a:p>
        </p:txBody>
      </p:sp>
      <p:sp>
        <p:nvSpPr>
          <p:cNvPr id="753" name="Google Shape;753;p92"/>
          <p:cNvSpPr/>
          <p:nvPr/>
        </p:nvSpPr>
        <p:spPr>
          <a:xfrm>
            <a:off x="676950" y="2174025"/>
            <a:ext cx="2657100" cy="1046700"/>
          </a:xfrm>
          <a:prstGeom prst="rect">
            <a:avLst/>
          </a:prstGeom>
          <a:noFill/>
          <a:ln cap="flat" cmpd="sng" w="9525">
            <a:solidFill>
              <a:srgbClr val="BF9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Code"/>
              <a:ea typeface="Fira Code"/>
              <a:cs typeface="Fira Code"/>
              <a:sym typeface="Fira Code"/>
            </a:endParaRPr>
          </a:p>
        </p:txBody>
      </p:sp>
      <p:cxnSp>
        <p:nvCxnSpPr>
          <p:cNvPr id="754" name="Google Shape;754;p92"/>
          <p:cNvCxnSpPr>
            <a:stCxn id="753" idx="3"/>
          </p:cNvCxnSpPr>
          <p:nvPr/>
        </p:nvCxnSpPr>
        <p:spPr>
          <a:xfrm>
            <a:off x="3334050" y="2697375"/>
            <a:ext cx="1386300" cy="0"/>
          </a:xfrm>
          <a:prstGeom prst="straightConnector1">
            <a:avLst/>
          </a:prstGeom>
          <a:noFill/>
          <a:ln cap="flat" cmpd="sng" w="9525">
            <a:solidFill>
              <a:srgbClr val="BF9000"/>
            </a:solidFill>
            <a:prstDash val="dash"/>
            <a:round/>
            <a:headEnd len="med" w="med" type="none"/>
            <a:tailEnd len="med" w="med" type="triangle"/>
          </a:ln>
        </p:spPr>
      </p:cxnSp>
      <p:pic>
        <p:nvPicPr>
          <p:cNvPr id="755" name="Google Shape;755;p92"/>
          <p:cNvPicPr preferRelativeResize="0"/>
          <p:nvPr/>
        </p:nvPicPr>
        <p:blipFill>
          <a:blip r:embed="rId3">
            <a:alphaModFix/>
          </a:blip>
          <a:stretch>
            <a:fillRect/>
          </a:stretch>
        </p:blipFill>
        <p:spPr>
          <a:xfrm>
            <a:off x="3582900" y="3662725"/>
            <a:ext cx="1363646" cy="10467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93"/>
          <p:cNvSpPr txBox="1"/>
          <p:nvPr>
            <p:ph idx="1" type="body"/>
          </p:nvPr>
        </p:nvSpPr>
        <p:spPr>
          <a:xfrm>
            <a:off x="729450" y="1312325"/>
            <a:ext cx="7686900" cy="3584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vi">
                <a:latin typeface="Lora"/>
                <a:ea typeface="Lora"/>
                <a:cs typeface="Lora"/>
                <a:sym typeface="Lora"/>
              </a:rPr>
              <a:t>Trong JavaScript, hàm có thể ghi nhớ và truy xuất tới giá trị của các biến được khai báo bên ngoài nó, kết hợp với </a:t>
            </a:r>
            <a:r>
              <a:rPr b="1" lang="vi">
                <a:latin typeface="Lora"/>
                <a:ea typeface="Lora"/>
                <a:cs typeface="Lora"/>
                <a:sym typeface="Lora"/>
              </a:rPr>
              <a:t>scope</a:t>
            </a:r>
            <a:r>
              <a:rPr lang="vi">
                <a:latin typeface="Lora"/>
                <a:ea typeface="Lora"/>
                <a:cs typeface="Lora"/>
                <a:sym typeface="Lora"/>
              </a:rPr>
              <a:t>, chúng ta có thể “</a:t>
            </a:r>
            <a:r>
              <a:rPr b="1" lang="vi">
                <a:latin typeface="Lora"/>
                <a:ea typeface="Lora"/>
                <a:cs typeface="Lora"/>
                <a:sym typeface="Lora"/>
              </a:rPr>
              <a:t>ẩn</a:t>
            </a:r>
            <a:r>
              <a:rPr lang="vi">
                <a:latin typeface="Lora"/>
                <a:ea typeface="Lora"/>
                <a:cs typeface="Lora"/>
                <a:sym typeface="Lora"/>
              </a:rPr>
              <a:t>” các giá trị khỏi mã bên ngoài, nhưng cho phép truy cập thông qua một hàm, đó được gọi là </a:t>
            </a:r>
            <a:r>
              <a:rPr b="1" lang="vi">
                <a:latin typeface="Lora"/>
                <a:ea typeface="Lora"/>
                <a:cs typeface="Lora"/>
                <a:sym typeface="Lora"/>
              </a:rPr>
              <a:t>closure</a:t>
            </a:r>
            <a:endParaRPr>
              <a:latin typeface="Lora"/>
              <a:ea typeface="Lora"/>
              <a:cs typeface="Lora"/>
              <a:sym typeface="Lora"/>
            </a:endParaRPr>
          </a:p>
          <a:p>
            <a:pPr indent="0" lvl="0" marL="0" rtl="0" algn="l">
              <a:lnSpc>
                <a:spcPct val="135714"/>
              </a:lnSpc>
              <a:spcBef>
                <a:spcPts val="1600"/>
              </a:spcBef>
              <a:spcAft>
                <a:spcPts val="0"/>
              </a:spcAft>
              <a:buNone/>
            </a:pPr>
            <a:r>
              <a:rPr lang="vi" sz="1200">
                <a:solidFill>
                  <a:srgbClr val="93A1A1"/>
                </a:solidFill>
                <a:latin typeface="Fira Code Light"/>
                <a:ea typeface="Fira Code Light"/>
                <a:cs typeface="Fira Code Light"/>
                <a:sym typeface="Fira Code Light"/>
              </a:rPr>
              <a:t>let</a:t>
            </a:r>
            <a:r>
              <a:rPr lang="vi" sz="1200">
                <a:solidFill>
                  <a:srgbClr val="BBBBBB"/>
                </a:solidFill>
                <a:latin typeface="Fira Code Light"/>
                <a:ea typeface="Fira Code Light"/>
                <a:cs typeface="Fira Code Light"/>
                <a:sym typeface="Fira Code Light"/>
              </a:rPr>
              <a:t> </a:t>
            </a:r>
            <a:r>
              <a:rPr lang="vi" sz="1200">
                <a:solidFill>
                  <a:srgbClr val="268BD2"/>
                </a:solidFill>
                <a:latin typeface="Fira Code Light"/>
                <a:ea typeface="Fira Code Light"/>
                <a:cs typeface="Fira Code Light"/>
                <a:sym typeface="Fira Code Light"/>
              </a:rPr>
              <a:t>counter</a:t>
            </a:r>
            <a:r>
              <a:rPr lang="vi" sz="1200">
                <a:solidFill>
                  <a:srgbClr val="BBBBBB"/>
                </a:solidFill>
                <a:latin typeface="Fira Code Light"/>
                <a:ea typeface="Fira Code Light"/>
                <a:cs typeface="Fira Code Light"/>
                <a:sym typeface="Fira Code Light"/>
              </a:rPr>
              <a:t> </a:t>
            </a:r>
            <a:r>
              <a:rPr lang="vi" sz="1200">
                <a:solidFill>
                  <a:srgbClr val="859900"/>
                </a:solidFill>
                <a:latin typeface="Fira Code Light"/>
                <a:ea typeface="Fira Code Light"/>
                <a:cs typeface="Fira Code Light"/>
                <a:sym typeface="Fira Code Light"/>
              </a:rPr>
              <a:t>=</a:t>
            </a:r>
            <a:r>
              <a:rPr lang="vi" sz="1200">
                <a:solidFill>
                  <a:srgbClr val="BBBBBB"/>
                </a:solidFill>
                <a:latin typeface="Fira Code Light"/>
                <a:ea typeface="Fira Code Light"/>
                <a:cs typeface="Fira Code Light"/>
                <a:sym typeface="Fira Code Light"/>
              </a:rPr>
              <a:t> (</a:t>
            </a:r>
            <a:r>
              <a:rPr lang="vi" sz="1200">
                <a:solidFill>
                  <a:srgbClr val="268BD2"/>
                </a:solidFill>
                <a:latin typeface="Fira Code Light"/>
                <a:ea typeface="Fira Code Light"/>
                <a:cs typeface="Fira Code Light"/>
                <a:sym typeface="Fira Code Light"/>
              </a:rPr>
              <a:t>function</a:t>
            </a:r>
            <a:r>
              <a:rPr lang="vi" sz="1200">
                <a:solidFill>
                  <a:srgbClr val="BBBBBB"/>
                </a:solidFill>
                <a:latin typeface="Fira Code Light"/>
                <a:ea typeface="Fira Code Light"/>
                <a:cs typeface="Fira Code Light"/>
                <a:sym typeface="Fira Code Light"/>
              </a:rPr>
              <a:t>() </a:t>
            </a:r>
            <a:r>
              <a:rPr lang="vi" sz="1200">
                <a:solidFill>
                  <a:srgbClr val="93A1A1"/>
                </a:solidFill>
                <a:latin typeface="Fira Code Light"/>
                <a:ea typeface="Fira Code Light"/>
                <a:cs typeface="Fira Code Light"/>
                <a:sym typeface="Fira Code Light"/>
              </a:rPr>
              <a:t>=&gt;</a:t>
            </a:r>
            <a:r>
              <a:rPr lang="vi" sz="1200">
                <a:solidFill>
                  <a:srgbClr val="BBBBBB"/>
                </a:solidFill>
                <a:latin typeface="Fira Code Light"/>
                <a:ea typeface="Fira Code Light"/>
                <a:cs typeface="Fira Code Light"/>
                <a:sym typeface="Fira Code Light"/>
              </a:rPr>
              <a:t> {</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a:t>
            </a:r>
            <a:r>
              <a:rPr i="1" lang="vi" sz="1200">
                <a:solidFill>
                  <a:srgbClr val="657B83"/>
                </a:solidFill>
                <a:latin typeface="Open Sans"/>
                <a:ea typeface="Open Sans"/>
                <a:cs typeface="Open Sans"/>
                <a:sym typeface="Open Sans"/>
              </a:rPr>
              <a:t>closure</a:t>
            </a:r>
            <a:endParaRPr i="1" sz="1200">
              <a:solidFill>
                <a:srgbClr val="657B83"/>
              </a:solidFill>
              <a:latin typeface="Open Sans"/>
              <a:ea typeface="Open Sans"/>
              <a:cs typeface="Open Sans"/>
              <a:sym typeface="Open Sans"/>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93A1A1"/>
                </a:solidFill>
                <a:latin typeface="Fira Code Light"/>
                <a:ea typeface="Fira Code Light"/>
                <a:cs typeface="Fira Code Light"/>
                <a:sym typeface="Fira Code Light"/>
              </a:rPr>
              <a:t>let</a:t>
            </a:r>
            <a:r>
              <a:rPr lang="vi" sz="1200">
                <a:solidFill>
                  <a:srgbClr val="BBBBBB"/>
                </a:solidFill>
                <a:latin typeface="Fira Code Light"/>
                <a:ea typeface="Fira Code Light"/>
                <a:cs typeface="Fira Code Light"/>
                <a:sym typeface="Fira Code Light"/>
              </a:rPr>
              <a:t> </a:t>
            </a:r>
            <a:r>
              <a:rPr lang="vi" sz="1200">
                <a:solidFill>
                  <a:srgbClr val="268BD2"/>
                </a:solidFill>
                <a:latin typeface="Fira Code Light"/>
                <a:ea typeface="Fira Code Light"/>
                <a:cs typeface="Fira Code Light"/>
                <a:sym typeface="Fira Code Light"/>
              </a:rPr>
              <a:t>count</a:t>
            </a:r>
            <a:r>
              <a:rPr lang="vi" sz="1200">
                <a:solidFill>
                  <a:srgbClr val="BBBBBB"/>
                </a:solidFill>
                <a:latin typeface="Fira Code Light"/>
                <a:ea typeface="Fira Code Light"/>
                <a:cs typeface="Fira Code Light"/>
                <a:sym typeface="Fira Code Light"/>
              </a:rPr>
              <a:t> </a:t>
            </a:r>
            <a:r>
              <a:rPr lang="vi" sz="1200">
                <a:solidFill>
                  <a:srgbClr val="859900"/>
                </a:solidFill>
                <a:latin typeface="Fira Code Light"/>
                <a:ea typeface="Fira Code Light"/>
                <a:cs typeface="Fira Code Light"/>
                <a:sym typeface="Fira Code Light"/>
              </a:rPr>
              <a:t>=</a:t>
            </a:r>
            <a:r>
              <a:rPr lang="vi" sz="1200">
                <a:solidFill>
                  <a:srgbClr val="BBBBBB"/>
                </a:solidFill>
                <a:latin typeface="Fira Code Light"/>
                <a:ea typeface="Fira Code Light"/>
                <a:cs typeface="Fira Code Light"/>
                <a:sym typeface="Fira Code Light"/>
              </a:rPr>
              <a:t> </a:t>
            </a:r>
            <a:r>
              <a:rPr lang="vi" sz="1200">
                <a:solidFill>
                  <a:srgbClr val="D33682"/>
                </a:solidFill>
                <a:latin typeface="Fira Code Light"/>
                <a:ea typeface="Fira Code Light"/>
                <a:cs typeface="Fira Code Light"/>
                <a:sym typeface="Fira Code Light"/>
              </a:rPr>
              <a:t>0</a:t>
            </a:r>
            <a:r>
              <a:rPr lang="vi" sz="1200">
                <a:solidFill>
                  <a:srgbClr val="BBBBBB"/>
                </a:solidFill>
                <a:latin typeface="Fira Code Light"/>
                <a:ea typeface="Fira Code Light"/>
                <a:cs typeface="Fira Code Light"/>
                <a:sym typeface="Fira Code Light"/>
              </a:rPr>
              <a:t>;</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a:t>
            </a:r>
            <a:r>
              <a:rPr i="1" lang="vi" sz="1200">
                <a:solidFill>
                  <a:srgbClr val="657B83"/>
                </a:solidFill>
                <a:latin typeface="Open Sans"/>
                <a:ea typeface="Open Sans"/>
                <a:cs typeface="Open Sans"/>
                <a:sym typeface="Open Sans"/>
              </a:rPr>
              <a:t>biến cục bộ</a:t>
            </a:r>
            <a:endParaRPr i="1" sz="1200">
              <a:solidFill>
                <a:srgbClr val="657B83"/>
              </a:solidFill>
              <a:latin typeface="Open Sans"/>
              <a:ea typeface="Open Sans"/>
              <a:cs typeface="Open Sans"/>
              <a:sym typeface="Open Sans"/>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859900"/>
                </a:solidFill>
                <a:latin typeface="Fira Code Light"/>
                <a:ea typeface="Fira Code Light"/>
                <a:cs typeface="Fira Code Light"/>
                <a:sym typeface="Fira Code Light"/>
              </a:rPr>
              <a:t>return</a:t>
            </a:r>
            <a:r>
              <a:rPr lang="vi" sz="1200">
                <a:solidFill>
                  <a:srgbClr val="BBBBBB"/>
                </a:solidFill>
                <a:latin typeface="Fira Code Light"/>
                <a:ea typeface="Fira Code Light"/>
                <a:cs typeface="Fira Code Light"/>
                <a:sym typeface="Fira Code Light"/>
              </a:rPr>
              <a:t> () </a:t>
            </a:r>
            <a:r>
              <a:rPr lang="vi" sz="1200">
                <a:solidFill>
                  <a:srgbClr val="93A1A1"/>
                </a:solidFill>
                <a:latin typeface="Fira Code Light"/>
                <a:ea typeface="Fira Code Light"/>
                <a:cs typeface="Fira Code Light"/>
                <a:sym typeface="Fira Code Light"/>
              </a:rPr>
              <a:t>=&gt;</a:t>
            </a:r>
            <a:r>
              <a:rPr lang="vi" sz="1200">
                <a:solidFill>
                  <a:srgbClr val="BBBBBB"/>
                </a:solidFill>
                <a:latin typeface="Fira Code Light"/>
                <a:ea typeface="Fira Code Light"/>
                <a:cs typeface="Fira Code Light"/>
                <a:sym typeface="Fira Code Light"/>
              </a:rPr>
              <a:t> </a:t>
            </a:r>
            <a:r>
              <a:rPr lang="vi" sz="1200">
                <a:solidFill>
                  <a:srgbClr val="268BD2"/>
                </a:solidFill>
                <a:latin typeface="Fira Code Light"/>
                <a:ea typeface="Fira Code Light"/>
                <a:cs typeface="Fira Code Light"/>
                <a:sym typeface="Fira Code Light"/>
              </a:rPr>
              <a:t>count</a:t>
            </a:r>
            <a:r>
              <a:rPr lang="vi" sz="1200">
                <a:solidFill>
                  <a:srgbClr val="859900"/>
                </a:solidFill>
                <a:latin typeface="Fira Code Light"/>
                <a:ea typeface="Fira Code Light"/>
                <a:cs typeface="Fira Code Light"/>
                <a:sym typeface="Fira Code Light"/>
              </a:rPr>
              <a:t>++</a:t>
            </a:r>
            <a:r>
              <a:rPr lang="vi" sz="1200">
                <a:solidFill>
                  <a:srgbClr val="BBBBBB"/>
                </a:solidFill>
                <a:latin typeface="Fira Code Light"/>
                <a:ea typeface="Fira Code Light"/>
                <a:cs typeface="Fira Code Light"/>
                <a:sym typeface="Fira Code Light"/>
              </a:rPr>
              <a:t>; </a:t>
            </a:r>
            <a:r>
              <a:rPr i="1" lang="vi" sz="1200">
                <a:solidFill>
                  <a:srgbClr val="657B83"/>
                </a:solidFill>
                <a:latin typeface="Fira Code"/>
                <a:ea typeface="Fira Code"/>
                <a:cs typeface="Fira Code"/>
                <a:sym typeface="Fira Code"/>
              </a:rPr>
              <a:t>// </a:t>
            </a:r>
            <a:r>
              <a:rPr i="1" lang="vi" sz="1200">
                <a:solidFill>
                  <a:srgbClr val="657B83"/>
                </a:solidFill>
                <a:latin typeface="Open Sans"/>
                <a:ea typeface="Open Sans"/>
                <a:cs typeface="Open Sans"/>
                <a:sym typeface="Open Sans"/>
              </a:rPr>
              <a:t>trả về một hàm, hàm này có thể truy xuất tới biến count bên ngoài</a:t>
            </a:r>
            <a:endParaRPr sz="1200">
              <a:solidFill>
                <a:srgbClr val="BBBBBB"/>
              </a:solidFill>
              <a:latin typeface="Open Sans"/>
              <a:ea typeface="Open Sans"/>
              <a:cs typeface="Open Sans"/>
              <a:sym typeface="Open Sans"/>
            </a:endParaRPr>
          </a:p>
          <a:p>
            <a:pPr indent="0" lvl="0" marL="0" rtl="0" algn="l">
              <a:lnSpc>
                <a:spcPct val="135714"/>
              </a:lnSpc>
              <a:spcBef>
                <a:spcPts val="0"/>
              </a:spcBef>
              <a:spcAft>
                <a:spcPts val="0"/>
              </a:spcAft>
              <a:buNone/>
            </a:pPr>
            <a:r>
              <a:rPr lang="vi" sz="1200">
                <a:solidFill>
                  <a:srgbClr val="BBBBBB"/>
                </a:solidFill>
                <a:latin typeface="Fira Code Light"/>
                <a:ea typeface="Fira Code Light"/>
                <a:cs typeface="Fira Code Light"/>
                <a:sym typeface="Fira Code Light"/>
              </a:rPr>
              <a:t>})();</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a:t>
            </a:r>
            <a:r>
              <a:rPr i="1" lang="vi" sz="1200">
                <a:solidFill>
                  <a:srgbClr val="657B83"/>
                </a:solidFill>
                <a:latin typeface="Open Sans"/>
                <a:ea typeface="Open Sans"/>
                <a:cs typeface="Open Sans"/>
                <a:sym typeface="Open Sans"/>
              </a:rPr>
              <a:t>hàm tự thực thi, giá trị của counter là hàm</a:t>
            </a:r>
            <a:r>
              <a:rPr i="1" lang="vi" sz="1200">
                <a:solidFill>
                  <a:srgbClr val="657B83"/>
                </a:solidFill>
                <a:latin typeface="Fira Code"/>
                <a:ea typeface="Fira Code"/>
                <a:cs typeface="Fira Code"/>
                <a:sym typeface="Fira Code"/>
              </a:rPr>
              <a:t> </a:t>
            </a:r>
            <a:r>
              <a:rPr lang="vi" sz="1200">
                <a:solidFill>
                  <a:srgbClr val="BBBBBB"/>
                </a:solidFill>
                <a:latin typeface="Fira Code Light"/>
                <a:ea typeface="Fira Code Light"/>
                <a:cs typeface="Fira Code Light"/>
                <a:sym typeface="Fira Code Light"/>
              </a:rPr>
              <a:t>() </a:t>
            </a:r>
            <a:r>
              <a:rPr lang="vi" sz="1200">
                <a:solidFill>
                  <a:srgbClr val="93A1A1"/>
                </a:solidFill>
                <a:latin typeface="Fira Code Light"/>
                <a:ea typeface="Fira Code Light"/>
                <a:cs typeface="Fira Code Light"/>
                <a:sym typeface="Fira Code Light"/>
              </a:rPr>
              <a:t>=&gt;</a:t>
            </a:r>
            <a:r>
              <a:rPr lang="vi" sz="1200">
                <a:solidFill>
                  <a:srgbClr val="BBBBBB"/>
                </a:solidFill>
                <a:latin typeface="Fira Code Light"/>
                <a:ea typeface="Fira Code Light"/>
                <a:cs typeface="Fira Code Light"/>
                <a:sym typeface="Fira Code Light"/>
              </a:rPr>
              <a:t> </a:t>
            </a:r>
            <a:r>
              <a:rPr lang="vi" sz="1200">
                <a:solidFill>
                  <a:srgbClr val="268BD2"/>
                </a:solidFill>
                <a:latin typeface="Fira Code Light"/>
                <a:ea typeface="Fira Code Light"/>
                <a:cs typeface="Fira Code Light"/>
                <a:sym typeface="Fira Code Light"/>
              </a:rPr>
              <a:t>count</a:t>
            </a:r>
            <a:r>
              <a:rPr lang="vi" sz="1200">
                <a:solidFill>
                  <a:srgbClr val="859900"/>
                </a:solidFill>
                <a:latin typeface="Fira Code Light"/>
                <a:ea typeface="Fira Code Light"/>
                <a:cs typeface="Fira Code Light"/>
                <a:sym typeface="Fira Code Light"/>
              </a:rPr>
              <a:t>++</a:t>
            </a:r>
            <a:endParaRPr sz="1200">
              <a:solidFill>
                <a:srgbClr val="859900"/>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t/>
            </a:r>
            <a:endParaRPr sz="1200">
              <a:solidFill>
                <a:srgbClr val="859900"/>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Light"/>
                <a:ea typeface="Fira Code Light"/>
                <a:cs typeface="Fira Code Light"/>
                <a:sym typeface="Fira Code Light"/>
              </a:rPr>
              <a:t>console</a:t>
            </a:r>
            <a:r>
              <a:rPr lang="vi" sz="1200">
                <a:solidFill>
                  <a:srgbClr val="BBBBBB"/>
                </a:solidFill>
                <a:latin typeface="Fira Code Light"/>
                <a:ea typeface="Fira Code Light"/>
                <a:cs typeface="Fira Code Light"/>
                <a:sym typeface="Fira Code Light"/>
              </a:rPr>
              <a:t>.</a:t>
            </a:r>
            <a:r>
              <a:rPr lang="vi" sz="1200">
                <a:solidFill>
                  <a:srgbClr val="268BD2"/>
                </a:solidFill>
                <a:latin typeface="Fira Code Light"/>
                <a:ea typeface="Fira Code Light"/>
                <a:cs typeface="Fira Code Light"/>
                <a:sym typeface="Fira Code Light"/>
              </a:rPr>
              <a:t>log</a:t>
            </a:r>
            <a:r>
              <a:rPr lang="vi" sz="1200">
                <a:solidFill>
                  <a:srgbClr val="BBBBBB"/>
                </a:solidFill>
                <a:latin typeface="Fira Code Light"/>
                <a:ea typeface="Fira Code Light"/>
                <a:cs typeface="Fira Code Light"/>
                <a:sym typeface="Fira Code Light"/>
              </a:rPr>
              <a:t>(</a:t>
            </a:r>
            <a:r>
              <a:rPr lang="vi" sz="1200">
                <a:solidFill>
                  <a:srgbClr val="268BD2"/>
                </a:solidFill>
                <a:latin typeface="Fira Code Light"/>
                <a:ea typeface="Fira Code Light"/>
                <a:cs typeface="Fira Code Light"/>
                <a:sym typeface="Fira Code Light"/>
              </a:rPr>
              <a:t>counter</a:t>
            </a:r>
            <a:r>
              <a:rPr lang="vi" sz="1200">
                <a:solidFill>
                  <a:srgbClr val="BBBBBB"/>
                </a:solidFill>
                <a:latin typeface="Fira Code Light"/>
                <a:ea typeface="Fira Code Light"/>
                <a:cs typeface="Fira Code Light"/>
                <a:sym typeface="Fira Code Light"/>
              </a:rPr>
              <a:t>);</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a:t>
            </a:r>
            <a:r>
              <a:rPr lang="vi" sz="1200">
                <a:solidFill>
                  <a:srgbClr val="BBBBBB"/>
                </a:solidFill>
                <a:latin typeface="Fira Code Light"/>
                <a:ea typeface="Fira Code Light"/>
                <a:cs typeface="Fira Code Light"/>
                <a:sym typeface="Fira Code Light"/>
              </a:rPr>
              <a:t>() </a:t>
            </a:r>
            <a:r>
              <a:rPr lang="vi" sz="1200">
                <a:solidFill>
                  <a:srgbClr val="93A1A1"/>
                </a:solidFill>
                <a:latin typeface="Fira Code Light"/>
                <a:ea typeface="Fira Code Light"/>
                <a:cs typeface="Fira Code Light"/>
                <a:sym typeface="Fira Code Light"/>
              </a:rPr>
              <a:t>=&gt;</a:t>
            </a:r>
            <a:r>
              <a:rPr lang="vi" sz="1200">
                <a:solidFill>
                  <a:srgbClr val="BBBBBB"/>
                </a:solidFill>
                <a:latin typeface="Fira Code Light"/>
                <a:ea typeface="Fira Code Light"/>
                <a:cs typeface="Fira Code Light"/>
                <a:sym typeface="Fira Code Light"/>
              </a:rPr>
              <a:t> </a:t>
            </a:r>
            <a:r>
              <a:rPr lang="vi" sz="1200">
                <a:solidFill>
                  <a:srgbClr val="268BD2"/>
                </a:solidFill>
                <a:latin typeface="Fira Code Light"/>
                <a:ea typeface="Fira Code Light"/>
                <a:cs typeface="Fira Code Light"/>
                <a:sym typeface="Fira Code Light"/>
              </a:rPr>
              <a:t>count</a:t>
            </a:r>
            <a:r>
              <a:rPr lang="vi" sz="1200">
                <a:solidFill>
                  <a:srgbClr val="859900"/>
                </a:solidFill>
                <a:latin typeface="Fira Code Light"/>
                <a:ea typeface="Fira Code Light"/>
                <a:cs typeface="Fira Code Light"/>
                <a:sym typeface="Fira Code Light"/>
              </a:rPr>
              <a:t>++</a:t>
            </a:r>
            <a:endParaRPr i="1" sz="1200">
              <a:solidFill>
                <a:srgbClr val="657B83"/>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rPr lang="vi" sz="1200">
                <a:solidFill>
                  <a:srgbClr val="268BD2"/>
                </a:solidFill>
                <a:latin typeface="Fira Code Light"/>
                <a:ea typeface="Fira Code Light"/>
                <a:cs typeface="Fira Code Light"/>
                <a:sym typeface="Fira Code Light"/>
              </a:rPr>
              <a:t>console</a:t>
            </a:r>
            <a:r>
              <a:rPr lang="vi" sz="1200">
                <a:solidFill>
                  <a:srgbClr val="BBBBBB"/>
                </a:solidFill>
                <a:latin typeface="Fira Code Light"/>
                <a:ea typeface="Fira Code Light"/>
                <a:cs typeface="Fira Code Light"/>
                <a:sym typeface="Fira Code Light"/>
              </a:rPr>
              <a:t>.</a:t>
            </a:r>
            <a:r>
              <a:rPr lang="vi" sz="1200">
                <a:solidFill>
                  <a:srgbClr val="268BD2"/>
                </a:solidFill>
                <a:latin typeface="Fira Code Light"/>
                <a:ea typeface="Fira Code Light"/>
                <a:cs typeface="Fira Code Light"/>
                <a:sym typeface="Fira Code Light"/>
              </a:rPr>
              <a:t>log</a:t>
            </a:r>
            <a:r>
              <a:rPr lang="vi" sz="1200">
                <a:solidFill>
                  <a:srgbClr val="BBBBBB"/>
                </a:solidFill>
                <a:latin typeface="Fira Code Light"/>
                <a:ea typeface="Fira Code Light"/>
                <a:cs typeface="Fira Code Light"/>
                <a:sym typeface="Fira Code Light"/>
              </a:rPr>
              <a:t>(</a:t>
            </a:r>
            <a:r>
              <a:rPr lang="vi" sz="1200">
                <a:solidFill>
                  <a:srgbClr val="268BD2"/>
                </a:solidFill>
                <a:latin typeface="Fira Code Light"/>
                <a:ea typeface="Fira Code Light"/>
                <a:cs typeface="Fira Code Light"/>
                <a:sym typeface="Fira Code Light"/>
              </a:rPr>
              <a:t>count</a:t>
            </a:r>
            <a:r>
              <a:rPr lang="vi" sz="1200">
                <a:solidFill>
                  <a:srgbClr val="BBBBBB"/>
                </a:solidFill>
                <a:latin typeface="Fira Code Light"/>
                <a:ea typeface="Fira Code Light"/>
                <a:cs typeface="Fira Code Light"/>
                <a:sym typeface="Fira Code Light"/>
              </a:rPr>
              <a:t>);</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 </a:t>
            </a:r>
            <a:r>
              <a:rPr i="1" lang="vi" sz="1200">
                <a:solidFill>
                  <a:srgbClr val="657B83"/>
                </a:solidFill>
                <a:latin typeface="Open Sans"/>
                <a:ea typeface="Open Sans"/>
                <a:cs typeface="Open Sans"/>
                <a:sym typeface="Open Sans"/>
              </a:rPr>
              <a:t>error, mã bên ngoài không thể truy cập biến “count”</a:t>
            </a:r>
            <a:endParaRPr i="1" sz="1200">
              <a:solidFill>
                <a:srgbClr val="657B83"/>
              </a:solidFill>
              <a:latin typeface="Open Sans"/>
              <a:ea typeface="Open Sans"/>
              <a:cs typeface="Open Sans"/>
              <a:sym typeface="Open Sans"/>
            </a:endParaRPr>
          </a:p>
          <a:p>
            <a:pPr indent="0" lvl="0" marL="0" rtl="0" algn="l">
              <a:lnSpc>
                <a:spcPct val="135714"/>
              </a:lnSpc>
              <a:spcBef>
                <a:spcPts val="0"/>
              </a:spcBef>
              <a:spcAft>
                <a:spcPts val="0"/>
              </a:spcAft>
              <a:buNone/>
            </a:pPr>
            <a:r>
              <a:rPr lang="vi" sz="1200">
                <a:solidFill>
                  <a:srgbClr val="268BD2"/>
                </a:solidFill>
                <a:latin typeface="Fira Code Light"/>
                <a:ea typeface="Fira Code Light"/>
                <a:cs typeface="Fira Code Light"/>
                <a:sym typeface="Fira Code Light"/>
              </a:rPr>
              <a:t>counter</a:t>
            </a:r>
            <a:r>
              <a:rPr lang="vi" sz="1200">
                <a:solidFill>
                  <a:srgbClr val="BBBBBB"/>
                </a:solidFill>
                <a:latin typeface="Fira Code Light"/>
                <a:ea typeface="Fira Code Light"/>
                <a:cs typeface="Fira Code Light"/>
                <a:sym typeface="Fira Code Light"/>
              </a:rPr>
              <a:t>();</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a:t>
            </a:r>
            <a:r>
              <a:rPr i="1" lang="vi" sz="1200">
                <a:solidFill>
                  <a:srgbClr val="657B83"/>
                </a:solidFill>
                <a:latin typeface="Open Sans"/>
                <a:ea typeface="Open Sans"/>
                <a:cs typeface="Open Sans"/>
                <a:sym typeface="Open Sans"/>
              </a:rPr>
              <a:t>return 0, count = 1</a:t>
            </a:r>
            <a:endParaRPr>
              <a:latin typeface="Open Sans"/>
              <a:ea typeface="Open Sans"/>
              <a:cs typeface="Open Sans"/>
              <a:sym typeface="Open Sans"/>
            </a:endParaRPr>
          </a:p>
        </p:txBody>
      </p:sp>
      <p:sp>
        <p:nvSpPr>
          <p:cNvPr id="761" name="Google Shape;761;p93"/>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Closure</a:t>
            </a:r>
            <a:endParaRPr/>
          </a:p>
        </p:txBody>
      </p:sp>
      <p:pic>
        <p:nvPicPr>
          <p:cNvPr id="762" name="Google Shape;762;p93"/>
          <p:cNvPicPr preferRelativeResize="0"/>
          <p:nvPr/>
        </p:nvPicPr>
        <p:blipFill>
          <a:blip r:embed="rId3">
            <a:alphaModFix/>
          </a:blip>
          <a:stretch>
            <a:fillRect/>
          </a:stretch>
        </p:blipFill>
        <p:spPr>
          <a:xfrm>
            <a:off x="7294525" y="3311575"/>
            <a:ext cx="1329050" cy="12460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9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Objects</a:t>
            </a:r>
            <a:endParaRPr/>
          </a:p>
        </p:txBody>
      </p:sp>
      <p:sp>
        <p:nvSpPr>
          <p:cNvPr id="768" name="Google Shape;768;p9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latin typeface="Lora"/>
                <a:ea typeface="Lora"/>
                <a:cs typeface="Lora"/>
                <a:sym typeface="Lora"/>
              </a:rPr>
              <a:t>Ba Nguyễn</a:t>
            </a:r>
            <a:endParaRPr>
              <a:latin typeface="Lora"/>
              <a:ea typeface="Lora"/>
              <a:cs typeface="Lora"/>
              <a:sym typeface="Lora"/>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95"/>
          <p:cNvSpPr txBox="1"/>
          <p:nvPr>
            <p:ph idx="1" type="body"/>
          </p:nvPr>
        </p:nvSpPr>
        <p:spPr>
          <a:xfrm>
            <a:off x="729450" y="1312325"/>
            <a:ext cx="7686900" cy="3584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b="1" lang="vi">
                <a:latin typeface="Lora"/>
                <a:ea typeface="Lora"/>
                <a:cs typeface="Lora"/>
                <a:sym typeface="Lora"/>
              </a:rPr>
              <a:t>Object </a:t>
            </a:r>
            <a:r>
              <a:rPr lang="vi">
                <a:latin typeface="Lora"/>
                <a:ea typeface="Lora"/>
                <a:cs typeface="Lora"/>
                <a:sym typeface="Lora"/>
              </a:rPr>
              <a:t>(đối tượng) là kiểu dữ liệu đặc biệt, và cũng là khái niệm quan trọng nhất khi tìm hiểu về JavaScript, bởi hầu hết mọi thứ trong JavaScript đều liên quan tới </a:t>
            </a:r>
            <a:r>
              <a:rPr lang="vi">
                <a:latin typeface="Lora"/>
                <a:ea typeface="Lora"/>
                <a:cs typeface="Lora"/>
                <a:sym typeface="Lora"/>
              </a:rPr>
              <a:t>object</a:t>
            </a:r>
            <a:endParaRPr>
              <a:latin typeface="Lora"/>
              <a:ea typeface="Lora"/>
              <a:cs typeface="Lora"/>
              <a:sym typeface="Lora"/>
            </a:endParaRPr>
          </a:p>
          <a:p>
            <a:pPr indent="0" lvl="0" marL="0" rtl="0" algn="l">
              <a:spcBef>
                <a:spcPts val="1600"/>
              </a:spcBef>
              <a:spcAft>
                <a:spcPts val="0"/>
              </a:spcAft>
              <a:buNone/>
            </a:pPr>
            <a:r>
              <a:rPr lang="vi">
                <a:latin typeface="Lora"/>
                <a:ea typeface="Lora"/>
                <a:cs typeface="Lora"/>
                <a:sym typeface="Lora"/>
              </a:rPr>
              <a:t>Object</a:t>
            </a:r>
            <a:r>
              <a:rPr lang="vi">
                <a:latin typeface="Lora"/>
                <a:ea typeface="Lora"/>
                <a:cs typeface="Lora"/>
                <a:sym typeface="Lora"/>
              </a:rPr>
              <a:t> </a:t>
            </a:r>
            <a:r>
              <a:rPr i="1" lang="vi">
                <a:latin typeface="Lora"/>
                <a:ea typeface="Lora"/>
                <a:cs typeface="Lora"/>
                <a:sym typeface="Lora"/>
              </a:rPr>
              <a:t>mô phỏng một đối tượng thực tế trong ngôn ngữ lập trình</a:t>
            </a:r>
            <a:r>
              <a:rPr lang="vi">
                <a:latin typeface="Lora"/>
                <a:ea typeface="Lora"/>
                <a:cs typeface="Lora"/>
                <a:sym typeface="Lora"/>
              </a:rPr>
              <a:t>, mỗi object bao gồm 2 thông tin mô tả về đối tượng đó: </a:t>
            </a:r>
            <a:r>
              <a:rPr b="1" lang="vi">
                <a:latin typeface="Lora"/>
                <a:ea typeface="Lora"/>
                <a:cs typeface="Lora"/>
                <a:sym typeface="Lora"/>
              </a:rPr>
              <a:t>Properties</a:t>
            </a:r>
            <a:r>
              <a:rPr lang="vi">
                <a:latin typeface="Lora"/>
                <a:ea typeface="Lora"/>
                <a:cs typeface="Lora"/>
                <a:sym typeface="Lora"/>
              </a:rPr>
              <a:t> (thuộc tính) và </a:t>
            </a:r>
            <a:r>
              <a:rPr b="1" lang="vi">
                <a:latin typeface="Lora"/>
                <a:ea typeface="Lora"/>
                <a:cs typeface="Lora"/>
                <a:sym typeface="Lora"/>
              </a:rPr>
              <a:t>methods</a:t>
            </a:r>
            <a:r>
              <a:rPr lang="vi">
                <a:latin typeface="Lora"/>
                <a:ea typeface="Lora"/>
                <a:cs typeface="Lora"/>
                <a:sym typeface="Lora"/>
              </a:rPr>
              <a:t> (phương thức)</a:t>
            </a:r>
            <a:endParaRPr>
              <a:latin typeface="Lora"/>
              <a:ea typeface="Lora"/>
              <a:cs typeface="Lora"/>
              <a:sym typeface="Lora"/>
            </a:endParaRPr>
          </a:p>
          <a:p>
            <a:pPr indent="0" lvl="0" marL="0" rtl="0" algn="l">
              <a:spcBef>
                <a:spcPts val="1600"/>
              </a:spcBef>
              <a:spcAft>
                <a:spcPts val="0"/>
              </a:spcAft>
              <a:buNone/>
            </a:pPr>
            <a:r>
              <a:rPr lang="vi">
                <a:latin typeface="Lora"/>
                <a:ea typeface="Lora"/>
                <a:cs typeface="Lora"/>
                <a:sym typeface="Lora"/>
              </a:rPr>
              <a:t>Mỗi property mô tả một thông tin về đối tượng, nó bao gồm một cặp </a:t>
            </a:r>
            <a:r>
              <a:rPr b="1" lang="vi">
                <a:latin typeface="Lora"/>
                <a:ea typeface="Lora"/>
                <a:cs typeface="Lora"/>
                <a:sym typeface="Lora"/>
              </a:rPr>
              <a:t>key</a:t>
            </a:r>
            <a:r>
              <a:rPr lang="vi">
                <a:latin typeface="Lora"/>
                <a:ea typeface="Lora"/>
                <a:cs typeface="Lora"/>
                <a:sym typeface="Lora"/>
              </a:rPr>
              <a:t> (khóa) và </a:t>
            </a:r>
            <a:r>
              <a:rPr b="1" lang="vi">
                <a:latin typeface="Lora"/>
                <a:ea typeface="Lora"/>
                <a:cs typeface="Lora"/>
                <a:sym typeface="Lora"/>
              </a:rPr>
              <a:t>value </a:t>
            </a:r>
            <a:r>
              <a:rPr lang="vi">
                <a:latin typeface="Lora"/>
                <a:ea typeface="Lora"/>
                <a:cs typeface="Lora"/>
                <a:sym typeface="Lora"/>
              </a:rPr>
              <a:t>(giá trị). Một object tất nhiên có thể có nhiều properties. Giá trị của thuộc tính</a:t>
            </a:r>
            <a:r>
              <a:rPr lang="vi">
                <a:latin typeface="Lora"/>
                <a:ea typeface="Lora"/>
                <a:cs typeface="Lora"/>
                <a:sym typeface="Lora"/>
              </a:rPr>
              <a:t> có thể là bất kỳ kiểu dữ liệu nào, đơn giản như </a:t>
            </a:r>
            <a:r>
              <a:rPr lang="vi">
                <a:latin typeface="Lora"/>
                <a:ea typeface="Lora"/>
                <a:cs typeface="Lora"/>
                <a:sym typeface="Lora"/>
              </a:rPr>
              <a:t>string</a:t>
            </a:r>
            <a:r>
              <a:rPr lang="vi">
                <a:latin typeface="Lora"/>
                <a:ea typeface="Lora"/>
                <a:cs typeface="Lora"/>
                <a:sym typeface="Lora"/>
              </a:rPr>
              <a:t>, </a:t>
            </a:r>
            <a:r>
              <a:rPr lang="vi">
                <a:latin typeface="Lora"/>
                <a:ea typeface="Lora"/>
                <a:cs typeface="Lora"/>
                <a:sym typeface="Lora"/>
              </a:rPr>
              <a:t>number</a:t>
            </a:r>
            <a:r>
              <a:rPr lang="vi">
                <a:latin typeface="Lora"/>
                <a:ea typeface="Lora"/>
                <a:cs typeface="Lora"/>
                <a:sym typeface="Lora"/>
              </a:rPr>
              <a:t>, hay phức tạp hơn như một </a:t>
            </a:r>
            <a:r>
              <a:rPr lang="vi">
                <a:latin typeface="Lora"/>
                <a:ea typeface="Lora"/>
                <a:cs typeface="Lora"/>
                <a:sym typeface="Lora"/>
              </a:rPr>
              <a:t>hàm</a:t>
            </a:r>
            <a:r>
              <a:rPr lang="vi">
                <a:latin typeface="Lora"/>
                <a:ea typeface="Lora"/>
                <a:cs typeface="Lora"/>
                <a:sym typeface="Lora"/>
              </a:rPr>
              <a:t> (method), hoặc một </a:t>
            </a:r>
            <a:r>
              <a:rPr lang="vi">
                <a:latin typeface="Lora"/>
                <a:ea typeface="Lora"/>
                <a:cs typeface="Lora"/>
                <a:sym typeface="Lora"/>
              </a:rPr>
              <a:t>object con</a:t>
            </a:r>
            <a:endParaRPr>
              <a:latin typeface="Lora"/>
              <a:ea typeface="Lora"/>
              <a:cs typeface="Lora"/>
              <a:sym typeface="Lora"/>
            </a:endParaRPr>
          </a:p>
          <a:p>
            <a:pPr indent="0" lvl="0" marL="0" rtl="0" algn="l">
              <a:spcBef>
                <a:spcPts val="1600"/>
              </a:spcBef>
              <a:spcAft>
                <a:spcPts val="1600"/>
              </a:spcAft>
              <a:buNone/>
            </a:pPr>
            <a:r>
              <a:rPr lang="vi">
                <a:latin typeface="Lora"/>
                <a:ea typeface="Lora"/>
                <a:cs typeface="Lora"/>
                <a:sym typeface="Lora"/>
              </a:rPr>
              <a:t>Mọi thông tin của </a:t>
            </a:r>
            <a:r>
              <a:rPr b="1" lang="vi">
                <a:latin typeface="Lora"/>
                <a:ea typeface="Lora"/>
                <a:cs typeface="Lora"/>
                <a:sym typeface="Lora"/>
              </a:rPr>
              <a:t>object</a:t>
            </a:r>
            <a:r>
              <a:rPr lang="vi">
                <a:latin typeface="Lora"/>
                <a:ea typeface="Lora"/>
                <a:cs typeface="Lora"/>
                <a:sym typeface="Lora"/>
              </a:rPr>
              <a:t> đều được truy xuất thông qua </a:t>
            </a:r>
            <a:r>
              <a:rPr b="1" lang="vi">
                <a:latin typeface="Lora"/>
                <a:ea typeface="Lora"/>
                <a:cs typeface="Lora"/>
                <a:sym typeface="Lora"/>
              </a:rPr>
              <a:t>key</a:t>
            </a:r>
            <a:endParaRPr>
              <a:latin typeface="Lora"/>
              <a:ea typeface="Lora"/>
              <a:cs typeface="Lora"/>
              <a:sym typeface="Lora"/>
            </a:endParaRPr>
          </a:p>
        </p:txBody>
      </p:sp>
      <p:sp>
        <p:nvSpPr>
          <p:cNvPr id="774" name="Google Shape;774;p95"/>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What is o</a:t>
            </a:r>
            <a:r>
              <a:rPr lang="vi"/>
              <a:t>bject?</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96"/>
          <p:cNvSpPr txBox="1"/>
          <p:nvPr>
            <p:ph idx="1" type="body"/>
          </p:nvPr>
        </p:nvSpPr>
        <p:spPr>
          <a:xfrm>
            <a:off x="729450" y="1312325"/>
            <a:ext cx="5987400" cy="3584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vi">
                <a:latin typeface="Lora"/>
                <a:ea typeface="Lora"/>
                <a:cs typeface="Lora"/>
                <a:sym typeface="Lora"/>
              </a:rPr>
              <a:t>Ví dụ:</a:t>
            </a:r>
            <a:endParaRPr>
              <a:latin typeface="Lora"/>
              <a:ea typeface="Lora"/>
              <a:cs typeface="Lora"/>
              <a:sym typeface="Lora"/>
            </a:endParaRPr>
          </a:p>
          <a:p>
            <a:pPr indent="-311150" lvl="0" marL="457200" rtl="0" algn="l">
              <a:spcBef>
                <a:spcPts val="1600"/>
              </a:spcBef>
              <a:spcAft>
                <a:spcPts val="0"/>
              </a:spcAft>
              <a:buSzPts val="1300"/>
              <a:buFont typeface="Lora"/>
              <a:buChar char="-"/>
            </a:pPr>
            <a:r>
              <a:rPr lang="vi">
                <a:latin typeface="Lora"/>
                <a:ea typeface="Lora"/>
                <a:cs typeface="Lora"/>
                <a:sym typeface="Lora"/>
              </a:rPr>
              <a:t>Mỗi </a:t>
            </a:r>
            <a:r>
              <a:rPr b="1" lang="vi">
                <a:latin typeface="Lora"/>
                <a:ea typeface="Lora"/>
                <a:cs typeface="Lora"/>
                <a:sym typeface="Lora"/>
              </a:rPr>
              <a:t>person</a:t>
            </a:r>
            <a:r>
              <a:rPr lang="vi">
                <a:latin typeface="Lora"/>
                <a:ea typeface="Lora"/>
                <a:cs typeface="Lora"/>
                <a:sym typeface="Lora"/>
              </a:rPr>
              <a:t> là một </a:t>
            </a:r>
            <a:r>
              <a:rPr lang="vi">
                <a:latin typeface="Lora"/>
                <a:ea typeface="Lora"/>
                <a:cs typeface="Lora"/>
                <a:sym typeface="Lora"/>
              </a:rPr>
              <a:t>object</a:t>
            </a:r>
            <a:r>
              <a:rPr lang="vi">
                <a:latin typeface="Lora"/>
                <a:ea typeface="Lora"/>
                <a:cs typeface="Lora"/>
                <a:sym typeface="Lora"/>
              </a:rPr>
              <a:t>, có các properties như </a:t>
            </a:r>
            <a:r>
              <a:rPr b="1" lang="vi">
                <a:latin typeface="Lora"/>
                <a:ea typeface="Lora"/>
                <a:cs typeface="Lora"/>
                <a:sym typeface="Lora"/>
              </a:rPr>
              <a:t>name</a:t>
            </a:r>
            <a:r>
              <a:rPr lang="vi">
                <a:latin typeface="Lora"/>
                <a:ea typeface="Lora"/>
                <a:cs typeface="Lora"/>
                <a:sym typeface="Lora"/>
              </a:rPr>
              <a:t>, </a:t>
            </a:r>
            <a:r>
              <a:rPr b="1" lang="vi">
                <a:latin typeface="Lora"/>
                <a:ea typeface="Lora"/>
                <a:cs typeface="Lora"/>
                <a:sym typeface="Lora"/>
              </a:rPr>
              <a:t>age</a:t>
            </a:r>
            <a:r>
              <a:rPr lang="vi">
                <a:latin typeface="Lora"/>
                <a:ea typeface="Lora"/>
                <a:cs typeface="Lora"/>
                <a:sym typeface="Lora"/>
              </a:rPr>
              <a:t>, </a:t>
            </a:r>
            <a:r>
              <a:rPr b="1" lang="vi">
                <a:latin typeface="Lora"/>
                <a:ea typeface="Lora"/>
                <a:cs typeface="Lora"/>
                <a:sym typeface="Lora"/>
              </a:rPr>
              <a:t>job</a:t>
            </a:r>
            <a:r>
              <a:rPr lang="vi">
                <a:latin typeface="Lora"/>
                <a:ea typeface="Lora"/>
                <a:cs typeface="Lora"/>
                <a:sym typeface="Lora"/>
              </a:rPr>
              <a:t>, … và các methods như </a:t>
            </a:r>
            <a:r>
              <a:rPr b="1" lang="vi">
                <a:latin typeface="Lora"/>
                <a:ea typeface="Lora"/>
                <a:cs typeface="Lora"/>
                <a:sym typeface="Lora"/>
              </a:rPr>
              <a:t>speak</a:t>
            </a:r>
            <a:r>
              <a:rPr lang="vi">
                <a:latin typeface="Lora"/>
                <a:ea typeface="Lora"/>
                <a:cs typeface="Lora"/>
                <a:sym typeface="Lora"/>
              </a:rPr>
              <a:t>, </a:t>
            </a:r>
            <a:r>
              <a:rPr b="1" lang="vi">
                <a:latin typeface="Lora"/>
                <a:ea typeface="Lora"/>
                <a:cs typeface="Lora"/>
                <a:sym typeface="Lora"/>
              </a:rPr>
              <a:t>laugh</a:t>
            </a:r>
            <a:r>
              <a:rPr lang="vi">
                <a:latin typeface="Lora"/>
                <a:ea typeface="Lora"/>
                <a:cs typeface="Lora"/>
                <a:sym typeface="Lora"/>
              </a:rPr>
              <a:t>, </a:t>
            </a:r>
            <a:r>
              <a:rPr b="1" lang="vi">
                <a:latin typeface="Lora"/>
                <a:ea typeface="Lora"/>
                <a:cs typeface="Lora"/>
                <a:sym typeface="Lora"/>
              </a:rPr>
              <a:t>eat</a:t>
            </a:r>
            <a:r>
              <a:rPr lang="vi">
                <a:latin typeface="Lora"/>
                <a:ea typeface="Lora"/>
                <a:cs typeface="Lora"/>
                <a:sym typeface="Lora"/>
              </a:rPr>
              <a:t>, ...</a:t>
            </a:r>
            <a:endParaRPr>
              <a:latin typeface="Lora"/>
              <a:ea typeface="Lora"/>
              <a:cs typeface="Lora"/>
              <a:sym typeface="Lora"/>
            </a:endParaRPr>
          </a:p>
          <a:p>
            <a:pPr indent="-311150" lvl="0" marL="457200" rtl="0" algn="l">
              <a:lnSpc>
                <a:spcPct val="100000"/>
              </a:lnSpc>
              <a:spcBef>
                <a:spcPts val="1000"/>
              </a:spcBef>
              <a:spcAft>
                <a:spcPts val="0"/>
              </a:spcAft>
              <a:buSzPts val="1300"/>
              <a:buFont typeface="Lora"/>
              <a:buChar char="-"/>
            </a:pPr>
            <a:r>
              <a:rPr lang="vi">
                <a:latin typeface="Lora"/>
                <a:ea typeface="Lora"/>
                <a:cs typeface="Lora"/>
                <a:sym typeface="Lora"/>
              </a:rPr>
              <a:t>Mỗi </a:t>
            </a:r>
            <a:r>
              <a:rPr b="1" lang="vi">
                <a:latin typeface="Lora"/>
                <a:ea typeface="Lora"/>
                <a:cs typeface="Lora"/>
                <a:sym typeface="Lora"/>
              </a:rPr>
              <a:t>computer</a:t>
            </a:r>
            <a:r>
              <a:rPr lang="vi">
                <a:latin typeface="Lora"/>
                <a:ea typeface="Lora"/>
                <a:cs typeface="Lora"/>
                <a:sym typeface="Lora"/>
              </a:rPr>
              <a:t> là một object, có các properties như </a:t>
            </a:r>
            <a:r>
              <a:rPr b="1" lang="vi">
                <a:latin typeface="Lora"/>
                <a:ea typeface="Lora"/>
                <a:cs typeface="Lora"/>
                <a:sym typeface="Lora"/>
              </a:rPr>
              <a:t>brand</a:t>
            </a:r>
            <a:r>
              <a:rPr lang="vi">
                <a:latin typeface="Lora"/>
                <a:ea typeface="Lora"/>
                <a:cs typeface="Lora"/>
                <a:sym typeface="Lora"/>
              </a:rPr>
              <a:t>, </a:t>
            </a:r>
            <a:r>
              <a:rPr b="1" lang="vi">
                <a:latin typeface="Lora"/>
                <a:ea typeface="Lora"/>
                <a:cs typeface="Lora"/>
                <a:sym typeface="Lora"/>
              </a:rPr>
              <a:t>series</a:t>
            </a:r>
            <a:r>
              <a:rPr lang="vi">
                <a:latin typeface="Lora"/>
                <a:ea typeface="Lora"/>
                <a:cs typeface="Lora"/>
                <a:sym typeface="Lora"/>
              </a:rPr>
              <a:t>, </a:t>
            </a:r>
            <a:r>
              <a:rPr b="1" lang="vi">
                <a:latin typeface="Lora"/>
                <a:ea typeface="Lora"/>
                <a:cs typeface="Lora"/>
                <a:sym typeface="Lora"/>
              </a:rPr>
              <a:t>size</a:t>
            </a:r>
            <a:r>
              <a:rPr lang="vi">
                <a:latin typeface="Lora"/>
                <a:ea typeface="Lora"/>
                <a:cs typeface="Lora"/>
                <a:sym typeface="Lora"/>
              </a:rPr>
              <a:t>, </a:t>
            </a:r>
            <a:r>
              <a:rPr b="1" lang="vi">
                <a:latin typeface="Lora"/>
                <a:ea typeface="Lora"/>
                <a:cs typeface="Lora"/>
                <a:sym typeface="Lora"/>
              </a:rPr>
              <a:t>cpu</a:t>
            </a:r>
            <a:r>
              <a:rPr lang="vi">
                <a:latin typeface="Lora"/>
                <a:ea typeface="Lora"/>
                <a:cs typeface="Lora"/>
                <a:sym typeface="Lora"/>
              </a:rPr>
              <a:t>, </a:t>
            </a:r>
            <a:r>
              <a:rPr b="1" lang="vi">
                <a:latin typeface="Lora"/>
                <a:ea typeface="Lora"/>
                <a:cs typeface="Lora"/>
                <a:sym typeface="Lora"/>
              </a:rPr>
              <a:t>memory</a:t>
            </a:r>
            <a:r>
              <a:rPr lang="vi">
                <a:latin typeface="Lora"/>
                <a:ea typeface="Lora"/>
                <a:cs typeface="Lora"/>
                <a:sym typeface="Lora"/>
              </a:rPr>
              <a:t>, …, và các methods như </a:t>
            </a:r>
            <a:r>
              <a:rPr b="1" lang="vi">
                <a:latin typeface="Lora"/>
                <a:ea typeface="Lora"/>
                <a:cs typeface="Lora"/>
                <a:sym typeface="Lora"/>
              </a:rPr>
              <a:t>start</a:t>
            </a:r>
            <a:r>
              <a:rPr lang="vi">
                <a:latin typeface="Lora"/>
                <a:ea typeface="Lora"/>
                <a:cs typeface="Lora"/>
                <a:sym typeface="Lora"/>
              </a:rPr>
              <a:t>, </a:t>
            </a:r>
            <a:r>
              <a:rPr b="1" lang="vi">
                <a:latin typeface="Lora"/>
                <a:ea typeface="Lora"/>
                <a:cs typeface="Lora"/>
                <a:sym typeface="Lora"/>
              </a:rPr>
              <a:t>shutdown</a:t>
            </a:r>
            <a:r>
              <a:rPr lang="vi">
                <a:latin typeface="Lora"/>
                <a:ea typeface="Lora"/>
                <a:cs typeface="Lora"/>
                <a:sym typeface="Lora"/>
              </a:rPr>
              <a:t>, …,</a:t>
            </a:r>
            <a:endParaRPr>
              <a:latin typeface="Lora"/>
              <a:ea typeface="Lora"/>
              <a:cs typeface="Lora"/>
              <a:sym typeface="Lora"/>
            </a:endParaRPr>
          </a:p>
          <a:p>
            <a:pPr indent="-311150" lvl="0" marL="457200" rtl="0" algn="l">
              <a:lnSpc>
                <a:spcPct val="100000"/>
              </a:lnSpc>
              <a:spcBef>
                <a:spcPts val="1000"/>
              </a:spcBef>
              <a:spcAft>
                <a:spcPts val="0"/>
              </a:spcAft>
              <a:buSzPts val="1300"/>
              <a:buFont typeface="Lora"/>
              <a:buChar char="-"/>
            </a:pPr>
            <a:r>
              <a:rPr lang="vi">
                <a:latin typeface="Lora"/>
                <a:ea typeface="Lora"/>
                <a:cs typeface="Lora"/>
                <a:sym typeface="Lora"/>
              </a:rPr>
              <a:t>Mỗi </a:t>
            </a:r>
            <a:r>
              <a:rPr b="1" lang="vi">
                <a:latin typeface="Lora"/>
                <a:ea typeface="Lora"/>
                <a:cs typeface="Lora"/>
                <a:sym typeface="Lora"/>
              </a:rPr>
              <a:t>cat</a:t>
            </a:r>
            <a:r>
              <a:rPr lang="vi">
                <a:latin typeface="Lora"/>
                <a:ea typeface="Lora"/>
                <a:cs typeface="Lora"/>
                <a:sym typeface="Lora"/>
              </a:rPr>
              <a:t> là một object, có các properties như </a:t>
            </a:r>
            <a:r>
              <a:rPr b="1" lang="vi">
                <a:latin typeface="Lora"/>
                <a:ea typeface="Lora"/>
                <a:cs typeface="Lora"/>
                <a:sym typeface="Lora"/>
              </a:rPr>
              <a:t>name</a:t>
            </a:r>
            <a:r>
              <a:rPr lang="vi">
                <a:latin typeface="Lora"/>
                <a:ea typeface="Lora"/>
                <a:cs typeface="Lora"/>
                <a:sym typeface="Lora"/>
              </a:rPr>
              <a:t>, </a:t>
            </a:r>
            <a:r>
              <a:rPr b="1" lang="vi">
                <a:latin typeface="Lora"/>
                <a:ea typeface="Lora"/>
                <a:cs typeface="Lora"/>
                <a:sym typeface="Lora"/>
              </a:rPr>
              <a:t>breed</a:t>
            </a:r>
            <a:r>
              <a:rPr lang="vi">
                <a:latin typeface="Lora"/>
                <a:ea typeface="Lora"/>
                <a:cs typeface="Lora"/>
                <a:sym typeface="Lora"/>
              </a:rPr>
              <a:t>, </a:t>
            </a:r>
            <a:r>
              <a:rPr b="1" lang="vi">
                <a:latin typeface="Lora"/>
                <a:ea typeface="Lora"/>
                <a:cs typeface="Lora"/>
                <a:sym typeface="Lora"/>
              </a:rPr>
              <a:t>weight</a:t>
            </a:r>
            <a:r>
              <a:rPr lang="vi">
                <a:latin typeface="Lora"/>
                <a:ea typeface="Lora"/>
                <a:cs typeface="Lora"/>
                <a:sym typeface="Lora"/>
              </a:rPr>
              <a:t>, …, và các methods như </a:t>
            </a:r>
            <a:r>
              <a:rPr b="1" lang="vi">
                <a:latin typeface="Lora"/>
                <a:ea typeface="Lora"/>
                <a:cs typeface="Lora"/>
                <a:sym typeface="Lora"/>
              </a:rPr>
              <a:t>meow</a:t>
            </a:r>
            <a:r>
              <a:rPr lang="vi">
                <a:latin typeface="Lora"/>
                <a:ea typeface="Lora"/>
                <a:cs typeface="Lora"/>
                <a:sym typeface="Lora"/>
              </a:rPr>
              <a:t>, </a:t>
            </a:r>
            <a:r>
              <a:rPr b="1" lang="vi">
                <a:latin typeface="Lora"/>
                <a:ea typeface="Lora"/>
                <a:cs typeface="Lora"/>
                <a:sym typeface="Lora"/>
              </a:rPr>
              <a:t>run</a:t>
            </a:r>
            <a:r>
              <a:rPr lang="vi">
                <a:latin typeface="Lora"/>
                <a:ea typeface="Lora"/>
                <a:cs typeface="Lora"/>
                <a:sym typeface="Lora"/>
              </a:rPr>
              <a:t>, </a:t>
            </a:r>
            <a:r>
              <a:rPr b="1" lang="vi">
                <a:latin typeface="Lora"/>
                <a:ea typeface="Lora"/>
                <a:cs typeface="Lora"/>
                <a:sym typeface="Lora"/>
              </a:rPr>
              <a:t>bite</a:t>
            </a:r>
            <a:r>
              <a:rPr lang="vi">
                <a:latin typeface="Lora"/>
                <a:ea typeface="Lora"/>
                <a:cs typeface="Lora"/>
                <a:sym typeface="Lora"/>
              </a:rPr>
              <a:t>, …,</a:t>
            </a:r>
            <a:endParaRPr>
              <a:latin typeface="Lora"/>
              <a:ea typeface="Lora"/>
              <a:cs typeface="Lora"/>
              <a:sym typeface="Lora"/>
            </a:endParaRPr>
          </a:p>
          <a:p>
            <a:pPr indent="-311150" lvl="0" marL="457200" rtl="0" algn="l">
              <a:lnSpc>
                <a:spcPct val="100000"/>
              </a:lnSpc>
              <a:spcBef>
                <a:spcPts val="1000"/>
              </a:spcBef>
              <a:spcAft>
                <a:spcPts val="0"/>
              </a:spcAft>
              <a:buSzPts val="1300"/>
              <a:buFont typeface="Lora"/>
              <a:buChar char="-"/>
            </a:pPr>
            <a:r>
              <a:rPr lang="vi">
                <a:latin typeface="Lora"/>
                <a:ea typeface="Lora"/>
                <a:cs typeface="Lora"/>
                <a:sym typeface="Lora"/>
              </a:rPr>
              <a:t>Mỗi </a:t>
            </a:r>
            <a:r>
              <a:rPr b="1" lang="vi">
                <a:latin typeface="Lora"/>
                <a:ea typeface="Lora"/>
                <a:cs typeface="Lora"/>
                <a:sym typeface="Lora"/>
              </a:rPr>
              <a:t>character</a:t>
            </a:r>
            <a:r>
              <a:rPr lang="vi">
                <a:latin typeface="Lora"/>
                <a:ea typeface="Lora"/>
                <a:cs typeface="Lora"/>
                <a:sym typeface="Lora"/>
              </a:rPr>
              <a:t> là một object, có các properties như </a:t>
            </a:r>
            <a:r>
              <a:rPr b="1" lang="vi">
                <a:latin typeface="Lora"/>
                <a:ea typeface="Lora"/>
                <a:cs typeface="Lora"/>
                <a:sym typeface="Lora"/>
              </a:rPr>
              <a:t>name</a:t>
            </a:r>
            <a:r>
              <a:rPr lang="vi">
                <a:latin typeface="Lora"/>
                <a:ea typeface="Lora"/>
                <a:cs typeface="Lora"/>
                <a:sym typeface="Lora"/>
              </a:rPr>
              <a:t>, </a:t>
            </a:r>
            <a:r>
              <a:rPr b="1" lang="vi">
                <a:latin typeface="Lora"/>
                <a:ea typeface="Lora"/>
                <a:cs typeface="Lora"/>
                <a:sym typeface="Lora"/>
              </a:rPr>
              <a:t>level</a:t>
            </a:r>
            <a:r>
              <a:rPr lang="vi">
                <a:latin typeface="Lora"/>
                <a:ea typeface="Lora"/>
                <a:cs typeface="Lora"/>
                <a:sym typeface="Lora"/>
              </a:rPr>
              <a:t>, </a:t>
            </a:r>
            <a:r>
              <a:rPr b="1" lang="vi">
                <a:latin typeface="Lora"/>
                <a:ea typeface="Lora"/>
                <a:cs typeface="Lora"/>
                <a:sym typeface="Lora"/>
              </a:rPr>
              <a:t>weapon</a:t>
            </a:r>
            <a:r>
              <a:rPr lang="vi">
                <a:latin typeface="Lora"/>
                <a:ea typeface="Lora"/>
                <a:cs typeface="Lora"/>
                <a:sym typeface="Lora"/>
              </a:rPr>
              <a:t>, </a:t>
            </a:r>
            <a:r>
              <a:rPr b="1" lang="vi">
                <a:latin typeface="Lora"/>
                <a:ea typeface="Lora"/>
                <a:cs typeface="Lora"/>
                <a:sym typeface="Lora"/>
              </a:rPr>
              <a:t>damage</a:t>
            </a:r>
            <a:r>
              <a:rPr lang="vi">
                <a:latin typeface="Lora"/>
                <a:ea typeface="Lora"/>
                <a:cs typeface="Lora"/>
                <a:sym typeface="Lora"/>
              </a:rPr>
              <a:t>, … và các methods như </a:t>
            </a:r>
            <a:r>
              <a:rPr b="1" lang="vi">
                <a:latin typeface="Lora"/>
                <a:ea typeface="Lora"/>
                <a:cs typeface="Lora"/>
                <a:sym typeface="Lora"/>
              </a:rPr>
              <a:t>attack</a:t>
            </a:r>
            <a:r>
              <a:rPr lang="vi">
                <a:latin typeface="Lora"/>
                <a:ea typeface="Lora"/>
                <a:cs typeface="Lora"/>
                <a:sym typeface="Lora"/>
              </a:rPr>
              <a:t>, </a:t>
            </a:r>
            <a:r>
              <a:rPr b="1" lang="vi">
                <a:latin typeface="Lora"/>
                <a:ea typeface="Lora"/>
                <a:cs typeface="Lora"/>
                <a:sym typeface="Lora"/>
              </a:rPr>
              <a:t>run</a:t>
            </a:r>
            <a:r>
              <a:rPr lang="vi">
                <a:latin typeface="Lora"/>
                <a:ea typeface="Lora"/>
                <a:cs typeface="Lora"/>
                <a:sym typeface="Lora"/>
              </a:rPr>
              <a:t>, ...</a:t>
            </a:r>
            <a:endParaRPr>
              <a:latin typeface="Lora"/>
              <a:ea typeface="Lora"/>
              <a:cs typeface="Lora"/>
              <a:sym typeface="Lora"/>
            </a:endParaRPr>
          </a:p>
          <a:p>
            <a:pPr indent="0" lvl="0" marL="0" rtl="0" algn="l">
              <a:lnSpc>
                <a:spcPct val="135714"/>
              </a:lnSpc>
              <a:spcBef>
                <a:spcPts val="1000"/>
              </a:spcBef>
              <a:spcAft>
                <a:spcPts val="1000"/>
              </a:spcAft>
              <a:buNone/>
            </a:pPr>
            <a:r>
              <a:t/>
            </a:r>
            <a:endParaRPr>
              <a:latin typeface="Lora"/>
              <a:ea typeface="Lora"/>
              <a:cs typeface="Lora"/>
              <a:sym typeface="Lora"/>
            </a:endParaRPr>
          </a:p>
        </p:txBody>
      </p:sp>
      <p:sp>
        <p:nvSpPr>
          <p:cNvPr id="780" name="Google Shape;780;p96"/>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Objects</a:t>
            </a:r>
            <a:endParaRPr/>
          </a:p>
        </p:txBody>
      </p:sp>
      <p:pic>
        <p:nvPicPr>
          <p:cNvPr id="781" name="Google Shape;781;p96"/>
          <p:cNvPicPr preferRelativeResize="0"/>
          <p:nvPr/>
        </p:nvPicPr>
        <p:blipFill>
          <a:blip r:embed="rId3">
            <a:alphaModFix/>
          </a:blip>
          <a:stretch>
            <a:fillRect/>
          </a:stretch>
        </p:blipFill>
        <p:spPr>
          <a:xfrm>
            <a:off x="6879150" y="1180625"/>
            <a:ext cx="1079525" cy="1079525"/>
          </a:xfrm>
          <a:prstGeom prst="rect">
            <a:avLst/>
          </a:prstGeom>
          <a:noFill/>
          <a:ln>
            <a:noFill/>
          </a:ln>
        </p:spPr>
      </p:pic>
      <p:pic>
        <p:nvPicPr>
          <p:cNvPr id="782" name="Google Shape;782;p96"/>
          <p:cNvPicPr preferRelativeResize="0"/>
          <p:nvPr/>
        </p:nvPicPr>
        <p:blipFill>
          <a:blip r:embed="rId4">
            <a:alphaModFix/>
          </a:blip>
          <a:stretch>
            <a:fillRect/>
          </a:stretch>
        </p:blipFill>
        <p:spPr>
          <a:xfrm>
            <a:off x="5756775" y="3976175"/>
            <a:ext cx="1383475" cy="860426"/>
          </a:xfrm>
          <a:prstGeom prst="rect">
            <a:avLst/>
          </a:prstGeom>
          <a:noFill/>
          <a:ln>
            <a:noFill/>
          </a:ln>
        </p:spPr>
      </p:pic>
      <p:pic>
        <p:nvPicPr>
          <p:cNvPr id="783" name="Google Shape;783;p96"/>
          <p:cNvPicPr preferRelativeResize="0"/>
          <p:nvPr/>
        </p:nvPicPr>
        <p:blipFill>
          <a:blip r:embed="rId5">
            <a:alphaModFix/>
          </a:blip>
          <a:stretch>
            <a:fillRect/>
          </a:stretch>
        </p:blipFill>
        <p:spPr>
          <a:xfrm>
            <a:off x="6956800" y="2381246"/>
            <a:ext cx="1383475" cy="1196528"/>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97"/>
          <p:cNvSpPr txBox="1"/>
          <p:nvPr>
            <p:ph idx="1" type="body"/>
          </p:nvPr>
        </p:nvSpPr>
        <p:spPr>
          <a:xfrm>
            <a:off x="729450" y="1312325"/>
            <a:ext cx="7686900" cy="3584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vi">
                <a:latin typeface="Lora"/>
                <a:ea typeface="Lora"/>
                <a:cs typeface="Lora"/>
                <a:sym typeface="Lora"/>
              </a:rPr>
              <a:t>Cú pháp khai báo </a:t>
            </a:r>
            <a:r>
              <a:rPr b="1" lang="vi">
                <a:latin typeface="Lora"/>
                <a:ea typeface="Lora"/>
                <a:cs typeface="Lora"/>
                <a:sym typeface="Lora"/>
              </a:rPr>
              <a:t>object</a:t>
            </a:r>
            <a:r>
              <a:rPr lang="vi">
                <a:latin typeface="Lora"/>
                <a:ea typeface="Lora"/>
                <a:cs typeface="Lora"/>
                <a:sym typeface="Lora"/>
              </a:rPr>
              <a:t>:</a:t>
            </a:r>
            <a:endParaRPr>
              <a:latin typeface="Lora"/>
              <a:ea typeface="Lora"/>
              <a:cs typeface="Lora"/>
              <a:sym typeface="Lora"/>
            </a:endParaRPr>
          </a:p>
          <a:p>
            <a:pPr indent="0" lvl="0" marL="0" rtl="0" algn="l">
              <a:spcBef>
                <a:spcPts val="1600"/>
              </a:spcBef>
              <a:spcAft>
                <a:spcPts val="0"/>
              </a:spcAft>
              <a:buNone/>
            </a:pPr>
            <a:r>
              <a:t/>
            </a:r>
            <a:endParaRPr>
              <a:latin typeface="Lora"/>
              <a:ea typeface="Lora"/>
              <a:cs typeface="Lora"/>
              <a:sym typeface="Lora"/>
            </a:endParaRPr>
          </a:p>
          <a:p>
            <a:pPr indent="0" lvl="0" marL="0" rtl="0" algn="l">
              <a:lnSpc>
                <a:spcPct val="135714"/>
              </a:lnSpc>
              <a:spcBef>
                <a:spcPts val="1600"/>
              </a:spcBef>
              <a:spcAft>
                <a:spcPts val="0"/>
              </a:spcAft>
              <a:buNone/>
            </a:pPr>
            <a:r>
              <a:t/>
            </a:r>
            <a:endParaRPr>
              <a:latin typeface="Lora"/>
              <a:ea typeface="Lora"/>
              <a:cs typeface="Lora"/>
              <a:sym typeface="Lora"/>
            </a:endParaRPr>
          </a:p>
          <a:p>
            <a:pPr indent="0" lvl="0" marL="0" rtl="0" algn="l">
              <a:lnSpc>
                <a:spcPct val="135714"/>
              </a:lnSpc>
              <a:spcBef>
                <a:spcPts val="1000"/>
              </a:spcBef>
              <a:spcAft>
                <a:spcPts val="0"/>
              </a:spcAft>
              <a:buNone/>
            </a:pPr>
            <a:r>
              <a:t/>
            </a:r>
            <a:endParaRPr>
              <a:latin typeface="Lora"/>
              <a:ea typeface="Lora"/>
              <a:cs typeface="Lora"/>
              <a:sym typeface="Lora"/>
            </a:endParaRPr>
          </a:p>
          <a:p>
            <a:pPr indent="0" lvl="0" marL="0" rtl="0" algn="l">
              <a:lnSpc>
                <a:spcPct val="135714"/>
              </a:lnSpc>
              <a:spcBef>
                <a:spcPts val="1000"/>
              </a:spcBef>
              <a:spcAft>
                <a:spcPts val="0"/>
              </a:spcAft>
              <a:buNone/>
            </a:pPr>
            <a:r>
              <a:t/>
            </a:r>
            <a:endParaRPr>
              <a:latin typeface="Lora"/>
              <a:ea typeface="Lora"/>
              <a:cs typeface="Lora"/>
              <a:sym typeface="Lora"/>
            </a:endParaRPr>
          </a:p>
          <a:p>
            <a:pPr indent="0" lvl="0" marL="0" rtl="0" algn="l">
              <a:lnSpc>
                <a:spcPct val="135714"/>
              </a:lnSpc>
              <a:spcBef>
                <a:spcPts val="1000"/>
              </a:spcBef>
              <a:spcAft>
                <a:spcPts val="0"/>
              </a:spcAft>
              <a:buNone/>
            </a:pPr>
            <a:r>
              <a:t/>
            </a:r>
            <a:endParaRPr>
              <a:latin typeface="Lora"/>
              <a:ea typeface="Lora"/>
              <a:cs typeface="Lora"/>
              <a:sym typeface="Lora"/>
            </a:endParaRPr>
          </a:p>
          <a:p>
            <a:pPr indent="0" lvl="0" marL="0" rtl="0" algn="l">
              <a:lnSpc>
                <a:spcPct val="135714"/>
              </a:lnSpc>
              <a:spcBef>
                <a:spcPts val="1000"/>
              </a:spcBef>
              <a:spcAft>
                <a:spcPts val="1000"/>
              </a:spcAft>
              <a:buNone/>
            </a:pPr>
            <a:r>
              <a:t/>
            </a:r>
            <a:endParaRPr>
              <a:latin typeface="Lora"/>
              <a:ea typeface="Lora"/>
              <a:cs typeface="Lora"/>
              <a:sym typeface="Lora"/>
            </a:endParaRPr>
          </a:p>
        </p:txBody>
      </p:sp>
      <p:sp>
        <p:nvSpPr>
          <p:cNvPr id="789" name="Google Shape;789;p97"/>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Objects</a:t>
            </a:r>
            <a:endParaRPr/>
          </a:p>
        </p:txBody>
      </p:sp>
      <p:sp>
        <p:nvSpPr>
          <p:cNvPr id="790" name="Google Shape;790;p97"/>
          <p:cNvSpPr txBox="1"/>
          <p:nvPr/>
        </p:nvSpPr>
        <p:spPr>
          <a:xfrm>
            <a:off x="729450" y="1896425"/>
            <a:ext cx="3000000" cy="30000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vi" sz="1200">
                <a:solidFill>
                  <a:srgbClr val="657B83"/>
                </a:solidFill>
                <a:latin typeface="Fira Code"/>
                <a:ea typeface="Fira Code"/>
                <a:cs typeface="Fira Code"/>
                <a:sym typeface="Fira Code"/>
              </a:rPr>
              <a:t>// </a:t>
            </a:r>
            <a:r>
              <a:rPr lang="vi" sz="1200">
                <a:solidFill>
                  <a:srgbClr val="657B83"/>
                </a:solidFill>
                <a:latin typeface="Open Sans"/>
                <a:ea typeface="Open Sans"/>
                <a:cs typeface="Open Sans"/>
                <a:sym typeface="Open Sans"/>
              </a:rPr>
              <a:t>khai báo object rỗng</a:t>
            </a:r>
            <a:endParaRPr sz="1200">
              <a:solidFill>
                <a:srgbClr val="93A1A1"/>
              </a:solidFill>
              <a:latin typeface="Open Sans"/>
              <a:ea typeface="Open Sans"/>
              <a:cs typeface="Open Sans"/>
              <a:sym typeface="Open Sans"/>
            </a:endParaRPr>
          </a:p>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ba</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 </a:t>
            </a:r>
            <a:r>
              <a:rPr lang="vi" sz="1200">
                <a:solidFill>
                  <a:srgbClr val="657B83"/>
                </a:solidFill>
                <a:latin typeface="Fira Code"/>
                <a:ea typeface="Fira Code"/>
                <a:cs typeface="Fira Code"/>
                <a:sym typeface="Fira Code"/>
              </a:rPr>
              <a:t>//</a:t>
            </a:r>
            <a:r>
              <a:rPr lang="vi" sz="1200">
                <a:solidFill>
                  <a:srgbClr val="657B83"/>
                </a:solidFill>
                <a:latin typeface="Open Sans"/>
                <a:ea typeface="Open Sans"/>
                <a:cs typeface="Open Sans"/>
                <a:sym typeface="Open Sans"/>
              </a:rPr>
              <a:t> literal</a:t>
            </a:r>
            <a:endParaRPr sz="1200">
              <a:solidFill>
                <a:srgbClr val="657B83"/>
              </a:solidFill>
              <a:latin typeface="Open Sans"/>
              <a:ea typeface="Open Sans"/>
              <a:cs typeface="Open Sans"/>
              <a:sym typeface="Open Sans"/>
            </a:endParaRPr>
          </a:p>
          <a:p>
            <a:pPr indent="0" lvl="0" marL="0" rtl="0" algn="l">
              <a:lnSpc>
                <a:spcPct val="135714"/>
              </a:lnSpc>
              <a:spcBef>
                <a:spcPts val="0"/>
              </a:spcBef>
              <a:spcAft>
                <a:spcPts val="0"/>
              </a:spcAft>
              <a:buNone/>
            </a:pPr>
            <a:r>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657B83"/>
                </a:solidFill>
                <a:latin typeface="Fira Code"/>
                <a:ea typeface="Fira Code"/>
                <a:cs typeface="Fira Code"/>
                <a:sym typeface="Fira Code"/>
              </a:rPr>
              <a:t>// </a:t>
            </a:r>
            <a:r>
              <a:rPr lang="vi" sz="1200">
                <a:solidFill>
                  <a:srgbClr val="657B83"/>
                </a:solidFill>
                <a:latin typeface="Open Sans"/>
                <a:ea typeface="Open Sans"/>
                <a:cs typeface="Open Sans"/>
                <a:sym typeface="Open Sans"/>
              </a:rPr>
              <a:t>khai báo kèm thuộc tính</a:t>
            </a:r>
            <a:endParaRPr sz="1200">
              <a:solidFill>
                <a:srgbClr val="657B83"/>
              </a:solidFill>
              <a:latin typeface="Open Sans"/>
              <a:ea typeface="Open Sans"/>
              <a:cs typeface="Open Sans"/>
              <a:sym typeface="Open Sans"/>
            </a:endParaRPr>
          </a:p>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ba</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name</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"Ba"</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age</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28</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job</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"Developer"</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mobile</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mobile</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93A1A1"/>
              </a:solidFill>
              <a:latin typeface="Fira Code"/>
              <a:ea typeface="Fira Code"/>
              <a:cs typeface="Fira Code"/>
              <a:sym typeface="Fira Code"/>
            </a:endParaRPr>
          </a:p>
        </p:txBody>
      </p:sp>
      <p:sp>
        <p:nvSpPr>
          <p:cNvPr id="791" name="Google Shape;791;p97"/>
          <p:cNvSpPr txBox="1"/>
          <p:nvPr/>
        </p:nvSpPr>
        <p:spPr>
          <a:xfrm>
            <a:off x="4209650" y="1896425"/>
            <a:ext cx="4206600" cy="30000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mobile</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new</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Object</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a:t>
            </a:r>
            <a:r>
              <a:rPr lang="vi" sz="1200">
                <a:solidFill>
                  <a:srgbClr val="657B83"/>
                </a:solidFill>
                <a:latin typeface="Open Sans"/>
                <a:ea typeface="Open Sans"/>
                <a:cs typeface="Open Sans"/>
                <a:sym typeface="Open Sans"/>
              </a:rPr>
              <a:t> constructor</a:t>
            </a:r>
            <a:endParaRPr sz="1200">
              <a:solidFill>
                <a:srgbClr val="657B83"/>
              </a:solidFill>
              <a:latin typeface="Open Sans"/>
              <a:ea typeface="Open Sans"/>
              <a:cs typeface="Open Sans"/>
              <a:sym typeface="Open Sans"/>
            </a:endParaRPr>
          </a:p>
          <a:p>
            <a:pPr indent="0" lvl="0" marL="0" rtl="0" algn="l">
              <a:lnSpc>
                <a:spcPct val="135714"/>
              </a:lnSpc>
              <a:spcBef>
                <a:spcPts val="0"/>
              </a:spcBef>
              <a:spcAft>
                <a:spcPts val="0"/>
              </a:spcAft>
              <a:buNone/>
            </a:pPr>
            <a:r>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657B83"/>
                </a:solidFill>
                <a:latin typeface="Fira Code"/>
                <a:ea typeface="Fira Code"/>
                <a:cs typeface="Fira Code"/>
                <a:sym typeface="Fira Code"/>
              </a:rPr>
              <a:t>//</a:t>
            </a:r>
            <a:r>
              <a:rPr lang="vi" sz="1200">
                <a:solidFill>
                  <a:srgbClr val="657B83"/>
                </a:solidFill>
                <a:latin typeface="Open Sans"/>
                <a:ea typeface="Open Sans"/>
                <a:cs typeface="Open Sans"/>
                <a:sym typeface="Open Sans"/>
              </a:rPr>
              <a:t> thêm thuộc tính</a:t>
            </a:r>
            <a:endParaRPr sz="1200">
              <a:solidFill>
                <a:srgbClr val="268BD2"/>
              </a:solidFill>
              <a:latin typeface="Open Sans"/>
              <a:ea typeface="Open Sans"/>
              <a:cs typeface="Open Sans"/>
              <a:sym typeface="Open Sans"/>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mobile</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brand</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"iPhone"</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mobile</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version</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"100 Pro Maximum"</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mobile</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phoneNumber</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"0965338283"</a:t>
            </a:r>
            <a:r>
              <a:rPr lang="vi" sz="1200">
                <a:solidFill>
                  <a:srgbClr val="BBBBBB"/>
                </a:solidFill>
                <a:latin typeface="Fira Code"/>
                <a:ea typeface="Fira Code"/>
                <a:cs typeface="Fira Code"/>
                <a:sym typeface="Fira Code"/>
              </a:rPr>
              <a:t>;</a:t>
            </a:r>
            <a:endParaRPr sz="1200">
              <a:solidFill>
                <a:srgbClr val="268BD2"/>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657B83"/>
                </a:solidFill>
                <a:latin typeface="Fira Code"/>
                <a:ea typeface="Fira Code"/>
                <a:cs typeface="Fira Code"/>
                <a:sym typeface="Fira Code"/>
              </a:rPr>
              <a:t>//</a:t>
            </a:r>
            <a:r>
              <a:rPr lang="vi" sz="1200">
                <a:solidFill>
                  <a:srgbClr val="657B83"/>
                </a:solidFill>
                <a:latin typeface="Open Sans"/>
                <a:ea typeface="Open Sans"/>
                <a:cs typeface="Open Sans"/>
                <a:sym typeface="Open Sans"/>
              </a:rPr>
              <a:t> xóa thuộc tính</a:t>
            </a:r>
            <a:endParaRPr sz="1200">
              <a:solidFill>
                <a:srgbClr val="657B83"/>
              </a:solidFill>
              <a:latin typeface="Open Sans"/>
              <a:ea typeface="Open Sans"/>
              <a:cs typeface="Open Sans"/>
              <a:sym typeface="Open Sans"/>
            </a:endParaRPr>
          </a:p>
          <a:p>
            <a:pPr indent="0" lvl="0" marL="0" rtl="0" algn="l">
              <a:lnSpc>
                <a:spcPct val="135714"/>
              </a:lnSpc>
              <a:spcBef>
                <a:spcPts val="0"/>
              </a:spcBef>
              <a:spcAft>
                <a:spcPts val="0"/>
              </a:spcAft>
              <a:buNone/>
            </a:pPr>
            <a:r>
              <a:rPr lang="vi" sz="1200">
                <a:solidFill>
                  <a:srgbClr val="859900"/>
                </a:solidFill>
                <a:latin typeface="Fira Code"/>
                <a:ea typeface="Fira Code"/>
                <a:cs typeface="Fira Code"/>
                <a:sym typeface="Fira Code"/>
              </a:rPr>
              <a:t>delete</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ba</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job</a:t>
            </a:r>
            <a:r>
              <a:rPr lang="vi" sz="1200">
                <a:solidFill>
                  <a:srgbClr val="BBBBBB"/>
                </a:solidFill>
                <a:latin typeface="Fira Code"/>
                <a:ea typeface="Fira Code"/>
                <a:cs typeface="Fira Code"/>
                <a:sym typeface="Fira Code"/>
              </a:rPr>
              <a:t>;</a:t>
            </a:r>
            <a:endParaRPr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859900"/>
                </a:solidFill>
                <a:latin typeface="Fira Code"/>
                <a:ea typeface="Fira Code"/>
                <a:cs typeface="Fira Code"/>
                <a:sym typeface="Fira Code"/>
              </a:rPr>
              <a:t>delete</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ba</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name</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859900"/>
                </a:solidFill>
                <a:latin typeface="Fira Code"/>
                <a:ea typeface="Fira Code"/>
                <a:cs typeface="Fira Code"/>
                <a:sym typeface="Fira Code"/>
              </a:rPr>
              <a:t>delete</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ba</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age</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p:txBody>
      </p:sp>
      <p:cxnSp>
        <p:nvCxnSpPr>
          <p:cNvPr id="792" name="Google Shape;792;p97"/>
          <p:cNvCxnSpPr/>
          <p:nvPr/>
        </p:nvCxnSpPr>
        <p:spPr>
          <a:xfrm rot="10800000">
            <a:off x="2801475" y="3866725"/>
            <a:ext cx="861000" cy="43800"/>
          </a:xfrm>
          <a:prstGeom prst="straightConnector1">
            <a:avLst/>
          </a:prstGeom>
          <a:noFill/>
          <a:ln cap="flat" cmpd="sng" w="9525">
            <a:solidFill>
              <a:srgbClr val="BF9000"/>
            </a:solidFill>
            <a:prstDash val="dash"/>
            <a:round/>
            <a:headEnd len="med" w="med" type="none"/>
            <a:tailEnd len="med" w="med" type="triangle"/>
          </a:ln>
        </p:spPr>
      </p:cxnSp>
      <p:cxnSp>
        <p:nvCxnSpPr>
          <p:cNvPr id="793" name="Google Shape;793;p97"/>
          <p:cNvCxnSpPr/>
          <p:nvPr/>
        </p:nvCxnSpPr>
        <p:spPr>
          <a:xfrm flipH="1" rot="10800000">
            <a:off x="3655175" y="3429125"/>
            <a:ext cx="1174500" cy="488700"/>
          </a:xfrm>
          <a:prstGeom prst="straightConnector1">
            <a:avLst/>
          </a:prstGeom>
          <a:noFill/>
          <a:ln cap="flat" cmpd="sng" w="9525">
            <a:solidFill>
              <a:srgbClr val="BF9000"/>
            </a:solidFill>
            <a:prstDash val="dash"/>
            <a:round/>
            <a:headEnd len="med" w="med" type="none"/>
            <a:tailEnd len="med" w="med" type="triangle"/>
          </a:ln>
        </p:spPr>
      </p:cxn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98"/>
          <p:cNvSpPr txBox="1"/>
          <p:nvPr>
            <p:ph idx="1" type="body"/>
          </p:nvPr>
        </p:nvSpPr>
        <p:spPr>
          <a:xfrm>
            <a:off x="729450" y="1312325"/>
            <a:ext cx="7686900" cy="3584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vi">
                <a:latin typeface="Lora"/>
                <a:ea typeface="Lora"/>
                <a:cs typeface="Lora"/>
                <a:sym typeface="Lora"/>
              </a:rPr>
              <a:t>Truy cập thông tin của object, sử dụng cú pháp </a:t>
            </a:r>
            <a:r>
              <a:rPr b="1" lang="vi">
                <a:latin typeface="Lora"/>
                <a:ea typeface="Lora"/>
                <a:cs typeface="Lora"/>
                <a:sym typeface="Lora"/>
              </a:rPr>
              <a:t>object.key</a:t>
            </a:r>
            <a:r>
              <a:rPr lang="vi">
                <a:latin typeface="Lora"/>
                <a:ea typeface="Lora"/>
                <a:cs typeface="Lora"/>
                <a:sym typeface="Lora"/>
              </a:rPr>
              <a:t> hoặc </a:t>
            </a:r>
            <a:r>
              <a:rPr b="1" lang="vi">
                <a:latin typeface="Lora"/>
                <a:ea typeface="Lora"/>
                <a:cs typeface="Lora"/>
                <a:sym typeface="Lora"/>
              </a:rPr>
              <a:t>object[key]</a:t>
            </a:r>
            <a:r>
              <a:rPr lang="vi">
                <a:latin typeface="Lora"/>
                <a:ea typeface="Lora"/>
                <a:cs typeface="Lora"/>
                <a:sym typeface="Lora"/>
              </a:rPr>
              <a:t>:</a:t>
            </a:r>
            <a:endParaRPr>
              <a:latin typeface="Lora"/>
              <a:ea typeface="Lora"/>
              <a:cs typeface="Lora"/>
              <a:sym typeface="Lora"/>
            </a:endParaRPr>
          </a:p>
          <a:p>
            <a:pPr indent="0" lvl="0" marL="0" rtl="0" algn="l">
              <a:spcBef>
                <a:spcPts val="1600"/>
              </a:spcBef>
              <a:spcAft>
                <a:spcPts val="0"/>
              </a:spcAft>
              <a:buNone/>
            </a:pPr>
            <a:r>
              <a:t/>
            </a:r>
            <a:endParaRPr>
              <a:latin typeface="Lora"/>
              <a:ea typeface="Lora"/>
              <a:cs typeface="Lora"/>
              <a:sym typeface="Lora"/>
            </a:endParaRPr>
          </a:p>
          <a:p>
            <a:pPr indent="0" lvl="0" marL="0" rtl="0" algn="l">
              <a:spcBef>
                <a:spcPts val="1600"/>
              </a:spcBef>
              <a:spcAft>
                <a:spcPts val="0"/>
              </a:spcAft>
              <a:buNone/>
            </a:pPr>
            <a:r>
              <a:t/>
            </a:r>
            <a:endParaRPr>
              <a:latin typeface="Lora"/>
              <a:ea typeface="Lora"/>
              <a:cs typeface="Lora"/>
              <a:sym typeface="Lora"/>
            </a:endParaRPr>
          </a:p>
          <a:p>
            <a:pPr indent="0" lvl="0" marL="0" rtl="0" algn="l">
              <a:lnSpc>
                <a:spcPct val="135714"/>
              </a:lnSpc>
              <a:spcBef>
                <a:spcPts val="1600"/>
              </a:spcBef>
              <a:spcAft>
                <a:spcPts val="0"/>
              </a:spcAft>
              <a:buNone/>
            </a:pPr>
            <a:r>
              <a:t/>
            </a:r>
            <a:endParaRPr>
              <a:latin typeface="Lora"/>
              <a:ea typeface="Lora"/>
              <a:cs typeface="Lora"/>
              <a:sym typeface="Lora"/>
            </a:endParaRPr>
          </a:p>
          <a:p>
            <a:pPr indent="0" lvl="0" marL="0" rtl="0" algn="l">
              <a:lnSpc>
                <a:spcPct val="135714"/>
              </a:lnSpc>
              <a:spcBef>
                <a:spcPts val="1000"/>
              </a:spcBef>
              <a:spcAft>
                <a:spcPts val="0"/>
              </a:spcAft>
              <a:buNone/>
            </a:pPr>
            <a:r>
              <a:t/>
            </a:r>
            <a:endParaRPr>
              <a:latin typeface="Lora"/>
              <a:ea typeface="Lora"/>
              <a:cs typeface="Lora"/>
              <a:sym typeface="Lora"/>
            </a:endParaRPr>
          </a:p>
          <a:p>
            <a:pPr indent="0" lvl="0" marL="0" rtl="0" algn="l">
              <a:lnSpc>
                <a:spcPct val="135714"/>
              </a:lnSpc>
              <a:spcBef>
                <a:spcPts val="1000"/>
              </a:spcBef>
              <a:spcAft>
                <a:spcPts val="0"/>
              </a:spcAft>
              <a:buNone/>
            </a:pPr>
            <a:r>
              <a:t/>
            </a:r>
            <a:endParaRPr>
              <a:latin typeface="Lora"/>
              <a:ea typeface="Lora"/>
              <a:cs typeface="Lora"/>
              <a:sym typeface="Lora"/>
            </a:endParaRPr>
          </a:p>
          <a:p>
            <a:pPr indent="0" lvl="0" marL="0" rtl="0" algn="l">
              <a:lnSpc>
                <a:spcPct val="135714"/>
              </a:lnSpc>
              <a:spcBef>
                <a:spcPts val="1000"/>
              </a:spcBef>
              <a:spcAft>
                <a:spcPts val="0"/>
              </a:spcAft>
              <a:buNone/>
            </a:pPr>
            <a:r>
              <a:t/>
            </a:r>
            <a:endParaRPr>
              <a:latin typeface="Lora"/>
              <a:ea typeface="Lora"/>
              <a:cs typeface="Lora"/>
              <a:sym typeface="Lora"/>
            </a:endParaRPr>
          </a:p>
          <a:p>
            <a:pPr indent="0" lvl="0" marL="0" rtl="0" algn="l">
              <a:lnSpc>
                <a:spcPct val="135714"/>
              </a:lnSpc>
              <a:spcBef>
                <a:spcPts val="1000"/>
              </a:spcBef>
              <a:spcAft>
                <a:spcPts val="1000"/>
              </a:spcAft>
              <a:buNone/>
            </a:pPr>
            <a:r>
              <a:t/>
            </a:r>
            <a:endParaRPr>
              <a:latin typeface="Lora"/>
              <a:ea typeface="Lora"/>
              <a:cs typeface="Lora"/>
              <a:sym typeface="Lora"/>
            </a:endParaRPr>
          </a:p>
        </p:txBody>
      </p:sp>
      <p:sp>
        <p:nvSpPr>
          <p:cNvPr id="799" name="Google Shape;799;p98"/>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Objects</a:t>
            </a:r>
            <a:endParaRPr/>
          </a:p>
        </p:txBody>
      </p:sp>
      <p:sp>
        <p:nvSpPr>
          <p:cNvPr id="800" name="Google Shape;800;p98"/>
          <p:cNvSpPr txBox="1"/>
          <p:nvPr/>
        </p:nvSpPr>
        <p:spPr>
          <a:xfrm>
            <a:off x="729450" y="1896425"/>
            <a:ext cx="2867400" cy="30000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ba</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name</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"Ba"</a:t>
            </a:r>
            <a:endParaRPr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ba</a:t>
            </a:r>
            <a:r>
              <a:rPr lang="vi" sz="1200">
                <a:solidFill>
                  <a:srgbClr val="BBBBBB"/>
                </a:solidFill>
                <a:latin typeface="Fira Code"/>
                <a:ea typeface="Fira Code"/>
                <a:cs typeface="Fira Code"/>
                <a:sym typeface="Fira Code"/>
              </a:rPr>
              <a:t>[</a:t>
            </a:r>
            <a:r>
              <a:rPr lang="vi" sz="1200">
                <a:solidFill>
                  <a:srgbClr val="2AA198"/>
                </a:solidFill>
                <a:latin typeface="Fira Code"/>
                <a:ea typeface="Fira Code"/>
                <a:cs typeface="Fira Code"/>
                <a:sym typeface="Fira Code"/>
              </a:rPr>
              <a:t>"name"</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"Ba"</a:t>
            </a:r>
            <a:endParaRPr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ba</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mobile</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mobile {}</a:t>
            </a:r>
            <a:endParaRPr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ba</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mobile</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brand</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"iPhone"</a:t>
            </a:r>
            <a:endParaRPr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ba</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mobile</a:t>
            </a:r>
            <a:r>
              <a:rPr lang="vi" sz="1200">
                <a:solidFill>
                  <a:srgbClr val="BBBBBB"/>
                </a:solidFill>
                <a:latin typeface="Fira Code"/>
                <a:ea typeface="Fira Code"/>
                <a:cs typeface="Fira Code"/>
                <a:sym typeface="Fira Code"/>
              </a:rPr>
              <a:t>[</a:t>
            </a:r>
            <a:r>
              <a:rPr lang="vi" sz="1200">
                <a:solidFill>
                  <a:srgbClr val="2AA198"/>
                </a:solidFill>
                <a:latin typeface="Fira Code"/>
                <a:ea typeface="Fira Code"/>
                <a:cs typeface="Fira Code"/>
                <a:sym typeface="Fira Code"/>
              </a:rPr>
              <a:t>"version"</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657B83"/>
                </a:solidFill>
                <a:latin typeface="Fira Code"/>
                <a:ea typeface="Fira Code"/>
                <a:cs typeface="Fira Code"/>
                <a:sym typeface="Fira Code"/>
              </a:rPr>
              <a:t>// "100 Pro Maximum"</a:t>
            </a:r>
            <a:endParaRPr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ba</a:t>
            </a:r>
            <a:r>
              <a:rPr lang="vi" sz="1200">
                <a:solidFill>
                  <a:srgbClr val="BBBBBB"/>
                </a:solidFill>
                <a:latin typeface="Fira Code"/>
                <a:ea typeface="Fira Code"/>
                <a:cs typeface="Fira Code"/>
                <a:sym typeface="Fira Code"/>
              </a:rPr>
              <a:t>[</a:t>
            </a:r>
            <a:r>
              <a:rPr lang="vi" sz="1200">
                <a:solidFill>
                  <a:srgbClr val="2AA198"/>
                </a:solidFill>
                <a:latin typeface="Fira Code"/>
                <a:ea typeface="Fira Code"/>
                <a:cs typeface="Fira Code"/>
                <a:sym typeface="Fira Code"/>
              </a:rPr>
              <a:t>"mobile"</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phoneNumber</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657B83"/>
                </a:solidFill>
                <a:latin typeface="Fira Code"/>
                <a:ea typeface="Fira Code"/>
                <a:cs typeface="Fira Code"/>
                <a:sym typeface="Fira Code"/>
              </a:rPr>
              <a:t>// "0965338283"</a:t>
            </a:r>
            <a:endParaRPr sz="1200">
              <a:solidFill>
                <a:srgbClr val="BBBBBB"/>
              </a:solidFill>
              <a:latin typeface="Fira Code"/>
              <a:ea typeface="Fira Code"/>
              <a:cs typeface="Fira Code"/>
              <a:sym typeface="Fira Code"/>
            </a:endParaRPr>
          </a:p>
        </p:txBody>
      </p:sp>
      <p:sp>
        <p:nvSpPr>
          <p:cNvPr id="801" name="Google Shape;801;p98"/>
          <p:cNvSpPr txBox="1"/>
          <p:nvPr/>
        </p:nvSpPr>
        <p:spPr>
          <a:xfrm>
            <a:off x="4253425" y="1896425"/>
            <a:ext cx="4162800" cy="30000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ba</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job</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"Teacher"</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change value</a:t>
            </a:r>
            <a:endParaRPr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ba</a:t>
            </a:r>
            <a:r>
              <a:rPr lang="vi" sz="1200">
                <a:solidFill>
                  <a:srgbClr val="BBBBBB"/>
                </a:solidFill>
                <a:latin typeface="Fira Code"/>
                <a:ea typeface="Fira Code"/>
                <a:cs typeface="Fira Code"/>
                <a:sym typeface="Fira Code"/>
              </a:rPr>
              <a:t>[</a:t>
            </a:r>
            <a:r>
              <a:rPr lang="vi" sz="1200">
                <a:solidFill>
                  <a:srgbClr val="2AA198"/>
                </a:solidFill>
                <a:latin typeface="Fira Code"/>
                <a:ea typeface="Fira Code"/>
                <a:cs typeface="Fira Code"/>
                <a:sym typeface="Fira Code"/>
              </a:rPr>
              <a:t>"mobile"</a:t>
            </a:r>
            <a:r>
              <a:rPr lang="vi" sz="1200">
                <a:solidFill>
                  <a:srgbClr val="BBBBBB"/>
                </a:solidFill>
                <a:latin typeface="Fira Code"/>
                <a:ea typeface="Fira Code"/>
                <a:cs typeface="Fira Code"/>
                <a:sym typeface="Fira Code"/>
              </a:rPr>
              <a:t>][</a:t>
            </a:r>
            <a:r>
              <a:rPr lang="vi" sz="1200">
                <a:solidFill>
                  <a:srgbClr val="2AA198"/>
                </a:solidFill>
                <a:latin typeface="Fira Code"/>
                <a:ea typeface="Fira Code"/>
                <a:cs typeface="Fira Code"/>
                <a:sym typeface="Fira Code"/>
              </a:rPr>
              <a:t>"version"</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"Xs"</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change value</a:t>
            </a:r>
            <a:endParaRPr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ba</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mobile</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brand</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"iPorn"</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change value</a:t>
            </a:r>
            <a:endParaRPr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ba</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name</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"Ba đẹp trai 😎"</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change value</a:t>
            </a:r>
            <a:endParaRPr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ba</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age</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82</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change value</a:t>
            </a:r>
            <a:endParaRPr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ba</a:t>
            </a:r>
            <a:r>
              <a:rPr lang="vi" sz="1200">
                <a:solidFill>
                  <a:srgbClr val="BBBBBB"/>
                </a:solidFill>
                <a:latin typeface="Fira Code"/>
                <a:ea typeface="Fira Code"/>
                <a:cs typeface="Fira Code"/>
                <a:sym typeface="Fira Code"/>
              </a:rPr>
              <a:t>[</a:t>
            </a:r>
            <a:r>
              <a:rPr lang="vi" sz="1200">
                <a:solidFill>
                  <a:srgbClr val="2AA198"/>
                </a:solidFill>
                <a:latin typeface="Fira Code"/>
                <a:ea typeface="Fira Code"/>
                <a:cs typeface="Fira Code"/>
                <a:sym typeface="Fira Code"/>
              </a:rPr>
              <a:t>"age"</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2020</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1992</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change value</a:t>
            </a:r>
            <a:endParaRPr sz="1200">
              <a:solidFill>
                <a:srgbClr val="657B83"/>
              </a:solidFill>
              <a:latin typeface="Fira Code"/>
              <a:ea typeface="Fira Code"/>
              <a:cs typeface="Fira Code"/>
              <a:sym typeface="Fira Code"/>
            </a:endParaRPr>
          </a:p>
        </p:txBody>
      </p:sp>
      <p:pic>
        <p:nvPicPr>
          <p:cNvPr id="802" name="Google Shape;802;p98"/>
          <p:cNvPicPr preferRelativeResize="0"/>
          <p:nvPr/>
        </p:nvPicPr>
        <p:blipFill>
          <a:blip r:embed="rId3">
            <a:alphaModFix/>
          </a:blip>
          <a:stretch>
            <a:fillRect/>
          </a:stretch>
        </p:blipFill>
        <p:spPr>
          <a:xfrm>
            <a:off x="3030025" y="3712850"/>
            <a:ext cx="1541975" cy="11835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99"/>
          <p:cNvSpPr txBox="1"/>
          <p:nvPr>
            <p:ph idx="1" type="body"/>
          </p:nvPr>
        </p:nvSpPr>
        <p:spPr>
          <a:xfrm>
            <a:off x="729450" y="1312325"/>
            <a:ext cx="7686900" cy="3584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vi">
                <a:latin typeface="Lora"/>
                <a:ea typeface="Lora"/>
                <a:cs typeface="Lora"/>
                <a:sym typeface="Lora"/>
              </a:rPr>
              <a:t>💡 Một số lưu ý về object</a:t>
            </a:r>
            <a:endParaRPr b="1">
              <a:latin typeface="Lora"/>
              <a:ea typeface="Lora"/>
              <a:cs typeface="Lora"/>
              <a:sym typeface="Lora"/>
            </a:endParaRPr>
          </a:p>
          <a:p>
            <a:pPr indent="-311150" lvl="0" marL="457200" rtl="0" algn="l">
              <a:spcBef>
                <a:spcPts val="1600"/>
              </a:spcBef>
              <a:spcAft>
                <a:spcPts val="0"/>
              </a:spcAft>
              <a:buSzPts val="1300"/>
              <a:buFont typeface="Lora"/>
              <a:buChar char="-"/>
            </a:pPr>
            <a:r>
              <a:rPr b="1" lang="vi">
                <a:latin typeface="Lora"/>
                <a:ea typeface="Lora"/>
                <a:cs typeface="Lora"/>
                <a:sym typeface="Lora"/>
              </a:rPr>
              <a:t>Key</a:t>
            </a:r>
            <a:r>
              <a:rPr lang="vi">
                <a:latin typeface="Lora"/>
                <a:ea typeface="Lora"/>
                <a:cs typeface="Lora"/>
                <a:sym typeface="Lora"/>
              </a:rPr>
              <a:t> được lưu với kiểu dữ liệu </a:t>
            </a:r>
            <a:r>
              <a:rPr b="1" lang="vi">
                <a:latin typeface="Lora"/>
                <a:ea typeface="Lora"/>
                <a:cs typeface="Lora"/>
                <a:sym typeface="Lora"/>
              </a:rPr>
              <a:t>string</a:t>
            </a:r>
            <a:r>
              <a:rPr lang="vi">
                <a:latin typeface="Lora"/>
                <a:ea typeface="Lora"/>
                <a:cs typeface="Lora"/>
                <a:sym typeface="Lora"/>
              </a:rPr>
              <a:t> (mọi kiểu dữ liệu khác đều được chuyển về kiểu string)</a:t>
            </a:r>
            <a:endParaRPr>
              <a:latin typeface="Lora"/>
              <a:ea typeface="Lora"/>
              <a:cs typeface="Lora"/>
              <a:sym typeface="Lora"/>
            </a:endParaRPr>
          </a:p>
          <a:p>
            <a:pPr indent="-311150" lvl="0" marL="457200" rtl="0" algn="l">
              <a:spcBef>
                <a:spcPts val="0"/>
              </a:spcBef>
              <a:spcAft>
                <a:spcPts val="0"/>
              </a:spcAft>
              <a:buSzPts val="1300"/>
              <a:buFont typeface="Lora"/>
              <a:buChar char="-"/>
            </a:pPr>
            <a:r>
              <a:rPr b="1" lang="vi">
                <a:latin typeface="Lora"/>
                <a:ea typeface="Lora"/>
                <a:cs typeface="Lora"/>
                <a:sym typeface="Lora"/>
              </a:rPr>
              <a:t>Key</a:t>
            </a:r>
            <a:r>
              <a:rPr lang="vi">
                <a:latin typeface="Lora"/>
                <a:ea typeface="Lora"/>
                <a:cs typeface="Lora"/>
                <a:sym typeface="Lora"/>
              </a:rPr>
              <a:t> không bị giới hạn về đặt tên giống như biến, nó có thể </a:t>
            </a:r>
            <a:r>
              <a:rPr i="1" lang="vi">
                <a:latin typeface="Lora"/>
                <a:ea typeface="Lora"/>
                <a:cs typeface="Lora"/>
                <a:sym typeface="Lora"/>
              </a:rPr>
              <a:t>chứa ký tự đặc biệt, hoặc trùng với keyword</a:t>
            </a:r>
            <a:r>
              <a:rPr lang="vi">
                <a:latin typeface="Lora"/>
                <a:ea typeface="Lora"/>
                <a:cs typeface="Lora"/>
                <a:sym typeface="Lora"/>
              </a:rPr>
              <a:t> trong Javascript</a:t>
            </a:r>
            <a:endParaRPr>
              <a:latin typeface="Lora"/>
              <a:ea typeface="Lora"/>
              <a:cs typeface="Lora"/>
              <a:sym typeface="Lora"/>
            </a:endParaRPr>
          </a:p>
          <a:p>
            <a:pPr indent="-311150" lvl="0" marL="457200" rtl="0" algn="l">
              <a:spcBef>
                <a:spcPts val="0"/>
              </a:spcBef>
              <a:spcAft>
                <a:spcPts val="0"/>
              </a:spcAft>
              <a:buSzPts val="1300"/>
              <a:buFont typeface="Lora"/>
              <a:buChar char="-"/>
            </a:pPr>
            <a:r>
              <a:rPr lang="vi">
                <a:latin typeface="Lora"/>
                <a:ea typeface="Lora"/>
                <a:cs typeface="Lora"/>
                <a:sym typeface="Lora"/>
              </a:rPr>
              <a:t>Cú pháp truy cập properties: </a:t>
            </a:r>
            <a:r>
              <a:rPr b="1" lang="vi">
                <a:latin typeface="Lora"/>
                <a:ea typeface="Lora"/>
                <a:cs typeface="Lora"/>
                <a:sym typeface="Lora"/>
              </a:rPr>
              <a:t>object.key</a:t>
            </a:r>
            <a:r>
              <a:rPr lang="vi">
                <a:latin typeface="Lora"/>
                <a:ea typeface="Lora"/>
                <a:cs typeface="Lora"/>
                <a:sym typeface="Lora"/>
              </a:rPr>
              <a:t> hoặc </a:t>
            </a:r>
            <a:r>
              <a:rPr b="1" lang="vi">
                <a:latin typeface="Lora"/>
                <a:ea typeface="Lora"/>
                <a:cs typeface="Lora"/>
                <a:sym typeface="Lora"/>
              </a:rPr>
              <a:t>object[key]</a:t>
            </a:r>
            <a:endParaRPr b="1">
              <a:latin typeface="Lora"/>
              <a:ea typeface="Lora"/>
              <a:cs typeface="Lora"/>
              <a:sym typeface="Lora"/>
            </a:endParaRPr>
          </a:p>
          <a:p>
            <a:pPr indent="-311150" lvl="0" marL="457200" rtl="0" algn="l">
              <a:spcBef>
                <a:spcPts val="0"/>
              </a:spcBef>
              <a:spcAft>
                <a:spcPts val="0"/>
              </a:spcAft>
              <a:buSzPts val="1300"/>
              <a:buFont typeface="Lora"/>
              <a:buChar char="-"/>
            </a:pPr>
            <a:r>
              <a:rPr lang="vi">
                <a:latin typeface="Lora"/>
                <a:ea typeface="Lora"/>
                <a:cs typeface="Lora"/>
                <a:sym typeface="Lora"/>
              </a:rPr>
              <a:t>Có thể thêm, thay đổi giá trị, hoặc xóa một properties khỏi object</a:t>
            </a:r>
            <a:endParaRPr>
              <a:latin typeface="Lora"/>
              <a:ea typeface="Lora"/>
              <a:cs typeface="Lora"/>
              <a:sym typeface="Lora"/>
            </a:endParaRPr>
          </a:p>
          <a:p>
            <a:pPr indent="-311150" lvl="0" marL="457200" rtl="0" algn="l">
              <a:spcBef>
                <a:spcPts val="0"/>
              </a:spcBef>
              <a:spcAft>
                <a:spcPts val="0"/>
              </a:spcAft>
              <a:buSzPts val="1300"/>
              <a:buFont typeface="Lora"/>
              <a:buChar char="-"/>
            </a:pPr>
            <a:r>
              <a:rPr lang="vi">
                <a:latin typeface="Lora"/>
                <a:ea typeface="Lora"/>
                <a:cs typeface="Lora"/>
                <a:sym typeface="Lora"/>
              </a:rPr>
              <a:t>Khi truy cập một property không tồn tại trong object, giá trị trả về sẽ là </a:t>
            </a:r>
            <a:r>
              <a:rPr b="1" lang="vi">
                <a:latin typeface="Lora"/>
                <a:ea typeface="Lora"/>
                <a:cs typeface="Lora"/>
                <a:sym typeface="Lora"/>
              </a:rPr>
              <a:t>undefined</a:t>
            </a:r>
            <a:endParaRPr b="1">
              <a:latin typeface="Lora"/>
              <a:ea typeface="Lora"/>
              <a:cs typeface="Lora"/>
              <a:sym typeface="Lora"/>
            </a:endParaRPr>
          </a:p>
          <a:p>
            <a:pPr indent="0" lvl="0" marL="0" rtl="0" algn="l">
              <a:spcBef>
                <a:spcPts val="1600"/>
              </a:spcBef>
              <a:spcAft>
                <a:spcPts val="0"/>
              </a:spcAft>
              <a:buNone/>
            </a:pPr>
            <a:r>
              <a:rPr lang="vi">
                <a:latin typeface="Lora"/>
                <a:ea typeface="Lora"/>
                <a:cs typeface="Lora"/>
                <a:sym typeface="Lora"/>
              </a:rPr>
              <a:t>💡 Cú pháp </a:t>
            </a:r>
            <a:r>
              <a:rPr b="1" lang="vi">
                <a:latin typeface="Lora"/>
                <a:ea typeface="Lora"/>
                <a:cs typeface="Lora"/>
                <a:sym typeface="Lora"/>
              </a:rPr>
              <a:t>object[key]</a:t>
            </a:r>
            <a:r>
              <a:rPr lang="vi">
                <a:latin typeface="Lora"/>
                <a:ea typeface="Lora"/>
                <a:cs typeface="Lora"/>
                <a:sym typeface="Lora"/>
              </a:rPr>
              <a:t> thường dùng với biến</a:t>
            </a:r>
            <a:endParaRPr>
              <a:latin typeface="Lora"/>
              <a:ea typeface="Lora"/>
              <a:cs typeface="Lora"/>
              <a:sym typeface="Lora"/>
            </a:endParaRPr>
          </a:p>
          <a:p>
            <a:pPr indent="0" lvl="0" marL="0" rtl="0" algn="l">
              <a:lnSpc>
                <a:spcPct val="135714"/>
              </a:lnSpc>
              <a:spcBef>
                <a:spcPts val="1600"/>
              </a:spcBef>
              <a:spcAft>
                <a:spcPts val="0"/>
              </a:spcAft>
              <a:buNone/>
            </a:pPr>
            <a:r>
              <a:rPr lang="vi">
                <a:solidFill>
                  <a:srgbClr val="93A1A1"/>
                </a:solidFill>
                <a:latin typeface="Fira Code Light"/>
                <a:ea typeface="Fira Code Light"/>
                <a:cs typeface="Fira Code Light"/>
                <a:sym typeface="Fira Code Light"/>
              </a:rPr>
              <a:t>let</a:t>
            </a:r>
            <a:r>
              <a:rPr lang="vi">
                <a:solidFill>
                  <a:srgbClr val="BBBBBB"/>
                </a:solidFill>
                <a:latin typeface="Fira Code Light"/>
                <a:ea typeface="Fira Code Light"/>
                <a:cs typeface="Fira Code Light"/>
                <a:sym typeface="Fira Code Light"/>
              </a:rPr>
              <a:t> </a:t>
            </a:r>
            <a:r>
              <a:rPr lang="vi">
                <a:solidFill>
                  <a:srgbClr val="268BD2"/>
                </a:solidFill>
                <a:latin typeface="Fira Code Light"/>
                <a:ea typeface="Fira Code Light"/>
                <a:cs typeface="Fira Code Light"/>
                <a:sym typeface="Fira Code Light"/>
              </a:rPr>
              <a:t>key</a:t>
            </a:r>
            <a:r>
              <a:rPr lang="vi">
                <a:solidFill>
                  <a:srgbClr val="BBBBBB"/>
                </a:solidFill>
                <a:latin typeface="Fira Code Light"/>
                <a:ea typeface="Fira Code Light"/>
                <a:cs typeface="Fira Code Light"/>
                <a:sym typeface="Fira Code Light"/>
              </a:rPr>
              <a:t> </a:t>
            </a:r>
            <a:r>
              <a:rPr lang="vi">
                <a:solidFill>
                  <a:srgbClr val="859900"/>
                </a:solidFill>
                <a:latin typeface="Fira Code Light"/>
                <a:ea typeface="Fira Code Light"/>
                <a:cs typeface="Fira Code Light"/>
                <a:sym typeface="Fira Code Light"/>
              </a:rPr>
              <a:t>=</a:t>
            </a:r>
            <a:r>
              <a:rPr lang="vi">
                <a:solidFill>
                  <a:srgbClr val="BBBBBB"/>
                </a:solidFill>
                <a:latin typeface="Fira Code Light"/>
                <a:ea typeface="Fira Code Light"/>
                <a:cs typeface="Fira Code Light"/>
                <a:sym typeface="Fira Code Light"/>
              </a:rPr>
              <a:t> </a:t>
            </a:r>
            <a:r>
              <a:rPr lang="vi">
                <a:solidFill>
                  <a:srgbClr val="2AA198"/>
                </a:solidFill>
                <a:latin typeface="Fira Code Light"/>
                <a:ea typeface="Fira Code Light"/>
                <a:cs typeface="Fira Code Light"/>
                <a:sym typeface="Fira Code Light"/>
              </a:rPr>
              <a:t>"name"</a:t>
            </a:r>
            <a:r>
              <a:rPr lang="vi">
                <a:solidFill>
                  <a:srgbClr val="BBBBBB"/>
                </a:solidFill>
                <a:latin typeface="Fira Code Light"/>
                <a:ea typeface="Fira Code Light"/>
                <a:cs typeface="Fira Code Light"/>
                <a:sym typeface="Fira Code Light"/>
              </a:rPr>
              <a:t>;</a:t>
            </a:r>
            <a:endParaRPr>
              <a:solidFill>
                <a:srgbClr val="BBBBBB"/>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rPr lang="vi">
                <a:solidFill>
                  <a:srgbClr val="268BD2"/>
                </a:solidFill>
                <a:latin typeface="Fira Code Light"/>
                <a:ea typeface="Fira Code Light"/>
                <a:cs typeface="Fira Code Light"/>
                <a:sym typeface="Fira Code Light"/>
              </a:rPr>
              <a:t>obj</a:t>
            </a:r>
            <a:r>
              <a:rPr lang="vi">
                <a:solidFill>
                  <a:srgbClr val="BBBBBB"/>
                </a:solidFill>
                <a:latin typeface="Fira Code Light"/>
                <a:ea typeface="Fira Code Light"/>
                <a:cs typeface="Fira Code Light"/>
                <a:sym typeface="Fira Code Light"/>
              </a:rPr>
              <a:t>[</a:t>
            </a:r>
            <a:r>
              <a:rPr lang="vi">
                <a:solidFill>
                  <a:srgbClr val="268BD2"/>
                </a:solidFill>
                <a:latin typeface="Fira Code Light"/>
                <a:ea typeface="Fira Code Light"/>
                <a:cs typeface="Fira Code Light"/>
                <a:sym typeface="Fira Code Light"/>
              </a:rPr>
              <a:t>key</a:t>
            </a:r>
            <a:r>
              <a:rPr lang="vi">
                <a:solidFill>
                  <a:srgbClr val="BBBBBB"/>
                </a:solidFill>
                <a:latin typeface="Fira Code Light"/>
                <a:ea typeface="Fira Code Light"/>
                <a:cs typeface="Fira Code Light"/>
                <a:sym typeface="Fira Code Light"/>
              </a:rPr>
              <a:t>]; </a:t>
            </a:r>
            <a:r>
              <a:rPr i="1" lang="vi">
                <a:solidFill>
                  <a:srgbClr val="657B83"/>
                </a:solidFill>
                <a:latin typeface="Fira Code Light"/>
                <a:ea typeface="Fira Code Light"/>
                <a:cs typeface="Fira Code Light"/>
                <a:sym typeface="Fira Code Light"/>
              </a:rPr>
              <a:t>// obj["name"]</a:t>
            </a:r>
            <a:endParaRPr i="1">
              <a:solidFill>
                <a:srgbClr val="657B83"/>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rPr lang="vi">
                <a:solidFill>
                  <a:srgbClr val="268BD2"/>
                </a:solidFill>
                <a:latin typeface="Fira Code Light"/>
                <a:ea typeface="Fira Code Light"/>
                <a:cs typeface="Fira Code Light"/>
                <a:sym typeface="Fira Code Light"/>
              </a:rPr>
              <a:t>obj</a:t>
            </a:r>
            <a:r>
              <a:rPr lang="vi">
                <a:solidFill>
                  <a:srgbClr val="BBBBBB"/>
                </a:solidFill>
                <a:latin typeface="Fira Code Light"/>
                <a:ea typeface="Fira Code Light"/>
                <a:cs typeface="Fira Code Light"/>
                <a:sym typeface="Fira Code Light"/>
              </a:rPr>
              <a:t>[</a:t>
            </a:r>
            <a:r>
              <a:rPr lang="vi">
                <a:solidFill>
                  <a:srgbClr val="268BD2"/>
                </a:solidFill>
                <a:latin typeface="Fira Code Light"/>
                <a:ea typeface="Fira Code Light"/>
                <a:cs typeface="Fira Code Light"/>
                <a:sym typeface="Fira Code Light"/>
              </a:rPr>
              <a:t>key</a:t>
            </a:r>
            <a:r>
              <a:rPr lang="vi">
                <a:solidFill>
                  <a:srgbClr val="BBBBBB"/>
                </a:solidFill>
                <a:latin typeface="Fira Code Light"/>
                <a:ea typeface="Fira Code Light"/>
                <a:cs typeface="Fira Code Light"/>
                <a:sym typeface="Fira Code Light"/>
              </a:rPr>
              <a:t>] </a:t>
            </a:r>
            <a:r>
              <a:rPr lang="vi">
                <a:solidFill>
                  <a:srgbClr val="859900"/>
                </a:solidFill>
                <a:latin typeface="Fira Code Light"/>
                <a:ea typeface="Fira Code Light"/>
                <a:cs typeface="Fira Code Light"/>
                <a:sym typeface="Fira Code Light"/>
              </a:rPr>
              <a:t>=</a:t>
            </a:r>
            <a:r>
              <a:rPr lang="vi">
                <a:solidFill>
                  <a:srgbClr val="BBBBBB"/>
                </a:solidFill>
                <a:latin typeface="Fira Code Light"/>
                <a:ea typeface="Fira Code Light"/>
                <a:cs typeface="Fira Code Light"/>
                <a:sym typeface="Fira Code Light"/>
              </a:rPr>
              <a:t> </a:t>
            </a:r>
            <a:r>
              <a:rPr lang="vi">
                <a:solidFill>
                  <a:srgbClr val="2AA198"/>
                </a:solidFill>
                <a:latin typeface="Fira Code Light"/>
                <a:ea typeface="Fira Code Light"/>
                <a:cs typeface="Fira Code Light"/>
                <a:sym typeface="Fira Code Light"/>
              </a:rPr>
              <a:t>"Ba"</a:t>
            </a:r>
            <a:r>
              <a:rPr lang="vi">
                <a:solidFill>
                  <a:srgbClr val="BBBBBB"/>
                </a:solidFill>
                <a:latin typeface="Fira Code Light"/>
                <a:ea typeface="Fira Code Light"/>
                <a:cs typeface="Fira Code Light"/>
                <a:sym typeface="Fira Code Light"/>
              </a:rPr>
              <a:t>; </a:t>
            </a:r>
            <a:r>
              <a:rPr i="1" lang="vi">
                <a:solidFill>
                  <a:srgbClr val="657B83"/>
                </a:solidFill>
                <a:latin typeface="Fira Code Light"/>
                <a:ea typeface="Fira Code Light"/>
                <a:cs typeface="Fira Code Light"/>
                <a:sym typeface="Fira Code Light"/>
              </a:rPr>
              <a:t>// obj["name"] = "Ba"</a:t>
            </a:r>
            <a:endParaRPr i="1">
              <a:solidFill>
                <a:srgbClr val="657B83"/>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t/>
            </a:r>
            <a:endParaRPr>
              <a:solidFill>
                <a:srgbClr val="93A1A1"/>
              </a:solidFill>
              <a:latin typeface="Fira Code Light"/>
              <a:ea typeface="Fira Code Light"/>
              <a:cs typeface="Fira Code Light"/>
              <a:sym typeface="Fira Code Light"/>
            </a:endParaRPr>
          </a:p>
          <a:p>
            <a:pPr indent="0" lvl="0" marL="0" rtl="0" algn="l">
              <a:spcBef>
                <a:spcPts val="0"/>
              </a:spcBef>
              <a:spcAft>
                <a:spcPts val="1600"/>
              </a:spcAft>
              <a:buNone/>
            </a:pPr>
            <a:r>
              <a:t/>
            </a:r>
            <a:endParaRPr>
              <a:latin typeface="Lora"/>
              <a:ea typeface="Lora"/>
              <a:cs typeface="Lora"/>
              <a:sym typeface="Lora"/>
            </a:endParaRPr>
          </a:p>
        </p:txBody>
      </p:sp>
      <p:sp>
        <p:nvSpPr>
          <p:cNvPr id="808" name="Google Shape;808;p99"/>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Objects</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100"/>
          <p:cNvSpPr txBox="1"/>
          <p:nvPr>
            <p:ph idx="1" type="body"/>
          </p:nvPr>
        </p:nvSpPr>
        <p:spPr>
          <a:xfrm>
            <a:off x="729450" y="1312325"/>
            <a:ext cx="7686900" cy="3584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vi">
                <a:latin typeface="Lora"/>
                <a:ea typeface="Lora"/>
                <a:cs typeface="Lora"/>
                <a:sym typeface="Lora"/>
              </a:rPr>
              <a:t>Khi sử dụng một biến làm </a:t>
            </a:r>
            <a:r>
              <a:rPr b="1" lang="vi">
                <a:latin typeface="Lora"/>
                <a:ea typeface="Lora"/>
                <a:cs typeface="Lora"/>
                <a:sym typeface="Lora"/>
              </a:rPr>
              <a:t>key</a:t>
            </a:r>
            <a:r>
              <a:rPr lang="vi">
                <a:latin typeface="Lora"/>
                <a:ea typeface="Lora"/>
                <a:cs typeface="Lora"/>
                <a:sym typeface="Lora"/>
              </a:rPr>
              <a:t>, đồng thời nhận chính giá trị của biến đó làm </a:t>
            </a:r>
            <a:r>
              <a:rPr b="1" lang="vi">
                <a:latin typeface="Lora"/>
                <a:ea typeface="Lora"/>
                <a:cs typeface="Lora"/>
                <a:sym typeface="Lora"/>
              </a:rPr>
              <a:t>value</a:t>
            </a:r>
            <a:r>
              <a:rPr lang="vi">
                <a:latin typeface="Lora"/>
                <a:ea typeface="Lora"/>
                <a:cs typeface="Lora"/>
                <a:sym typeface="Lora"/>
              </a:rPr>
              <a:t>, có thể sử dụng cú pháp viết tắt</a:t>
            </a:r>
            <a:endParaRPr>
              <a:latin typeface="Lora"/>
              <a:ea typeface="Lora"/>
              <a:cs typeface="Lora"/>
              <a:sym typeface="Lora"/>
            </a:endParaRPr>
          </a:p>
          <a:p>
            <a:pPr indent="0" lvl="0" marL="0" rtl="0" algn="l">
              <a:spcBef>
                <a:spcPts val="1600"/>
              </a:spcBef>
              <a:spcAft>
                <a:spcPts val="0"/>
              </a:spcAft>
              <a:buNone/>
            </a:pPr>
            <a:r>
              <a:t/>
            </a:r>
            <a:endParaRPr>
              <a:latin typeface="Lora"/>
              <a:ea typeface="Lora"/>
              <a:cs typeface="Lora"/>
              <a:sym typeface="Lora"/>
            </a:endParaRPr>
          </a:p>
          <a:p>
            <a:pPr indent="0" lvl="0" marL="0" rtl="0" algn="l">
              <a:spcBef>
                <a:spcPts val="1600"/>
              </a:spcBef>
              <a:spcAft>
                <a:spcPts val="0"/>
              </a:spcAft>
              <a:buNone/>
            </a:pPr>
            <a:r>
              <a:t/>
            </a:r>
            <a:endParaRPr>
              <a:latin typeface="Lora"/>
              <a:ea typeface="Lora"/>
              <a:cs typeface="Lora"/>
              <a:sym typeface="Lora"/>
            </a:endParaRPr>
          </a:p>
          <a:p>
            <a:pPr indent="0" lvl="0" marL="0" rtl="0" algn="l">
              <a:lnSpc>
                <a:spcPct val="135714"/>
              </a:lnSpc>
              <a:spcBef>
                <a:spcPts val="1600"/>
              </a:spcBef>
              <a:spcAft>
                <a:spcPts val="0"/>
              </a:spcAft>
              <a:buNone/>
            </a:pPr>
            <a:r>
              <a:t/>
            </a:r>
            <a:endParaRPr>
              <a:latin typeface="Lora"/>
              <a:ea typeface="Lora"/>
              <a:cs typeface="Lora"/>
              <a:sym typeface="Lora"/>
            </a:endParaRPr>
          </a:p>
          <a:p>
            <a:pPr indent="0" lvl="0" marL="0" rtl="0" algn="l">
              <a:lnSpc>
                <a:spcPct val="135714"/>
              </a:lnSpc>
              <a:spcBef>
                <a:spcPts val="1000"/>
              </a:spcBef>
              <a:spcAft>
                <a:spcPts val="0"/>
              </a:spcAft>
              <a:buNone/>
            </a:pPr>
            <a:r>
              <a:t/>
            </a:r>
            <a:endParaRPr>
              <a:latin typeface="Lora"/>
              <a:ea typeface="Lora"/>
              <a:cs typeface="Lora"/>
              <a:sym typeface="Lora"/>
            </a:endParaRPr>
          </a:p>
          <a:p>
            <a:pPr indent="0" lvl="0" marL="0" rtl="0" algn="l">
              <a:lnSpc>
                <a:spcPct val="135714"/>
              </a:lnSpc>
              <a:spcBef>
                <a:spcPts val="1000"/>
              </a:spcBef>
              <a:spcAft>
                <a:spcPts val="0"/>
              </a:spcAft>
              <a:buNone/>
            </a:pPr>
            <a:r>
              <a:t/>
            </a:r>
            <a:endParaRPr>
              <a:latin typeface="Lora"/>
              <a:ea typeface="Lora"/>
              <a:cs typeface="Lora"/>
              <a:sym typeface="Lora"/>
            </a:endParaRPr>
          </a:p>
          <a:p>
            <a:pPr indent="0" lvl="0" marL="0" rtl="0" algn="l">
              <a:lnSpc>
                <a:spcPct val="135714"/>
              </a:lnSpc>
              <a:spcBef>
                <a:spcPts val="1000"/>
              </a:spcBef>
              <a:spcAft>
                <a:spcPts val="0"/>
              </a:spcAft>
              <a:buNone/>
            </a:pPr>
            <a:r>
              <a:t/>
            </a:r>
            <a:endParaRPr>
              <a:latin typeface="Lora"/>
              <a:ea typeface="Lora"/>
              <a:cs typeface="Lora"/>
              <a:sym typeface="Lora"/>
            </a:endParaRPr>
          </a:p>
          <a:p>
            <a:pPr indent="0" lvl="0" marL="0" rtl="0" algn="l">
              <a:lnSpc>
                <a:spcPct val="135714"/>
              </a:lnSpc>
              <a:spcBef>
                <a:spcPts val="1000"/>
              </a:spcBef>
              <a:spcAft>
                <a:spcPts val="1000"/>
              </a:spcAft>
              <a:buNone/>
            </a:pPr>
            <a:r>
              <a:t/>
            </a:r>
            <a:endParaRPr>
              <a:latin typeface="Lora"/>
              <a:ea typeface="Lora"/>
              <a:cs typeface="Lora"/>
              <a:sym typeface="Lora"/>
            </a:endParaRPr>
          </a:p>
        </p:txBody>
      </p:sp>
      <p:sp>
        <p:nvSpPr>
          <p:cNvPr id="814" name="Google Shape;814;p100"/>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Objects</a:t>
            </a:r>
            <a:endParaRPr/>
          </a:p>
        </p:txBody>
      </p:sp>
      <p:sp>
        <p:nvSpPr>
          <p:cNvPr id="815" name="Google Shape;815;p100"/>
          <p:cNvSpPr txBox="1"/>
          <p:nvPr/>
        </p:nvSpPr>
        <p:spPr>
          <a:xfrm>
            <a:off x="727650" y="2030875"/>
            <a:ext cx="3000000" cy="28656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name</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"Ba"</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age</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28</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job</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"Gamer"</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ba</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name</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“name”: name</a:t>
            </a:r>
            <a:endParaRPr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age</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“age”: age</a:t>
            </a:r>
            <a:endParaRPr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job</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“job”: job</a:t>
            </a:r>
            <a:endParaRPr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ba</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name</a:t>
            </a:r>
            <a:r>
              <a:rPr lang="vi" sz="1200">
                <a:solidFill>
                  <a:srgbClr val="BBBBBB"/>
                </a:solidFill>
                <a:latin typeface="Fira Code"/>
                <a:ea typeface="Fira Code"/>
                <a:cs typeface="Fira Code"/>
                <a:sym typeface="Fira Code"/>
              </a:rPr>
              <a:t>; </a:t>
            </a:r>
            <a:r>
              <a:rPr lang="vi" sz="1200">
                <a:solidFill>
                  <a:srgbClr val="657B83"/>
                </a:solidFill>
                <a:latin typeface="Fira Code"/>
                <a:ea typeface="Fira Code"/>
                <a:cs typeface="Fira Code"/>
                <a:sym typeface="Fira Code"/>
              </a:rPr>
              <a:t>// "Ba"</a:t>
            </a:r>
            <a:endParaRPr sz="1200">
              <a:solidFill>
                <a:srgbClr val="BBBBBB"/>
              </a:solidFill>
              <a:latin typeface="Fira Code"/>
              <a:ea typeface="Fira Code"/>
              <a:cs typeface="Fira Code"/>
              <a:sym typeface="Fira Code"/>
            </a:endParaRPr>
          </a:p>
        </p:txBody>
      </p:sp>
      <p:sp>
        <p:nvSpPr>
          <p:cNvPr id="816" name="Google Shape;816;p100"/>
          <p:cNvSpPr txBox="1"/>
          <p:nvPr/>
        </p:nvSpPr>
        <p:spPr>
          <a:xfrm>
            <a:off x="4871325" y="2030875"/>
            <a:ext cx="3398700" cy="28656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key</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prompt</a:t>
            </a:r>
            <a:r>
              <a:rPr lang="vi" sz="1200">
                <a:solidFill>
                  <a:srgbClr val="BBBBBB"/>
                </a:solidFill>
                <a:latin typeface="Fira Code"/>
                <a:ea typeface="Fira Code"/>
                <a:cs typeface="Fira Code"/>
                <a:sym typeface="Fira Code"/>
              </a:rPr>
              <a:t>(</a:t>
            </a:r>
            <a:r>
              <a:rPr lang="vi" sz="1200">
                <a:solidFill>
                  <a:srgbClr val="2AA198"/>
                </a:solidFill>
                <a:latin typeface="Fira Code"/>
                <a:ea typeface="Fira Code"/>
                <a:cs typeface="Fira Code"/>
                <a:sym typeface="Fira Code"/>
              </a:rPr>
              <a:t>"Enter key"</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value</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prompt</a:t>
            </a:r>
            <a:r>
              <a:rPr lang="vi" sz="1200">
                <a:solidFill>
                  <a:srgbClr val="BBBBBB"/>
                </a:solidFill>
                <a:latin typeface="Fira Code"/>
                <a:ea typeface="Fira Code"/>
                <a:cs typeface="Fira Code"/>
                <a:sym typeface="Fira Code"/>
              </a:rPr>
              <a:t>(</a:t>
            </a:r>
            <a:r>
              <a:rPr lang="vi" sz="1200">
                <a:solidFill>
                  <a:srgbClr val="2AA198"/>
                </a:solidFill>
                <a:latin typeface="Fira Code"/>
                <a:ea typeface="Fira Code"/>
                <a:cs typeface="Fira Code"/>
                <a:sym typeface="Fira Code"/>
              </a:rPr>
              <a:t>"Enter value"</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obj</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key</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value</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657B83"/>
                </a:solidFill>
                <a:latin typeface="Fira Code"/>
                <a:ea typeface="Fira Code"/>
                <a:cs typeface="Fira Code"/>
                <a:sym typeface="Fira Code"/>
              </a:rPr>
              <a:t>// VD: key = abc, value = 123</a:t>
            </a:r>
            <a:endParaRPr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657B83"/>
                </a:solidFill>
                <a:latin typeface="Fira Code"/>
                <a:ea typeface="Fira Code"/>
                <a:cs typeface="Fira Code"/>
                <a:sym typeface="Fira Code"/>
              </a:rPr>
              <a:t>// [key]: value -&gt; abc: 123</a:t>
            </a:r>
            <a:endParaRPr sz="1200">
              <a:solidFill>
                <a:srgbClr val="657B83"/>
              </a:solidFill>
              <a:latin typeface="Fira Code"/>
              <a:ea typeface="Fira Code"/>
              <a:cs typeface="Fira Code"/>
              <a:sym typeface="Fira Code"/>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01"/>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Exercise</a:t>
            </a:r>
            <a:endParaRPr/>
          </a:p>
        </p:txBody>
      </p:sp>
      <p:sp>
        <p:nvSpPr>
          <p:cNvPr id="822" name="Google Shape;822;p101"/>
          <p:cNvSpPr txBox="1"/>
          <p:nvPr>
            <p:ph idx="1" type="body"/>
          </p:nvPr>
        </p:nvSpPr>
        <p:spPr>
          <a:xfrm>
            <a:off x="729450" y="1312325"/>
            <a:ext cx="7688700" cy="3584100"/>
          </a:xfrm>
          <a:prstGeom prst="rect">
            <a:avLst/>
          </a:prstGeom>
        </p:spPr>
        <p:txBody>
          <a:bodyPr anchorCtr="0" anchor="t" bIns="91425" lIns="91425" spcFirstLastPara="1" rIns="91425" wrap="square" tIns="91425">
            <a:noAutofit/>
          </a:bodyPr>
          <a:lstStyle/>
          <a:p>
            <a:pPr indent="-311150" lvl="0" marL="457200" rtl="0" algn="l">
              <a:spcBef>
                <a:spcPts val="1000"/>
              </a:spcBef>
              <a:spcAft>
                <a:spcPts val="0"/>
              </a:spcAft>
              <a:buSzPts val="1300"/>
              <a:buFont typeface="Lora"/>
              <a:buAutoNum type="arabicPeriod"/>
            </a:pPr>
            <a:r>
              <a:rPr lang="vi">
                <a:latin typeface="Lora"/>
                <a:ea typeface="Lora"/>
                <a:cs typeface="Lora"/>
                <a:sym typeface="Lora"/>
              </a:rPr>
              <a:t>Viết hàm cho phép nhập key và value tương ứng, gán key và value vào một object. Hàm cho phép nhập số lượng key và value tùy ý, chỉ dừng khi người dùng nhập key rỗng hoặc null. Sau đó in object ra console</a:t>
            </a:r>
            <a:endParaRPr>
              <a:latin typeface="Lora"/>
              <a:ea typeface="Lora"/>
              <a:cs typeface="Lora"/>
              <a:sym typeface="Lora"/>
            </a:endParaRPr>
          </a:p>
          <a:p>
            <a:pPr indent="0" lvl="0" marL="0" rtl="0" algn="l">
              <a:lnSpc>
                <a:spcPct val="150000"/>
              </a:lnSpc>
              <a:spcBef>
                <a:spcPts val="1000"/>
              </a:spcBef>
              <a:spcAft>
                <a:spcPts val="0"/>
              </a:spcAft>
              <a:buNone/>
            </a:pPr>
            <a:r>
              <a:t/>
            </a:r>
            <a:endParaRPr>
              <a:latin typeface="Lora"/>
              <a:ea typeface="Lora"/>
              <a:cs typeface="Lora"/>
              <a:sym typeface="Lora"/>
            </a:endParaRPr>
          </a:p>
          <a:p>
            <a:pPr indent="0" lvl="0" marL="0" rtl="0" algn="l">
              <a:lnSpc>
                <a:spcPct val="150000"/>
              </a:lnSpc>
              <a:spcBef>
                <a:spcPts val="1000"/>
              </a:spcBef>
              <a:spcAft>
                <a:spcPts val="1000"/>
              </a:spcAft>
              <a:buNone/>
            </a:pPr>
            <a:r>
              <a:t/>
            </a:r>
            <a:endParaRPr>
              <a:latin typeface="Lora"/>
              <a:ea typeface="Lora"/>
              <a:cs typeface="Lora"/>
              <a:sym typeface="Lor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1"/>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Statements</a:t>
            </a:r>
            <a:endParaRPr/>
          </a:p>
        </p:txBody>
      </p:sp>
      <p:sp>
        <p:nvSpPr>
          <p:cNvPr id="146" name="Google Shape;146;p21"/>
          <p:cNvSpPr txBox="1"/>
          <p:nvPr>
            <p:ph idx="1" type="body"/>
          </p:nvPr>
        </p:nvSpPr>
        <p:spPr>
          <a:xfrm>
            <a:off x="729450" y="1312325"/>
            <a:ext cx="7688700" cy="3584100"/>
          </a:xfrm>
          <a:prstGeom prst="rect">
            <a:avLst/>
          </a:prstGeom>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rPr b="1" lang="vi">
                <a:latin typeface="Lora"/>
                <a:ea typeface="Lora"/>
                <a:cs typeface="Lora"/>
                <a:sym typeface="Lora"/>
              </a:rPr>
              <a:t>Câu lệnh</a:t>
            </a:r>
            <a:endParaRPr b="1">
              <a:latin typeface="Lora"/>
              <a:ea typeface="Lora"/>
              <a:cs typeface="Lora"/>
              <a:sym typeface="Lora"/>
            </a:endParaRPr>
          </a:p>
          <a:p>
            <a:pPr indent="0" lvl="0" marL="0" rtl="0" algn="l">
              <a:lnSpc>
                <a:spcPct val="135714"/>
              </a:lnSpc>
              <a:spcBef>
                <a:spcPts val="1000"/>
              </a:spcBef>
              <a:spcAft>
                <a:spcPts val="0"/>
              </a:spcAft>
              <a:buNone/>
            </a:pPr>
            <a:r>
              <a:rPr lang="vi" sz="1200">
                <a:solidFill>
                  <a:srgbClr val="268BD2"/>
                </a:solidFill>
                <a:latin typeface="Fira Code Light"/>
                <a:ea typeface="Fira Code Light"/>
                <a:cs typeface="Fira Code Light"/>
                <a:sym typeface="Fira Code Light"/>
              </a:rPr>
              <a:t>alert</a:t>
            </a:r>
            <a:r>
              <a:rPr lang="vi" sz="1200">
                <a:solidFill>
                  <a:srgbClr val="BBBBBB"/>
                </a:solidFill>
                <a:latin typeface="Fira Code Light"/>
                <a:ea typeface="Fira Code Light"/>
                <a:cs typeface="Fira Code Light"/>
                <a:sym typeface="Fira Code Light"/>
              </a:rPr>
              <a:t>(</a:t>
            </a:r>
            <a:r>
              <a:rPr lang="vi" sz="1200">
                <a:solidFill>
                  <a:srgbClr val="2AA198"/>
                </a:solidFill>
                <a:latin typeface="Fira Code Light"/>
                <a:ea typeface="Fira Code Light"/>
                <a:cs typeface="Fira Code Light"/>
                <a:sym typeface="Fira Code Light"/>
              </a:rPr>
              <a:t>"Ba"</a:t>
            </a:r>
            <a:r>
              <a:rPr lang="vi" sz="1200">
                <a:solidFill>
                  <a:srgbClr val="BBBBBB"/>
                </a:solidFill>
                <a:latin typeface="Fira Code Light"/>
                <a:ea typeface="Fira Code Light"/>
                <a:cs typeface="Fira Code Light"/>
                <a:sym typeface="Fira Code Light"/>
              </a:rPr>
              <a:t>); </a:t>
            </a:r>
            <a:r>
              <a:rPr lang="vi" sz="1200">
                <a:solidFill>
                  <a:srgbClr val="268BD2"/>
                </a:solidFill>
                <a:latin typeface="Fira Code Light"/>
                <a:ea typeface="Fira Code Light"/>
                <a:cs typeface="Fira Code Light"/>
                <a:sym typeface="Fira Code Light"/>
              </a:rPr>
              <a:t>alert</a:t>
            </a:r>
            <a:r>
              <a:rPr lang="vi" sz="1200">
                <a:solidFill>
                  <a:srgbClr val="BBBBBB"/>
                </a:solidFill>
                <a:latin typeface="Fira Code Light"/>
                <a:ea typeface="Fira Code Light"/>
                <a:cs typeface="Fira Code Light"/>
                <a:sym typeface="Fira Code Light"/>
              </a:rPr>
              <a:t>(</a:t>
            </a:r>
            <a:r>
              <a:rPr lang="vi" sz="1200">
                <a:solidFill>
                  <a:srgbClr val="2AA198"/>
                </a:solidFill>
                <a:latin typeface="Fira Code Light"/>
                <a:ea typeface="Fira Code Light"/>
                <a:cs typeface="Fira Code Light"/>
                <a:sym typeface="Fira Code Light"/>
              </a:rPr>
              <a:t>"Đẹp trai"</a:t>
            </a:r>
            <a:r>
              <a:rPr lang="vi" sz="1200">
                <a:solidFill>
                  <a:srgbClr val="BBBBBB"/>
                </a:solidFill>
                <a:latin typeface="Fira Code Light"/>
                <a:ea typeface="Fira Code Light"/>
                <a:cs typeface="Fira Code Light"/>
                <a:sym typeface="Fira Code Light"/>
              </a:rPr>
              <a:t>);</a:t>
            </a:r>
            <a:endParaRPr sz="1200">
              <a:solidFill>
                <a:srgbClr val="BBBBBB"/>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rPr lang="vi" sz="1200">
                <a:solidFill>
                  <a:srgbClr val="268BD2"/>
                </a:solidFill>
                <a:latin typeface="Fira Code Light"/>
                <a:ea typeface="Fira Code Light"/>
                <a:cs typeface="Fira Code Light"/>
                <a:sym typeface="Fira Code Light"/>
              </a:rPr>
              <a:t>alert</a:t>
            </a:r>
            <a:r>
              <a:rPr lang="vi" sz="1200">
                <a:solidFill>
                  <a:srgbClr val="BBBBBB"/>
                </a:solidFill>
                <a:latin typeface="Fira Code Light"/>
                <a:ea typeface="Fira Code Light"/>
                <a:cs typeface="Fira Code Light"/>
                <a:sym typeface="Fira Code Light"/>
              </a:rPr>
              <a:t>(</a:t>
            </a:r>
            <a:r>
              <a:rPr lang="vi" sz="1200">
                <a:solidFill>
                  <a:srgbClr val="2AA198"/>
                </a:solidFill>
                <a:latin typeface="Fira Code Light"/>
                <a:ea typeface="Fira Code Light"/>
                <a:cs typeface="Fira Code Light"/>
                <a:sym typeface="Fira Code Light"/>
              </a:rPr>
              <a:t>"😍😎🤣🥰"</a:t>
            </a:r>
            <a:r>
              <a:rPr lang="vi" sz="1200">
                <a:solidFill>
                  <a:srgbClr val="BBBBBB"/>
                </a:solidFill>
                <a:latin typeface="Fira Code Light"/>
                <a:ea typeface="Fira Code Light"/>
                <a:cs typeface="Fira Code Light"/>
                <a:sym typeface="Fira Code Light"/>
              </a:rPr>
              <a:t>);</a:t>
            </a:r>
            <a:endParaRPr sz="1200">
              <a:latin typeface="Fira Code Light"/>
              <a:ea typeface="Fira Code Light"/>
              <a:cs typeface="Fira Code Light"/>
              <a:sym typeface="Fira Code Light"/>
            </a:endParaRPr>
          </a:p>
          <a:p>
            <a:pPr indent="0" lvl="0" marL="0" rtl="0" algn="l">
              <a:lnSpc>
                <a:spcPct val="150000"/>
              </a:lnSpc>
              <a:spcBef>
                <a:spcPts val="1000"/>
              </a:spcBef>
              <a:spcAft>
                <a:spcPts val="0"/>
              </a:spcAft>
              <a:buNone/>
            </a:pPr>
            <a:r>
              <a:rPr b="1" lang="vi">
                <a:solidFill>
                  <a:srgbClr val="BF9000"/>
                </a:solidFill>
                <a:latin typeface="Lora"/>
                <a:ea typeface="Lora"/>
                <a:cs typeface="Lora"/>
                <a:sym typeface="Lora"/>
              </a:rPr>
              <a:t>💡</a:t>
            </a:r>
            <a:r>
              <a:rPr lang="vi">
                <a:latin typeface="Lora"/>
                <a:ea typeface="Lora"/>
                <a:cs typeface="Lora"/>
                <a:sym typeface="Lora"/>
              </a:rPr>
              <a:t> Các câu lệnh trong JavaScript </a:t>
            </a:r>
            <a:r>
              <a:rPr i="1" lang="vi">
                <a:latin typeface="Lora"/>
                <a:ea typeface="Lora"/>
                <a:cs typeface="Lora"/>
                <a:sym typeface="Lora"/>
              </a:rPr>
              <a:t>nên kết thúc với dấu</a:t>
            </a:r>
            <a:r>
              <a:rPr lang="vi">
                <a:latin typeface="Lora"/>
                <a:ea typeface="Lora"/>
                <a:cs typeface="Lora"/>
                <a:sym typeface="Lora"/>
              </a:rPr>
              <a:t> </a:t>
            </a:r>
            <a:r>
              <a:rPr b="1" lang="vi">
                <a:latin typeface="Lora"/>
                <a:ea typeface="Lora"/>
                <a:cs typeface="Lora"/>
                <a:sym typeface="Lora"/>
              </a:rPr>
              <a:t>“;”</a:t>
            </a:r>
            <a:endParaRPr>
              <a:latin typeface="Lora"/>
              <a:ea typeface="Lora"/>
              <a:cs typeface="Lora"/>
              <a:sym typeface="Lora"/>
            </a:endParaRPr>
          </a:p>
          <a:p>
            <a:pPr indent="0" lvl="0" marL="0" rtl="0" algn="l">
              <a:lnSpc>
                <a:spcPct val="150000"/>
              </a:lnSpc>
              <a:spcBef>
                <a:spcPts val="1000"/>
              </a:spcBef>
              <a:spcAft>
                <a:spcPts val="0"/>
              </a:spcAft>
              <a:buNone/>
            </a:pPr>
            <a:r>
              <a:rPr b="1" lang="vi">
                <a:latin typeface="Lora"/>
                <a:ea typeface="Lora"/>
                <a:cs typeface="Lora"/>
                <a:sym typeface="Lora"/>
              </a:rPr>
              <a:t>Chú thích</a:t>
            </a:r>
            <a:endParaRPr b="1">
              <a:latin typeface="Lora"/>
              <a:ea typeface="Lora"/>
              <a:cs typeface="Lora"/>
              <a:sym typeface="Lora"/>
            </a:endParaRPr>
          </a:p>
          <a:p>
            <a:pPr indent="0" lvl="0" marL="0" rtl="0" algn="l">
              <a:lnSpc>
                <a:spcPct val="135714"/>
              </a:lnSpc>
              <a:spcBef>
                <a:spcPts val="1000"/>
              </a:spcBef>
              <a:spcAft>
                <a:spcPts val="0"/>
              </a:spcAft>
              <a:buNone/>
            </a:pPr>
            <a:r>
              <a:rPr i="1" lang="vi" sz="1200">
                <a:solidFill>
                  <a:srgbClr val="657B83"/>
                </a:solidFill>
                <a:latin typeface="Fira Code Light"/>
                <a:ea typeface="Fira Code Light"/>
                <a:cs typeface="Fira Code Light"/>
                <a:sym typeface="Fira Code Light"/>
              </a:rPr>
              <a:t>// oneline comment</a:t>
            </a:r>
            <a:endParaRPr i="1" sz="1200">
              <a:solidFill>
                <a:srgbClr val="657B83"/>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rPr i="1" lang="vi" sz="1200">
                <a:solidFill>
                  <a:srgbClr val="657B83"/>
                </a:solidFill>
                <a:latin typeface="Fira Code Light"/>
                <a:ea typeface="Fira Code Light"/>
                <a:cs typeface="Fira Code Light"/>
                <a:sym typeface="Fira Code Light"/>
              </a:rPr>
              <a:t>/* multi-line comment</a:t>
            </a:r>
            <a:endParaRPr i="1" sz="1200">
              <a:solidFill>
                <a:srgbClr val="657B83"/>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rPr i="1" lang="vi" sz="1200">
                <a:solidFill>
                  <a:srgbClr val="657B83"/>
                </a:solidFill>
                <a:latin typeface="Fira Code Light"/>
                <a:ea typeface="Fira Code Light"/>
                <a:cs typeface="Fira Code Light"/>
                <a:sym typeface="Fira Code Light"/>
              </a:rPr>
              <a:t>ầ mây zing, gút chóp!!!</a:t>
            </a:r>
            <a:endParaRPr i="1" sz="1200">
              <a:solidFill>
                <a:srgbClr val="657B83"/>
              </a:solidFill>
              <a:latin typeface="Fira Code Light"/>
              <a:ea typeface="Fira Code Light"/>
              <a:cs typeface="Fira Code Light"/>
              <a:sym typeface="Fira Code Light"/>
            </a:endParaRPr>
          </a:p>
          <a:p>
            <a:pPr indent="0" lvl="0" marL="0" rtl="0" algn="l">
              <a:lnSpc>
                <a:spcPct val="135714"/>
              </a:lnSpc>
              <a:spcBef>
                <a:spcPts val="0"/>
              </a:spcBef>
              <a:spcAft>
                <a:spcPts val="0"/>
              </a:spcAft>
              <a:buNone/>
            </a:pPr>
            <a:r>
              <a:rPr i="1" lang="vi" sz="1200">
                <a:solidFill>
                  <a:srgbClr val="657B83"/>
                </a:solidFill>
                <a:latin typeface="Fira Code Light"/>
                <a:ea typeface="Fira Code Light"/>
                <a:cs typeface="Fira Code Light"/>
                <a:sym typeface="Fira Code Light"/>
              </a:rPr>
              <a:t>one more line*/</a:t>
            </a:r>
            <a:endParaRPr i="1" sz="1200">
              <a:solidFill>
                <a:srgbClr val="657B83"/>
              </a:solidFill>
              <a:latin typeface="Fira Code Light"/>
              <a:ea typeface="Fira Code Light"/>
              <a:cs typeface="Fira Code Light"/>
              <a:sym typeface="Fira Code Light"/>
            </a:endParaRPr>
          </a:p>
          <a:p>
            <a:pPr indent="0" lvl="0" marL="0" rtl="0" algn="l">
              <a:lnSpc>
                <a:spcPct val="135714"/>
              </a:lnSpc>
              <a:spcBef>
                <a:spcPts val="1000"/>
              </a:spcBef>
              <a:spcAft>
                <a:spcPts val="0"/>
              </a:spcAft>
              <a:buNone/>
            </a:pPr>
            <a:r>
              <a:rPr b="1" lang="vi">
                <a:solidFill>
                  <a:srgbClr val="BF9000"/>
                </a:solidFill>
                <a:latin typeface="Lora"/>
                <a:ea typeface="Lora"/>
                <a:cs typeface="Lora"/>
                <a:sym typeface="Lora"/>
              </a:rPr>
              <a:t>💡</a:t>
            </a:r>
            <a:r>
              <a:rPr lang="vi">
                <a:solidFill>
                  <a:srgbClr val="BF9000"/>
                </a:solidFill>
                <a:latin typeface="Lora Regular"/>
                <a:ea typeface="Lora Regular"/>
                <a:cs typeface="Lora Regular"/>
                <a:sym typeface="Lora Regular"/>
              </a:rPr>
              <a:t> </a:t>
            </a:r>
            <a:r>
              <a:rPr lang="vi">
                <a:latin typeface="Lora"/>
                <a:ea typeface="Lora"/>
                <a:cs typeface="Lora"/>
                <a:sym typeface="Lora"/>
              </a:rPr>
              <a:t>Ghi chú giúp nhớ và hiểu cách mã thực thi</a:t>
            </a:r>
            <a:endParaRPr>
              <a:latin typeface="Lora"/>
              <a:ea typeface="Lora"/>
              <a:cs typeface="Lora"/>
              <a:sym typeface="Lora"/>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02"/>
          <p:cNvSpPr txBox="1"/>
          <p:nvPr>
            <p:ph idx="1" type="body"/>
          </p:nvPr>
        </p:nvSpPr>
        <p:spPr>
          <a:xfrm>
            <a:off x="729450" y="1312325"/>
            <a:ext cx="7686900" cy="3584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vi">
                <a:latin typeface="Lora"/>
                <a:ea typeface="Lora"/>
                <a:cs typeface="Lora"/>
                <a:sym typeface="Lora"/>
              </a:rPr>
              <a:t>Kiểm tra một </a:t>
            </a:r>
            <a:r>
              <a:rPr b="1" lang="vi">
                <a:latin typeface="Lora"/>
                <a:ea typeface="Lora"/>
                <a:cs typeface="Lora"/>
                <a:sym typeface="Lora"/>
              </a:rPr>
              <a:t>key</a:t>
            </a:r>
            <a:r>
              <a:rPr lang="vi">
                <a:latin typeface="Lora"/>
                <a:ea typeface="Lora"/>
                <a:cs typeface="Lora"/>
                <a:sym typeface="Lora"/>
              </a:rPr>
              <a:t> có tồn tại trong </a:t>
            </a:r>
            <a:r>
              <a:rPr b="1" lang="vi">
                <a:latin typeface="Lora"/>
                <a:ea typeface="Lora"/>
                <a:cs typeface="Lora"/>
                <a:sym typeface="Lora"/>
              </a:rPr>
              <a:t>object</a:t>
            </a:r>
            <a:r>
              <a:rPr lang="vi">
                <a:latin typeface="Lora"/>
                <a:ea typeface="Lora"/>
                <a:cs typeface="Lora"/>
                <a:sym typeface="Lora"/>
              </a:rPr>
              <a:t> hay không sử dụng toán tử </a:t>
            </a:r>
            <a:r>
              <a:rPr b="1" lang="vi">
                <a:latin typeface="Lora"/>
                <a:ea typeface="Lora"/>
                <a:cs typeface="Lora"/>
                <a:sym typeface="Lora"/>
              </a:rPr>
              <a:t>in</a:t>
            </a:r>
            <a:endParaRPr b="1">
              <a:latin typeface="Lora"/>
              <a:ea typeface="Lora"/>
              <a:cs typeface="Lora"/>
              <a:sym typeface="Lora"/>
            </a:endParaRPr>
          </a:p>
          <a:p>
            <a:pPr indent="0" lvl="0" marL="0" rtl="0" algn="l">
              <a:spcBef>
                <a:spcPts val="1600"/>
              </a:spcBef>
              <a:spcAft>
                <a:spcPts val="0"/>
              </a:spcAft>
              <a:buNone/>
            </a:pPr>
            <a:r>
              <a:t/>
            </a:r>
            <a:endParaRPr b="1">
              <a:latin typeface="Lora"/>
              <a:ea typeface="Lora"/>
              <a:cs typeface="Lora"/>
              <a:sym typeface="Lora"/>
            </a:endParaRPr>
          </a:p>
          <a:p>
            <a:pPr indent="0" lvl="0" marL="0" rtl="0" algn="l">
              <a:spcBef>
                <a:spcPts val="1600"/>
              </a:spcBef>
              <a:spcAft>
                <a:spcPts val="0"/>
              </a:spcAft>
              <a:buNone/>
            </a:pPr>
            <a:r>
              <a:t/>
            </a:r>
            <a:endParaRPr b="1">
              <a:latin typeface="Lora"/>
              <a:ea typeface="Lora"/>
              <a:cs typeface="Lora"/>
              <a:sym typeface="Lora"/>
            </a:endParaRPr>
          </a:p>
          <a:p>
            <a:pPr indent="0" lvl="0" marL="0" rtl="0" algn="l">
              <a:spcBef>
                <a:spcPts val="1600"/>
              </a:spcBef>
              <a:spcAft>
                <a:spcPts val="0"/>
              </a:spcAft>
              <a:buNone/>
            </a:pPr>
            <a:r>
              <a:t/>
            </a:r>
            <a:endParaRPr b="1">
              <a:latin typeface="Lora"/>
              <a:ea typeface="Lora"/>
              <a:cs typeface="Lora"/>
              <a:sym typeface="Lora"/>
            </a:endParaRPr>
          </a:p>
          <a:p>
            <a:pPr indent="0" lvl="0" marL="0" rtl="0" algn="l">
              <a:spcBef>
                <a:spcPts val="1000"/>
              </a:spcBef>
              <a:spcAft>
                <a:spcPts val="0"/>
              </a:spcAft>
              <a:buNone/>
            </a:pPr>
            <a:r>
              <a:rPr lang="vi">
                <a:latin typeface="Lora"/>
                <a:ea typeface="Lora"/>
                <a:cs typeface="Lora"/>
                <a:sym typeface="Lora"/>
              </a:rPr>
              <a:t>Lặp qua tất cả thuộc tính (*) trong </a:t>
            </a:r>
            <a:r>
              <a:rPr b="1" lang="vi">
                <a:latin typeface="Lora"/>
                <a:ea typeface="Lora"/>
                <a:cs typeface="Lora"/>
                <a:sym typeface="Lora"/>
              </a:rPr>
              <a:t>object</a:t>
            </a:r>
            <a:r>
              <a:rPr lang="vi">
                <a:latin typeface="Lora"/>
                <a:ea typeface="Lora"/>
                <a:cs typeface="Lora"/>
                <a:sym typeface="Lora"/>
              </a:rPr>
              <a:t>, sử dụng cú pháp </a:t>
            </a:r>
            <a:r>
              <a:rPr b="1" lang="vi">
                <a:latin typeface="Lora"/>
                <a:ea typeface="Lora"/>
                <a:cs typeface="Lora"/>
                <a:sym typeface="Lora"/>
              </a:rPr>
              <a:t>for in</a:t>
            </a:r>
            <a:endParaRPr>
              <a:latin typeface="Lora"/>
              <a:ea typeface="Lora"/>
              <a:cs typeface="Lora"/>
              <a:sym typeface="Lora"/>
            </a:endParaRPr>
          </a:p>
          <a:p>
            <a:pPr indent="0" lvl="0" marL="0" rtl="0" algn="l">
              <a:spcBef>
                <a:spcPts val="1600"/>
              </a:spcBef>
              <a:spcAft>
                <a:spcPts val="0"/>
              </a:spcAft>
              <a:buNone/>
            </a:pPr>
            <a:r>
              <a:t/>
            </a:r>
            <a:endParaRPr>
              <a:latin typeface="Lora"/>
              <a:ea typeface="Lora"/>
              <a:cs typeface="Lora"/>
              <a:sym typeface="Lora"/>
            </a:endParaRPr>
          </a:p>
          <a:p>
            <a:pPr indent="0" lvl="0" marL="0" rtl="0" algn="l">
              <a:spcBef>
                <a:spcPts val="1600"/>
              </a:spcBef>
              <a:spcAft>
                <a:spcPts val="1600"/>
              </a:spcAft>
              <a:buNone/>
            </a:pPr>
            <a:r>
              <a:t/>
            </a:r>
            <a:endParaRPr b="1">
              <a:latin typeface="Lora"/>
              <a:ea typeface="Lora"/>
              <a:cs typeface="Lora"/>
              <a:sym typeface="Lora"/>
            </a:endParaRPr>
          </a:p>
        </p:txBody>
      </p:sp>
      <p:sp>
        <p:nvSpPr>
          <p:cNvPr id="828" name="Google Shape;828;p102"/>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Objects</a:t>
            </a:r>
            <a:endParaRPr/>
          </a:p>
        </p:txBody>
      </p:sp>
      <p:sp>
        <p:nvSpPr>
          <p:cNvPr id="829" name="Google Shape;829;p102"/>
          <p:cNvSpPr txBox="1"/>
          <p:nvPr/>
        </p:nvSpPr>
        <p:spPr>
          <a:xfrm>
            <a:off x="729450" y="1821500"/>
            <a:ext cx="3000000" cy="11202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user</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 </a:t>
            </a:r>
            <a:r>
              <a:rPr i="1" lang="vi" sz="1200">
                <a:solidFill>
                  <a:srgbClr val="657B83"/>
                </a:solidFill>
                <a:latin typeface="Fira Code"/>
                <a:ea typeface="Fira Code"/>
                <a:cs typeface="Fira Code"/>
                <a:sym typeface="Fira Code"/>
              </a:rPr>
              <a:t>// empty</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AA198"/>
                </a:solidFill>
                <a:latin typeface="Fira Code"/>
                <a:ea typeface="Fira Code"/>
                <a:cs typeface="Fira Code"/>
                <a:sym typeface="Fira Code"/>
              </a:rPr>
              <a:t>"name"</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in</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user</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false</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user</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name</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"Ba"</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AA198"/>
                </a:solidFill>
                <a:latin typeface="Fira Code"/>
                <a:ea typeface="Fira Code"/>
                <a:cs typeface="Fira Code"/>
                <a:sym typeface="Fira Code"/>
              </a:rPr>
              <a:t>"name"</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in</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user</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true</a:t>
            </a:r>
            <a:endParaRPr i="1" sz="1200">
              <a:solidFill>
                <a:srgbClr val="657B83"/>
              </a:solidFill>
              <a:latin typeface="Fira Code"/>
              <a:ea typeface="Fira Code"/>
              <a:cs typeface="Fira Code"/>
              <a:sym typeface="Fira Code"/>
            </a:endParaRPr>
          </a:p>
        </p:txBody>
      </p:sp>
      <p:sp>
        <p:nvSpPr>
          <p:cNvPr id="830" name="Google Shape;830;p102"/>
          <p:cNvSpPr txBox="1"/>
          <p:nvPr/>
        </p:nvSpPr>
        <p:spPr>
          <a:xfrm>
            <a:off x="4089675" y="1821500"/>
            <a:ext cx="3000000" cy="11202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key</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"age"</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key</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in</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user</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false</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user</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key</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28</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key</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in</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user</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true</a:t>
            </a:r>
            <a:endParaRPr i="1" sz="1200">
              <a:solidFill>
                <a:srgbClr val="657B83"/>
              </a:solidFill>
              <a:latin typeface="Fira Code"/>
              <a:ea typeface="Fira Code"/>
              <a:cs typeface="Fira Code"/>
              <a:sym typeface="Fira Code"/>
            </a:endParaRPr>
          </a:p>
        </p:txBody>
      </p:sp>
      <p:sp>
        <p:nvSpPr>
          <p:cNvPr id="831" name="Google Shape;831;p102"/>
          <p:cNvSpPr txBox="1"/>
          <p:nvPr/>
        </p:nvSpPr>
        <p:spPr>
          <a:xfrm>
            <a:off x="729450" y="3419700"/>
            <a:ext cx="3000000" cy="14766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user</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name</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"Ba"</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age</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28</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job</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"Developer"</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p:txBody>
      </p:sp>
      <p:sp>
        <p:nvSpPr>
          <p:cNvPr id="832" name="Google Shape;832;p102"/>
          <p:cNvSpPr txBox="1"/>
          <p:nvPr/>
        </p:nvSpPr>
        <p:spPr>
          <a:xfrm>
            <a:off x="3845400" y="3419700"/>
            <a:ext cx="4570800" cy="15354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vi" sz="1200">
                <a:solidFill>
                  <a:srgbClr val="859900"/>
                </a:solidFill>
                <a:latin typeface="Fira Code"/>
                <a:ea typeface="Fira Code"/>
                <a:cs typeface="Fira Code"/>
                <a:sym typeface="Fira Code"/>
              </a:rPr>
              <a:t>for</a:t>
            </a:r>
            <a:r>
              <a:rPr lang="vi" sz="1200">
                <a:solidFill>
                  <a:srgbClr val="BBBBBB"/>
                </a:solidFill>
                <a:latin typeface="Fira Code"/>
                <a:ea typeface="Fira Code"/>
                <a:cs typeface="Fira Code"/>
                <a:sym typeface="Fira Code"/>
              </a:rPr>
              <a:t> (</a:t>
            </a: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k</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in</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user</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console</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log</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k</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 "</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user</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k</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i="1" lang="vi" sz="1200">
                <a:solidFill>
                  <a:srgbClr val="657B83"/>
                </a:solidFill>
                <a:latin typeface="Fira Code"/>
                <a:ea typeface="Fira Code"/>
                <a:cs typeface="Fira Code"/>
                <a:sym typeface="Fira Code"/>
              </a:rPr>
              <a:t>// name: Ba</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i="1" lang="vi" sz="1200">
                <a:solidFill>
                  <a:srgbClr val="657B83"/>
                </a:solidFill>
                <a:latin typeface="Fira Code"/>
                <a:ea typeface="Fira Code"/>
                <a:cs typeface="Fira Code"/>
                <a:sym typeface="Fira Code"/>
              </a:rPr>
              <a:t>// age: 28</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i="1" lang="vi" sz="1200">
                <a:solidFill>
                  <a:srgbClr val="657B83"/>
                </a:solidFill>
                <a:latin typeface="Fira Code"/>
                <a:ea typeface="Fira Code"/>
                <a:cs typeface="Fira Code"/>
                <a:sym typeface="Fira Code"/>
              </a:rPr>
              <a:t>// job: Developer</a:t>
            </a:r>
            <a:endParaRPr sz="1200">
              <a:solidFill>
                <a:srgbClr val="BBBBBB"/>
              </a:solidFill>
              <a:latin typeface="Fira Code"/>
              <a:ea typeface="Fira Code"/>
              <a:cs typeface="Fira Code"/>
              <a:sym typeface="Fira Code"/>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103"/>
          <p:cNvSpPr txBox="1"/>
          <p:nvPr>
            <p:ph idx="1" type="body"/>
          </p:nvPr>
        </p:nvSpPr>
        <p:spPr>
          <a:xfrm>
            <a:off x="729450" y="1312325"/>
            <a:ext cx="7686900" cy="3584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vi">
                <a:solidFill>
                  <a:srgbClr val="233A44"/>
                </a:solidFill>
                <a:latin typeface="Lora"/>
                <a:ea typeface="Lora"/>
                <a:cs typeface="Lora"/>
                <a:sym typeface="Lora"/>
              </a:rPr>
              <a:t>Một biến lưu trữ đối tượng không thực sự lưu trữ thông tin về đối tượng đó, mà lưu trữ địa chỉ vùng nhớ của đối tượng trong bộ nhớ máy tính (tham chiếu) (trong khi các kiểu dữ liệu cơ bản là kiểu tham trị - biến lưu trữ trực tiếp giá trị)</a:t>
            </a:r>
            <a:endParaRPr>
              <a:solidFill>
                <a:srgbClr val="233A44"/>
              </a:solidFill>
              <a:latin typeface="Lora"/>
              <a:ea typeface="Lora"/>
              <a:cs typeface="Lora"/>
              <a:sym typeface="Lora"/>
            </a:endParaRPr>
          </a:p>
          <a:p>
            <a:pPr indent="0" lvl="0" marL="0" rtl="0" algn="l">
              <a:spcBef>
                <a:spcPts val="1600"/>
              </a:spcBef>
              <a:spcAft>
                <a:spcPts val="1600"/>
              </a:spcAft>
              <a:buNone/>
            </a:pPr>
            <a:r>
              <a:rPr lang="vi">
                <a:solidFill>
                  <a:srgbClr val="233A44"/>
                </a:solidFill>
                <a:latin typeface="Lora"/>
                <a:ea typeface="Lora"/>
                <a:cs typeface="Lora"/>
                <a:sym typeface="Lora"/>
              </a:rPr>
              <a:t>Khi truy xuất thông tin đối tượng, JavaScript di chuyển tới địa chỉ thực của đối tượng thông qua biến và thao tác trên đó</a:t>
            </a:r>
            <a:endParaRPr>
              <a:latin typeface="Lora"/>
              <a:ea typeface="Lora"/>
              <a:cs typeface="Lora"/>
              <a:sym typeface="Lora"/>
            </a:endParaRPr>
          </a:p>
        </p:txBody>
      </p:sp>
      <p:sp>
        <p:nvSpPr>
          <p:cNvPr id="838" name="Google Shape;838;p103"/>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References</a:t>
            </a:r>
            <a:endParaRPr/>
          </a:p>
        </p:txBody>
      </p:sp>
      <p:grpSp>
        <p:nvGrpSpPr>
          <p:cNvPr id="839" name="Google Shape;839;p103"/>
          <p:cNvGrpSpPr/>
          <p:nvPr/>
        </p:nvGrpSpPr>
        <p:grpSpPr>
          <a:xfrm>
            <a:off x="1947900" y="3060675"/>
            <a:ext cx="5250000" cy="1188900"/>
            <a:chOff x="1583350" y="2865250"/>
            <a:chExt cx="5250000" cy="1188900"/>
          </a:xfrm>
        </p:grpSpPr>
        <p:sp>
          <p:nvSpPr>
            <p:cNvPr id="840" name="Google Shape;840;p103"/>
            <p:cNvSpPr/>
            <p:nvPr/>
          </p:nvSpPr>
          <p:spPr>
            <a:xfrm>
              <a:off x="2327675" y="3261550"/>
              <a:ext cx="750000" cy="39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Fira Code"/>
                  <a:ea typeface="Fira Code"/>
                  <a:cs typeface="Fira Code"/>
                  <a:sym typeface="Fira Code"/>
                </a:rPr>
                <a:t>0x005</a:t>
              </a:r>
              <a:endParaRPr sz="1200">
                <a:solidFill>
                  <a:schemeClr val="accent1"/>
                </a:solidFill>
                <a:latin typeface="Fira Code"/>
                <a:ea typeface="Fira Code"/>
                <a:cs typeface="Fira Code"/>
                <a:sym typeface="Fira Code"/>
              </a:endParaRPr>
            </a:p>
          </p:txBody>
        </p:sp>
        <p:sp>
          <p:nvSpPr>
            <p:cNvPr id="841" name="Google Shape;841;p103"/>
            <p:cNvSpPr/>
            <p:nvPr/>
          </p:nvSpPr>
          <p:spPr>
            <a:xfrm>
              <a:off x="3077675" y="3261550"/>
              <a:ext cx="750000" cy="39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accent1"/>
                </a:solidFill>
                <a:latin typeface="Lora"/>
                <a:ea typeface="Lora"/>
                <a:cs typeface="Lora"/>
                <a:sym typeface="Lora"/>
              </a:endParaRPr>
            </a:p>
          </p:txBody>
        </p:sp>
        <p:sp>
          <p:nvSpPr>
            <p:cNvPr id="842" name="Google Shape;842;p103"/>
            <p:cNvSpPr/>
            <p:nvPr/>
          </p:nvSpPr>
          <p:spPr>
            <a:xfrm>
              <a:off x="3827675" y="3261550"/>
              <a:ext cx="750000" cy="39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accent1"/>
                </a:solidFill>
                <a:latin typeface="Lora"/>
                <a:ea typeface="Lora"/>
                <a:cs typeface="Lora"/>
                <a:sym typeface="Lora"/>
              </a:endParaRPr>
            </a:p>
          </p:txBody>
        </p:sp>
        <p:sp>
          <p:nvSpPr>
            <p:cNvPr id="843" name="Google Shape;843;p103"/>
            <p:cNvSpPr/>
            <p:nvPr/>
          </p:nvSpPr>
          <p:spPr>
            <a:xfrm>
              <a:off x="4572000" y="3261550"/>
              <a:ext cx="750000" cy="39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accent1"/>
                </a:solidFill>
                <a:latin typeface="Lora"/>
                <a:ea typeface="Lora"/>
                <a:cs typeface="Lora"/>
                <a:sym typeface="Lora"/>
              </a:endParaRPr>
            </a:p>
          </p:txBody>
        </p:sp>
        <p:sp>
          <p:nvSpPr>
            <p:cNvPr id="844" name="Google Shape;844;p103"/>
            <p:cNvSpPr/>
            <p:nvPr/>
          </p:nvSpPr>
          <p:spPr>
            <a:xfrm>
              <a:off x="5327675" y="3261550"/>
              <a:ext cx="750000" cy="39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Fira Code"/>
                  <a:ea typeface="Fira Code"/>
                  <a:cs typeface="Fira Code"/>
                  <a:sym typeface="Fira Code"/>
                </a:rPr>
                <a:t>user {}</a:t>
              </a:r>
              <a:endParaRPr sz="1200">
                <a:solidFill>
                  <a:schemeClr val="accent1"/>
                </a:solidFill>
                <a:latin typeface="Fira Code"/>
                <a:ea typeface="Fira Code"/>
                <a:cs typeface="Fira Code"/>
                <a:sym typeface="Fira Code"/>
              </a:endParaRPr>
            </a:p>
          </p:txBody>
        </p:sp>
        <p:sp>
          <p:nvSpPr>
            <p:cNvPr id="845" name="Google Shape;845;p103"/>
            <p:cNvSpPr/>
            <p:nvPr/>
          </p:nvSpPr>
          <p:spPr>
            <a:xfrm>
              <a:off x="6083350" y="3261550"/>
              <a:ext cx="750000" cy="39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accent1"/>
                </a:solidFill>
                <a:latin typeface="Lora"/>
                <a:ea typeface="Lora"/>
                <a:cs typeface="Lora"/>
                <a:sym typeface="Lora"/>
              </a:endParaRPr>
            </a:p>
          </p:txBody>
        </p:sp>
        <p:sp>
          <p:nvSpPr>
            <p:cNvPr id="846" name="Google Shape;846;p103"/>
            <p:cNvSpPr/>
            <p:nvPr/>
          </p:nvSpPr>
          <p:spPr>
            <a:xfrm>
              <a:off x="1583350" y="3261550"/>
              <a:ext cx="750000" cy="39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Fira Code"/>
                  <a:ea typeface="Fira Code"/>
                  <a:cs typeface="Fira Code"/>
                  <a:sym typeface="Fira Code"/>
                </a:rPr>
                <a:t>RAM</a:t>
              </a:r>
              <a:endParaRPr sz="1200">
                <a:solidFill>
                  <a:schemeClr val="accent1"/>
                </a:solidFill>
                <a:latin typeface="Fira Code"/>
                <a:ea typeface="Fira Code"/>
                <a:cs typeface="Fira Code"/>
                <a:sym typeface="Fira Code"/>
              </a:endParaRPr>
            </a:p>
          </p:txBody>
        </p:sp>
        <p:sp>
          <p:nvSpPr>
            <p:cNvPr id="847" name="Google Shape;847;p103"/>
            <p:cNvSpPr/>
            <p:nvPr/>
          </p:nvSpPr>
          <p:spPr>
            <a:xfrm>
              <a:off x="2327675" y="2865250"/>
              <a:ext cx="750000" cy="396300"/>
            </a:xfrm>
            <a:prstGeom prst="rect">
              <a:avLst/>
            </a:prstGeom>
            <a:no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Fira Code"/>
                  <a:ea typeface="Fira Code"/>
                  <a:cs typeface="Fira Code"/>
                  <a:sym typeface="Fira Code"/>
                </a:rPr>
                <a:t>user</a:t>
              </a:r>
              <a:endParaRPr sz="1200">
                <a:solidFill>
                  <a:schemeClr val="accent1"/>
                </a:solidFill>
                <a:latin typeface="Fira Code"/>
                <a:ea typeface="Fira Code"/>
                <a:cs typeface="Fira Code"/>
                <a:sym typeface="Fira Code"/>
              </a:endParaRPr>
            </a:p>
          </p:txBody>
        </p:sp>
        <p:sp>
          <p:nvSpPr>
            <p:cNvPr id="848" name="Google Shape;848;p103"/>
            <p:cNvSpPr/>
            <p:nvPr/>
          </p:nvSpPr>
          <p:spPr>
            <a:xfrm>
              <a:off x="2327675" y="3657850"/>
              <a:ext cx="750000" cy="39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Fira Code"/>
                  <a:ea typeface="Fira Code"/>
                  <a:cs typeface="Fira Code"/>
                  <a:sym typeface="Fira Code"/>
                </a:rPr>
                <a:t>0x001</a:t>
              </a:r>
              <a:endParaRPr sz="1200">
                <a:solidFill>
                  <a:schemeClr val="accent1"/>
                </a:solidFill>
                <a:latin typeface="Fira Code"/>
                <a:ea typeface="Fira Code"/>
                <a:cs typeface="Fira Code"/>
                <a:sym typeface="Fira Code"/>
              </a:endParaRPr>
            </a:p>
          </p:txBody>
        </p:sp>
        <p:sp>
          <p:nvSpPr>
            <p:cNvPr id="849" name="Google Shape;849;p103"/>
            <p:cNvSpPr/>
            <p:nvPr/>
          </p:nvSpPr>
          <p:spPr>
            <a:xfrm>
              <a:off x="5327675" y="3657850"/>
              <a:ext cx="750000" cy="39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Fira Code"/>
                  <a:ea typeface="Fira Code"/>
                  <a:cs typeface="Fira Code"/>
                  <a:sym typeface="Fira Code"/>
                </a:rPr>
                <a:t>0x005</a:t>
              </a:r>
              <a:endParaRPr sz="1200">
                <a:solidFill>
                  <a:schemeClr val="accent1"/>
                </a:solidFill>
                <a:latin typeface="Fira Code"/>
                <a:ea typeface="Fira Code"/>
                <a:cs typeface="Fira Code"/>
                <a:sym typeface="Fira Code"/>
              </a:endParaRPr>
            </a:p>
          </p:txBody>
        </p:sp>
        <p:cxnSp>
          <p:nvCxnSpPr>
            <p:cNvPr id="850" name="Google Shape;850;p103"/>
            <p:cNvCxnSpPr>
              <a:stCxn id="847" idx="3"/>
              <a:endCxn id="844" idx="0"/>
            </p:cNvCxnSpPr>
            <p:nvPr/>
          </p:nvCxnSpPr>
          <p:spPr>
            <a:xfrm>
              <a:off x="3077675" y="3063400"/>
              <a:ext cx="2625000" cy="198300"/>
            </a:xfrm>
            <a:prstGeom prst="bentConnector2">
              <a:avLst/>
            </a:prstGeom>
            <a:noFill/>
            <a:ln cap="flat" cmpd="sng" w="9525">
              <a:solidFill>
                <a:schemeClr val="accent1"/>
              </a:solidFill>
              <a:prstDash val="dash"/>
              <a:round/>
              <a:headEnd len="med" w="med" type="none"/>
              <a:tailEnd len="med" w="med" type="triangle"/>
            </a:ln>
          </p:spPr>
        </p:cxnSp>
      </p:grpSp>
      <p:pic>
        <p:nvPicPr>
          <p:cNvPr id="851" name="Google Shape;851;p103"/>
          <p:cNvPicPr preferRelativeResize="0"/>
          <p:nvPr/>
        </p:nvPicPr>
        <p:blipFill>
          <a:blip r:embed="rId3">
            <a:alphaModFix/>
          </a:blip>
          <a:stretch>
            <a:fillRect/>
          </a:stretch>
        </p:blipFill>
        <p:spPr>
          <a:xfrm>
            <a:off x="7596075" y="3167100"/>
            <a:ext cx="981050" cy="91975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04"/>
          <p:cNvSpPr txBox="1"/>
          <p:nvPr>
            <p:ph idx="1" type="body"/>
          </p:nvPr>
        </p:nvSpPr>
        <p:spPr>
          <a:xfrm>
            <a:off x="729450" y="1312325"/>
            <a:ext cx="7686900" cy="3584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vi">
                <a:latin typeface="Lora"/>
                <a:ea typeface="Lora"/>
                <a:cs typeface="Lora"/>
                <a:sym typeface="Lora"/>
              </a:rPr>
              <a:t>Khi sao chép một đối tượng cho một biến, nó sao chép địa chỉ vùng nhớ (sao chép tham chiếu)</a:t>
            </a:r>
            <a:endParaRPr>
              <a:latin typeface="Lora"/>
              <a:ea typeface="Lora"/>
              <a:cs typeface="Lora"/>
              <a:sym typeface="Lora"/>
            </a:endParaRPr>
          </a:p>
          <a:p>
            <a:pPr indent="0" lvl="0" marL="0" rtl="0" algn="l">
              <a:spcBef>
                <a:spcPts val="1600"/>
              </a:spcBef>
              <a:spcAft>
                <a:spcPts val="1600"/>
              </a:spcAft>
              <a:buNone/>
            </a:pPr>
            <a:r>
              <a:rPr lang="vi">
                <a:latin typeface="Lora"/>
                <a:ea typeface="Lora"/>
                <a:cs typeface="Lora"/>
                <a:sym typeface="Lora"/>
              </a:rPr>
              <a:t>Khi 2 biến cùng tham chiếu tới một đối tượng, một biến thay đổi giá trị của đối tượng, biến còn lại cũng nhận được sự thay đổi đó</a:t>
            </a:r>
            <a:endParaRPr>
              <a:latin typeface="Lora"/>
              <a:ea typeface="Lora"/>
              <a:cs typeface="Lora"/>
              <a:sym typeface="Lora"/>
            </a:endParaRPr>
          </a:p>
        </p:txBody>
      </p:sp>
      <p:sp>
        <p:nvSpPr>
          <p:cNvPr id="857" name="Google Shape;857;p104"/>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References</a:t>
            </a:r>
            <a:endParaRPr/>
          </a:p>
        </p:txBody>
      </p:sp>
      <p:grpSp>
        <p:nvGrpSpPr>
          <p:cNvPr id="858" name="Google Shape;858;p104"/>
          <p:cNvGrpSpPr/>
          <p:nvPr/>
        </p:nvGrpSpPr>
        <p:grpSpPr>
          <a:xfrm>
            <a:off x="1947900" y="3186275"/>
            <a:ext cx="5250000" cy="1189050"/>
            <a:chOff x="1947900" y="3186275"/>
            <a:chExt cx="5250000" cy="1189050"/>
          </a:xfrm>
        </p:grpSpPr>
        <p:cxnSp>
          <p:nvCxnSpPr>
            <p:cNvPr id="859" name="Google Shape;859;p104"/>
            <p:cNvCxnSpPr>
              <a:stCxn id="860" idx="1"/>
              <a:endCxn id="861" idx="0"/>
            </p:cNvCxnSpPr>
            <p:nvPr/>
          </p:nvCxnSpPr>
          <p:spPr>
            <a:xfrm flipH="1">
              <a:off x="5311500" y="3384425"/>
              <a:ext cx="1136400" cy="198300"/>
            </a:xfrm>
            <a:prstGeom prst="curvedConnector2">
              <a:avLst/>
            </a:prstGeom>
            <a:noFill/>
            <a:ln cap="flat" cmpd="sng" w="9525">
              <a:solidFill>
                <a:schemeClr val="accent1"/>
              </a:solidFill>
              <a:prstDash val="dash"/>
              <a:round/>
              <a:headEnd len="med" w="med" type="none"/>
              <a:tailEnd len="med" w="med" type="triangle"/>
            </a:ln>
          </p:spPr>
        </p:cxnSp>
        <p:grpSp>
          <p:nvGrpSpPr>
            <p:cNvPr id="862" name="Google Shape;862;p104"/>
            <p:cNvGrpSpPr/>
            <p:nvPr/>
          </p:nvGrpSpPr>
          <p:grpSpPr>
            <a:xfrm>
              <a:off x="1947900" y="3186275"/>
              <a:ext cx="5250000" cy="1189050"/>
              <a:chOff x="1947900" y="3186275"/>
              <a:chExt cx="5250000" cy="1189050"/>
            </a:xfrm>
          </p:grpSpPr>
          <p:grpSp>
            <p:nvGrpSpPr>
              <p:cNvPr id="863" name="Google Shape;863;p104"/>
              <p:cNvGrpSpPr/>
              <p:nvPr/>
            </p:nvGrpSpPr>
            <p:grpSpPr>
              <a:xfrm>
                <a:off x="1947900" y="3186275"/>
                <a:ext cx="5250000" cy="1189050"/>
                <a:chOff x="1583350" y="2865250"/>
                <a:chExt cx="5250000" cy="1189050"/>
              </a:xfrm>
            </p:grpSpPr>
            <p:sp>
              <p:nvSpPr>
                <p:cNvPr id="864" name="Google Shape;864;p104"/>
                <p:cNvSpPr/>
                <p:nvPr/>
              </p:nvSpPr>
              <p:spPr>
                <a:xfrm>
                  <a:off x="2327675" y="3261550"/>
                  <a:ext cx="750000" cy="39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Fira Code"/>
                      <a:ea typeface="Fira Code"/>
                      <a:cs typeface="Fira Code"/>
                      <a:sym typeface="Fira Code"/>
                    </a:rPr>
                    <a:t>0x004</a:t>
                  </a:r>
                  <a:endParaRPr sz="1200">
                    <a:solidFill>
                      <a:schemeClr val="accent1"/>
                    </a:solidFill>
                    <a:latin typeface="Fira Code"/>
                    <a:ea typeface="Fira Code"/>
                    <a:cs typeface="Fira Code"/>
                    <a:sym typeface="Fira Code"/>
                  </a:endParaRPr>
                </a:p>
              </p:txBody>
            </p:sp>
            <p:sp>
              <p:nvSpPr>
                <p:cNvPr id="865" name="Google Shape;865;p104"/>
                <p:cNvSpPr/>
                <p:nvPr/>
              </p:nvSpPr>
              <p:spPr>
                <a:xfrm>
                  <a:off x="3077675" y="3261550"/>
                  <a:ext cx="750000" cy="39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accent1"/>
                    </a:solidFill>
                    <a:latin typeface="Lora"/>
                    <a:ea typeface="Lora"/>
                    <a:cs typeface="Lora"/>
                    <a:sym typeface="Lora"/>
                  </a:endParaRPr>
                </a:p>
              </p:txBody>
            </p:sp>
            <p:sp>
              <p:nvSpPr>
                <p:cNvPr id="866" name="Google Shape;866;p104"/>
                <p:cNvSpPr/>
                <p:nvPr/>
              </p:nvSpPr>
              <p:spPr>
                <a:xfrm>
                  <a:off x="3827675" y="3261550"/>
                  <a:ext cx="750000" cy="39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accent1"/>
                    </a:solidFill>
                    <a:latin typeface="Lora"/>
                    <a:ea typeface="Lora"/>
                    <a:cs typeface="Lora"/>
                    <a:sym typeface="Lora"/>
                  </a:endParaRPr>
                </a:p>
              </p:txBody>
            </p:sp>
            <p:sp>
              <p:nvSpPr>
                <p:cNvPr id="861" name="Google Shape;861;p104"/>
                <p:cNvSpPr/>
                <p:nvPr/>
              </p:nvSpPr>
              <p:spPr>
                <a:xfrm>
                  <a:off x="4572000" y="3261550"/>
                  <a:ext cx="750000" cy="39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Fira Code"/>
                      <a:ea typeface="Fira Code"/>
                      <a:cs typeface="Fira Code"/>
                      <a:sym typeface="Fira Code"/>
                    </a:rPr>
                    <a:t>user {}</a:t>
                  </a:r>
                  <a:endParaRPr sz="1200">
                    <a:solidFill>
                      <a:schemeClr val="accent1"/>
                    </a:solidFill>
                    <a:latin typeface="Fira Code"/>
                    <a:ea typeface="Fira Code"/>
                    <a:cs typeface="Fira Code"/>
                    <a:sym typeface="Fira Code"/>
                  </a:endParaRPr>
                </a:p>
              </p:txBody>
            </p:sp>
            <p:sp>
              <p:nvSpPr>
                <p:cNvPr id="867" name="Google Shape;867;p104"/>
                <p:cNvSpPr/>
                <p:nvPr/>
              </p:nvSpPr>
              <p:spPr>
                <a:xfrm>
                  <a:off x="5327675" y="3261550"/>
                  <a:ext cx="750000" cy="39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accent1"/>
                    </a:solidFill>
                    <a:latin typeface="Lora"/>
                    <a:ea typeface="Lora"/>
                    <a:cs typeface="Lora"/>
                    <a:sym typeface="Lora"/>
                  </a:endParaRPr>
                </a:p>
              </p:txBody>
            </p:sp>
            <p:sp>
              <p:nvSpPr>
                <p:cNvPr id="868" name="Google Shape;868;p104"/>
                <p:cNvSpPr/>
                <p:nvPr/>
              </p:nvSpPr>
              <p:spPr>
                <a:xfrm>
                  <a:off x="6083350" y="3261550"/>
                  <a:ext cx="750000" cy="39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Fira Code"/>
                      <a:ea typeface="Fira Code"/>
                      <a:cs typeface="Fira Code"/>
                      <a:sym typeface="Fira Code"/>
                    </a:rPr>
                    <a:t>0x004</a:t>
                  </a:r>
                  <a:endParaRPr sz="1200">
                    <a:solidFill>
                      <a:schemeClr val="accent1"/>
                    </a:solidFill>
                    <a:latin typeface="Fira Code"/>
                    <a:ea typeface="Fira Code"/>
                    <a:cs typeface="Fira Code"/>
                    <a:sym typeface="Fira Code"/>
                  </a:endParaRPr>
                </a:p>
              </p:txBody>
            </p:sp>
            <p:sp>
              <p:nvSpPr>
                <p:cNvPr id="869" name="Google Shape;869;p104"/>
                <p:cNvSpPr/>
                <p:nvPr/>
              </p:nvSpPr>
              <p:spPr>
                <a:xfrm>
                  <a:off x="1583350" y="3261550"/>
                  <a:ext cx="750000" cy="39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Fira Code"/>
                      <a:ea typeface="Fira Code"/>
                      <a:cs typeface="Fira Code"/>
                      <a:sym typeface="Fira Code"/>
                    </a:rPr>
                    <a:t>RAM</a:t>
                  </a:r>
                  <a:endParaRPr sz="1200">
                    <a:solidFill>
                      <a:schemeClr val="accent1"/>
                    </a:solidFill>
                    <a:latin typeface="Fira Code"/>
                    <a:ea typeface="Fira Code"/>
                    <a:cs typeface="Fira Code"/>
                    <a:sym typeface="Fira Code"/>
                  </a:endParaRPr>
                </a:p>
              </p:txBody>
            </p:sp>
            <p:sp>
              <p:nvSpPr>
                <p:cNvPr id="870" name="Google Shape;870;p104"/>
                <p:cNvSpPr/>
                <p:nvPr/>
              </p:nvSpPr>
              <p:spPr>
                <a:xfrm>
                  <a:off x="2327675" y="2865250"/>
                  <a:ext cx="750000" cy="396300"/>
                </a:xfrm>
                <a:prstGeom prst="rect">
                  <a:avLst/>
                </a:prstGeom>
                <a:no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Fira Code"/>
                      <a:ea typeface="Fira Code"/>
                      <a:cs typeface="Fira Code"/>
                      <a:sym typeface="Fira Code"/>
                    </a:rPr>
                    <a:t>user</a:t>
                  </a:r>
                  <a:endParaRPr sz="1200">
                    <a:solidFill>
                      <a:schemeClr val="accent1"/>
                    </a:solidFill>
                    <a:latin typeface="Fira Code"/>
                    <a:ea typeface="Fira Code"/>
                    <a:cs typeface="Fira Code"/>
                    <a:sym typeface="Fira Code"/>
                  </a:endParaRPr>
                </a:p>
              </p:txBody>
            </p:sp>
            <p:sp>
              <p:nvSpPr>
                <p:cNvPr id="871" name="Google Shape;871;p104"/>
                <p:cNvSpPr/>
                <p:nvPr/>
              </p:nvSpPr>
              <p:spPr>
                <a:xfrm>
                  <a:off x="2327675" y="3657850"/>
                  <a:ext cx="750000" cy="39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Fira Code"/>
                      <a:ea typeface="Fira Code"/>
                      <a:cs typeface="Fira Code"/>
                      <a:sym typeface="Fira Code"/>
                    </a:rPr>
                    <a:t>0x001</a:t>
                  </a:r>
                  <a:endParaRPr sz="1200">
                    <a:solidFill>
                      <a:schemeClr val="accent1"/>
                    </a:solidFill>
                    <a:latin typeface="Fira Code"/>
                    <a:ea typeface="Fira Code"/>
                    <a:cs typeface="Fira Code"/>
                    <a:sym typeface="Fira Code"/>
                  </a:endParaRPr>
                </a:p>
              </p:txBody>
            </p:sp>
            <p:sp>
              <p:nvSpPr>
                <p:cNvPr id="872" name="Google Shape;872;p104"/>
                <p:cNvSpPr/>
                <p:nvPr/>
              </p:nvSpPr>
              <p:spPr>
                <a:xfrm>
                  <a:off x="4572000" y="3658000"/>
                  <a:ext cx="750000" cy="39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Fira Code"/>
                      <a:ea typeface="Fira Code"/>
                      <a:cs typeface="Fira Code"/>
                      <a:sym typeface="Fira Code"/>
                    </a:rPr>
                    <a:t>0x004</a:t>
                  </a:r>
                  <a:endParaRPr sz="1200">
                    <a:solidFill>
                      <a:schemeClr val="accent1"/>
                    </a:solidFill>
                    <a:latin typeface="Fira Code"/>
                    <a:ea typeface="Fira Code"/>
                    <a:cs typeface="Fira Code"/>
                    <a:sym typeface="Fira Code"/>
                  </a:endParaRPr>
                </a:p>
              </p:txBody>
            </p:sp>
            <p:sp>
              <p:nvSpPr>
                <p:cNvPr id="873" name="Google Shape;873;p104"/>
                <p:cNvSpPr/>
                <p:nvPr/>
              </p:nvSpPr>
              <p:spPr>
                <a:xfrm>
                  <a:off x="6083350" y="3657850"/>
                  <a:ext cx="750000" cy="39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Fira Code"/>
                      <a:ea typeface="Fira Code"/>
                      <a:cs typeface="Fira Code"/>
                      <a:sym typeface="Fira Code"/>
                    </a:rPr>
                    <a:t>0x006</a:t>
                  </a:r>
                  <a:endParaRPr sz="1200">
                    <a:solidFill>
                      <a:schemeClr val="accent1"/>
                    </a:solidFill>
                    <a:latin typeface="Fira Code"/>
                    <a:ea typeface="Fira Code"/>
                    <a:cs typeface="Fira Code"/>
                    <a:sym typeface="Fira Code"/>
                  </a:endParaRPr>
                </a:p>
              </p:txBody>
            </p:sp>
            <p:sp>
              <p:nvSpPr>
                <p:cNvPr id="860" name="Google Shape;860;p104"/>
                <p:cNvSpPr/>
                <p:nvPr/>
              </p:nvSpPr>
              <p:spPr>
                <a:xfrm>
                  <a:off x="6083350" y="2865250"/>
                  <a:ext cx="750000" cy="396300"/>
                </a:xfrm>
                <a:prstGeom prst="rect">
                  <a:avLst/>
                </a:prstGeom>
                <a:no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Fira Code"/>
                      <a:ea typeface="Fira Code"/>
                      <a:cs typeface="Fira Code"/>
                      <a:sym typeface="Fira Code"/>
                    </a:rPr>
                    <a:t>copy</a:t>
                  </a:r>
                  <a:endParaRPr sz="1200">
                    <a:solidFill>
                      <a:schemeClr val="accent1"/>
                    </a:solidFill>
                    <a:latin typeface="Fira Code"/>
                    <a:ea typeface="Fira Code"/>
                    <a:cs typeface="Fira Code"/>
                    <a:sym typeface="Fira Code"/>
                  </a:endParaRPr>
                </a:p>
              </p:txBody>
            </p:sp>
            <p:cxnSp>
              <p:nvCxnSpPr>
                <p:cNvPr id="874" name="Google Shape;874;p104"/>
                <p:cNvCxnSpPr>
                  <a:stCxn id="870" idx="3"/>
                  <a:endCxn id="861" idx="0"/>
                </p:cNvCxnSpPr>
                <p:nvPr/>
              </p:nvCxnSpPr>
              <p:spPr>
                <a:xfrm>
                  <a:off x="3077675" y="3063400"/>
                  <a:ext cx="1869300" cy="198300"/>
                </a:xfrm>
                <a:prstGeom prst="curvedConnector2">
                  <a:avLst/>
                </a:prstGeom>
                <a:noFill/>
                <a:ln cap="flat" cmpd="sng" w="9525">
                  <a:solidFill>
                    <a:schemeClr val="accent1"/>
                  </a:solidFill>
                  <a:prstDash val="dash"/>
                  <a:round/>
                  <a:headEnd len="med" w="med" type="none"/>
                  <a:tailEnd len="med" w="med" type="triangle"/>
                </a:ln>
              </p:spPr>
            </p:cxnSp>
          </p:grpSp>
          <p:cxnSp>
            <p:nvCxnSpPr>
              <p:cNvPr id="875" name="Google Shape;875;p104"/>
              <p:cNvCxnSpPr>
                <a:stCxn id="860" idx="0"/>
                <a:endCxn id="870" idx="0"/>
              </p:cNvCxnSpPr>
              <p:nvPr/>
            </p:nvCxnSpPr>
            <p:spPr>
              <a:xfrm rot="5400000">
                <a:off x="4944750" y="1308725"/>
                <a:ext cx="600" cy="3755700"/>
              </a:xfrm>
              <a:prstGeom prst="curvedConnector3">
                <a:avLst>
                  <a:gd fmla="val -62291667" name="adj1"/>
                </a:avLst>
              </a:prstGeom>
              <a:noFill/>
              <a:ln cap="flat" cmpd="sng" w="9525">
                <a:solidFill>
                  <a:schemeClr val="accent1"/>
                </a:solidFill>
                <a:prstDash val="dash"/>
                <a:round/>
                <a:headEnd len="med" w="med" type="none"/>
                <a:tailEnd len="med" w="med" type="triangle"/>
              </a:ln>
            </p:spPr>
          </p:cxnSp>
        </p:grpSp>
      </p:grpSp>
      <p:pic>
        <p:nvPicPr>
          <p:cNvPr id="876" name="Google Shape;876;p104"/>
          <p:cNvPicPr preferRelativeResize="0"/>
          <p:nvPr/>
        </p:nvPicPr>
        <p:blipFill>
          <a:blip r:embed="rId3">
            <a:alphaModFix/>
          </a:blip>
          <a:stretch>
            <a:fillRect/>
          </a:stretch>
        </p:blipFill>
        <p:spPr>
          <a:xfrm>
            <a:off x="875350" y="3195050"/>
            <a:ext cx="981050" cy="9197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05"/>
          <p:cNvSpPr txBox="1"/>
          <p:nvPr>
            <p:ph idx="1" type="body"/>
          </p:nvPr>
        </p:nvSpPr>
        <p:spPr>
          <a:xfrm>
            <a:off x="729450" y="1312325"/>
            <a:ext cx="7686900" cy="3584100"/>
          </a:xfrm>
          <a:prstGeom prst="rect">
            <a:avLst/>
          </a:prstGeom>
        </p:spPr>
        <p:txBody>
          <a:bodyPr anchorCtr="0" anchor="t" bIns="91425" lIns="91425" spcFirstLastPara="1" rIns="91425" wrap="square" tIns="91425">
            <a:noAutofit/>
          </a:bodyPr>
          <a:lstStyle/>
          <a:p>
            <a:pPr indent="0" lvl="0" marL="0" rtl="0" algn="l">
              <a:spcBef>
                <a:spcPts val="1000"/>
              </a:spcBef>
              <a:spcAft>
                <a:spcPts val="1600"/>
              </a:spcAft>
              <a:buNone/>
            </a:pPr>
            <a:r>
              <a:rPr lang="vi">
                <a:solidFill>
                  <a:srgbClr val="233A44"/>
                </a:solidFill>
                <a:latin typeface="Lora"/>
                <a:ea typeface="Lora"/>
                <a:cs typeface="Lora"/>
                <a:sym typeface="Lora"/>
              </a:rPr>
              <a:t>Khi so sánh 2 đối tượng, nó so sánh địa chỉ tham chiếu (không phải giá trị của đối tượng)</a:t>
            </a:r>
            <a:endParaRPr>
              <a:latin typeface="Lora"/>
              <a:ea typeface="Lora"/>
              <a:cs typeface="Lora"/>
              <a:sym typeface="Lora"/>
            </a:endParaRPr>
          </a:p>
        </p:txBody>
      </p:sp>
      <p:sp>
        <p:nvSpPr>
          <p:cNvPr id="882" name="Google Shape;882;p105"/>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References</a:t>
            </a:r>
            <a:endParaRPr/>
          </a:p>
        </p:txBody>
      </p:sp>
      <p:sp>
        <p:nvSpPr>
          <p:cNvPr id="883" name="Google Shape;883;p105"/>
          <p:cNvSpPr txBox="1"/>
          <p:nvPr/>
        </p:nvSpPr>
        <p:spPr>
          <a:xfrm>
            <a:off x="729450" y="1896425"/>
            <a:ext cx="3000000" cy="30000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user</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 </a:t>
            </a:r>
            <a:r>
              <a:rPr i="1" lang="vi" sz="1200">
                <a:solidFill>
                  <a:srgbClr val="657B83"/>
                </a:solidFill>
                <a:latin typeface="Fira Code"/>
                <a:ea typeface="Fira Code"/>
                <a:cs typeface="Fira Code"/>
                <a:sym typeface="Fira Code"/>
              </a:rPr>
              <a:t>// empty</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copy</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user</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user</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copy</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true</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other</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 </a:t>
            </a:r>
            <a:r>
              <a:rPr i="1" lang="vi" sz="1200">
                <a:solidFill>
                  <a:srgbClr val="657B83"/>
                </a:solidFill>
                <a:latin typeface="Fira Code"/>
                <a:ea typeface="Fira Code"/>
                <a:cs typeface="Fira Code"/>
                <a:sym typeface="Fira Code"/>
              </a:rPr>
              <a:t>// empty</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user</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other</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false</a:t>
            </a:r>
            <a:endParaRPr i="1" sz="1200">
              <a:solidFill>
                <a:srgbClr val="657B83"/>
              </a:solidFill>
              <a:latin typeface="Fira Code"/>
              <a:ea typeface="Fira Code"/>
              <a:cs typeface="Fira Code"/>
              <a:sym typeface="Fira Code"/>
            </a:endParaRPr>
          </a:p>
        </p:txBody>
      </p:sp>
      <p:grpSp>
        <p:nvGrpSpPr>
          <p:cNvPr id="884" name="Google Shape;884;p105"/>
          <p:cNvGrpSpPr/>
          <p:nvPr/>
        </p:nvGrpSpPr>
        <p:grpSpPr>
          <a:xfrm>
            <a:off x="1947900" y="3458700"/>
            <a:ext cx="5250000" cy="1189050"/>
            <a:chOff x="1577675" y="3395875"/>
            <a:chExt cx="5250000" cy="1189050"/>
          </a:xfrm>
        </p:grpSpPr>
        <p:sp>
          <p:nvSpPr>
            <p:cNvPr id="885" name="Google Shape;885;p105"/>
            <p:cNvSpPr/>
            <p:nvPr/>
          </p:nvSpPr>
          <p:spPr>
            <a:xfrm>
              <a:off x="2322000" y="3792175"/>
              <a:ext cx="750000" cy="39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Fira Code"/>
                  <a:ea typeface="Fira Code"/>
                  <a:cs typeface="Fira Code"/>
                  <a:sym typeface="Fira Code"/>
                </a:rPr>
                <a:t>0x002</a:t>
              </a:r>
              <a:endParaRPr sz="1200">
                <a:solidFill>
                  <a:schemeClr val="accent1"/>
                </a:solidFill>
                <a:latin typeface="Fira Code"/>
                <a:ea typeface="Fira Code"/>
                <a:cs typeface="Fira Code"/>
                <a:sym typeface="Fira Code"/>
              </a:endParaRPr>
            </a:p>
          </p:txBody>
        </p:sp>
        <p:sp>
          <p:nvSpPr>
            <p:cNvPr id="886" name="Google Shape;886;p105"/>
            <p:cNvSpPr/>
            <p:nvPr/>
          </p:nvSpPr>
          <p:spPr>
            <a:xfrm>
              <a:off x="3072000" y="3792175"/>
              <a:ext cx="750000" cy="39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Fira Code"/>
                  <a:ea typeface="Fira Code"/>
                  <a:cs typeface="Fira Code"/>
                  <a:sym typeface="Fira Code"/>
                </a:rPr>
                <a:t>user {}</a:t>
              </a:r>
              <a:endParaRPr sz="1200">
                <a:solidFill>
                  <a:schemeClr val="accent1"/>
                </a:solidFill>
                <a:latin typeface="Fira Code"/>
                <a:ea typeface="Fira Code"/>
                <a:cs typeface="Fira Code"/>
                <a:sym typeface="Fira Code"/>
              </a:endParaRPr>
            </a:p>
          </p:txBody>
        </p:sp>
        <p:sp>
          <p:nvSpPr>
            <p:cNvPr id="887" name="Google Shape;887;p105"/>
            <p:cNvSpPr/>
            <p:nvPr/>
          </p:nvSpPr>
          <p:spPr>
            <a:xfrm>
              <a:off x="3822000" y="3792175"/>
              <a:ext cx="750000" cy="39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Fira Code"/>
                  <a:ea typeface="Fira Code"/>
                  <a:cs typeface="Fira Code"/>
                  <a:sym typeface="Fira Code"/>
                </a:rPr>
                <a:t>0x002</a:t>
              </a:r>
              <a:endParaRPr sz="1200">
                <a:solidFill>
                  <a:schemeClr val="accent1"/>
                </a:solidFill>
                <a:latin typeface="Fira Code"/>
                <a:ea typeface="Fira Code"/>
                <a:cs typeface="Fira Code"/>
                <a:sym typeface="Fira Code"/>
              </a:endParaRPr>
            </a:p>
          </p:txBody>
        </p:sp>
        <p:sp>
          <p:nvSpPr>
            <p:cNvPr id="888" name="Google Shape;888;p105"/>
            <p:cNvSpPr/>
            <p:nvPr/>
          </p:nvSpPr>
          <p:spPr>
            <a:xfrm>
              <a:off x="4574825" y="3792025"/>
              <a:ext cx="750000" cy="39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accent1"/>
                </a:solidFill>
                <a:latin typeface="Lora"/>
                <a:ea typeface="Lora"/>
                <a:cs typeface="Lora"/>
                <a:sym typeface="Lora"/>
              </a:endParaRPr>
            </a:p>
          </p:txBody>
        </p:sp>
        <p:sp>
          <p:nvSpPr>
            <p:cNvPr id="889" name="Google Shape;889;p105"/>
            <p:cNvSpPr/>
            <p:nvPr/>
          </p:nvSpPr>
          <p:spPr>
            <a:xfrm>
              <a:off x="5322000" y="3792175"/>
              <a:ext cx="750000" cy="39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Fira Code"/>
                  <a:ea typeface="Fira Code"/>
                  <a:cs typeface="Fira Code"/>
                  <a:sym typeface="Fira Code"/>
                </a:rPr>
                <a:t>0x006</a:t>
              </a:r>
              <a:endParaRPr sz="1200">
                <a:solidFill>
                  <a:schemeClr val="accent1"/>
                </a:solidFill>
                <a:latin typeface="Fira Code"/>
                <a:ea typeface="Fira Code"/>
                <a:cs typeface="Fira Code"/>
                <a:sym typeface="Fira Code"/>
              </a:endParaRPr>
            </a:p>
          </p:txBody>
        </p:sp>
        <p:sp>
          <p:nvSpPr>
            <p:cNvPr id="890" name="Google Shape;890;p105"/>
            <p:cNvSpPr/>
            <p:nvPr/>
          </p:nvSpPr>
          <p:spPr>
            <a:xfrm>
              <a:off x="6077675" y="3792175"/>
              <a:ext cx="750000" cy="39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Fira Code"/>
                  <a:ea typeface="Fira Code"/>
                  <a:cs typeface="Fira Code"/>
                  <a:sym typeface="Fira Code"/>
                </a:rPr>
                <a:t>other {}</a:t>
              </a:r>
              <a:endParaRPr sz="1200">
                <a:solidFill>
                  <a:schemeClr val="accent1"/>
                </a:solidFill>
                <a:latin typeface="Fira Code"/>
                <a:ea typeface="Fira Code"/>
                <a:cs typeface="Fira Code"/>
                <a:sym typeface="Fira Code"/>
              </a:endParaRPr>
            </a:p>
          </p:txBody>
        </p:sp>
        <p:sp>
          <p:nvSpPr>
            <p:cNvPr id="891" name="Google Shape;891;p105"/>
            <p:cNvSpPr/>
            <p:nvPr/>
          </p:nvSpPr>
          <p:spPr>
            <a:xfrm>
              <a:off x="1577675" y="3792175"/>
              <a:ext cx="750000" cy="39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Fira Code"/>
                  <a:ea typeface="Fira Code"/>
                  <a:cs typeface="Fira Code"/>
                  <a:sym typeface="Fira Code"/>
                </a:rPr>
                <a:t>RAM</a:t>
              </a:r>
              <a:endParaRPr sz="1200">
                <a:solidFill>
                  <a:schemeClr val="accent1"/>
                </a:solidFill>
                <a:latin typeface="Fira Code"/>
                <a:ea typeface="Fira Code"/>
                <a:cs typeface="Fira Code"/>
                <a:sym typeface="Fira Code"/>
              </a:endParaRPr>
            </a:p>
          </p:txBody>
        </p:sp>
        <p:sp>
          <p:nvSpPr>
            <p:cNvPr id="892" name="Google Shape;892;p105"/>
            <p:cNvSpPr/>
            <p:nvPr/>
          </p:nvSpPr>
          <p:spPr>
            <a:xfrm>
              <a:off x="2322000" y="3395875"/>
              <a:ext cx="750000" cy="396300"/>
            </a:xfrm>
            <a:prstGeom prst="rect">
              <a:avLst/>
            </a:prstGeom>
            <a:no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Fira Code"/>
                  <a:ea typeface="Fira Code"/>
                  <a:cs typeface="Fira Code"/>
                  <a:sym typeface="Fira Code"/>
                </a:rPr>
                <a:t>user</a:t>
              </a:r>
              <a:endParaRPr sz="1200">
                <a:solidFill>
                  <a:schemeClr val="accent1"/>
                </a:solidFill>
                <a:latin typeface="Fira Code"/>
                <a:ea typeface="Fira Code"/>
                <a:cs typeface="Fira Code"/>
                <a:sym typeface="Fira Code"/>
              </a:endParaRPr>
            </a:p>
          </p:txBody>
        </p:sp>
        <p:sp>
          <p:nvSpPr>
            <p:cNvPr id="893" name="Google Shape;893;p105"/>
            <p:cNvSpPr/>
            <p:nvPr/>
          </p:nvSpPr>
          <p:spPr>
            <a:xfrm>
              <a:off x="2322000" y="4188475"/>
              <a:ext cx="750000" cy="39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Fira Code"/>
                  <a:ea typeface="Fira Code"/>
                  <a:cs typeface="Fira Code"/>
                  <a:sym typeface="Fira Code"/>
                </a:rPr>
                <a:t>0x001</a:t>
              </a:r>
              <a:endParaRPr sz="1200">
                <a:solidFill>
                  <a:schemeClr val="accent1"/>
                </a:solidFill>
                <a:latin typeface="Fira Code"/>
                <a:ea typeface="Fira Code"/>
                <a:cs typeface="Fira Code"/>
                <a:sym typeface="Fira Code"/>
              </a:endParaRPr>
            </a:p>
          </p:txBody>
        </p:sp>
        <p:sp>
          <p:nvSpPr>
            <p:cNvPr id="894" name="Google Shape;894;p105"/>
            <p:cNvSpPr/>
            <p:nvPr/>
          </p:nvSpPr>
          <p:spPr>
            <a:xfrm>
              <a:off x="6077650" y="4188475"/>
              <a:ext cx="750000" cy="39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Fira Code"/>
                  <a:ea typeface="Fira Code"/>
                  <a:cs typeface="Fira Code"/>
                  <a:sym typeface="Fira Code"/>
                </a:rPr>
                <a:t>0x006</a:t>
              </a:r>
              <a:endParaRPr sz="1200">
                <a:solidFill>
                  <a:schemeClr val="accent1"/>
                </a:solidFill>
                <a:latin typeface="Fira Code"/>
                <a:ea typeface="Fira Code"/>
                <a:cs typeface="Fira Code"/>
                <a:sym typeface="Fira Code"/>
              </a:endParaRPr>
            </a:p>
          </p:txBody>
        </p:sp>
        <p:sp>
          <p:nvSpPr>
            <p:cNvPr id="895" name="Google Shape;895;p105"/>
            <p:cNvSpPr/>
            <p:nvPr/>
          </p:nvSpPr>
          <p:spPr>
            <a:xfrm>
              <a:off x="3074838" y="4188475"/>
              <a:ext cx="750000" cy="39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Fira Code"/>
                  <a:ea typeface="Fira Code"/>
                  <a:cs typeface="Fira Code"/>
                  <a:sym typeface="Fira Code"/>
                </a:rPr>
                <a:t>0x002</a:t>
              </a:r>
              <a:endParaRPr sz="1200">
                <a:solidFill>
                  <a:schemeClr val="accent1"/>
                </a:solidFill>
                <a:latin typeface="Fira Code"/>
                <a:ea typeface="Fira Code"/>
                <a:cs typeface="Fira Code"/>
                <a:sym typeface="Fira Code"/>
              </a:endParaRPr>
            </a:p>
          </p:txBody>
        </p:sp>
        <p:sp>
          <p:nvSpPr>
            <p:cNvPr id="896" name="Google Shape;896;p105"/>
            <p:cNvSpPr/>
            <p:nvPr/>
          </p:nvSpPr>
          <p:spPr>
            <a:xfrm>
              <a:off x="3822000" y="3395875"/>
              <a:ext cx="750000" cy="396300"/>
            </a:xfrm>
            <a:prstGeom prst="rect">
              <a:avLst/>
            </a:prstGeom>
            <a:no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Fira Code"/>
                  <a:ea typeface="Fira Code"/>
                  <a:cs typeface="Fira Code"/>
                  <a:sym typeface="Fira Code"/>
                </a:rPr>
                <a:t>copy</a:t>
              </a:r>
              <a:endParaRPr sz="1200">
                <a:solidFill>
                  <a:schemeClr val="accent1"/>
                </a:solidFill>
                <a:latin typeface="Fira Code"/>
                <a:ea typeface="Fira Code"/>
                <a:cs typeface="Fira Code"/>
                <a:sym typeface="Fira Code"/>
              </a:endParaRPr>
            </a:p>
          </p:txBody>
        </p:sp>
        <p:sp>
          <p:nvSpPr>
            <p:cNvPr id="897" name="Google Shape;897;p105"/>
            <p:cNvSpPr/>
            <p:nvPr/>
          </p:nvSpPr>
          <p:spPr>
            <a:xfrm>
              <a:off x="5322000" y="4188625"/>
              <a:ext cx="750000" cy="39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Fira Code"/>
                  <a:ea typeface="Fira Code"/>
                  <a:cs typeface="Fira Code"/>
                  <a:sym typeface="Fira Code"/>
                </a:rPr>
                <a:t>0x005</a:t>
              </a:r>
              <a:endParaRPr sz="1200">
                <a:solidFill>
                  <a:schemeClr val="accent1"/>
                </a:solidFill>
                <a:latin typeface="Fira Code"/>
                <a:ea typeface="Fira Code"/>
                <a:cs typeface="Fira Code"/>
                <a:sym typeface="Fira Code"/>
              </a:endParaRPr>
            </a:p>
          </p:txBody>
        </p:sp>
        <p:sp>
          <p:nvSpPr>
            <p:cNvPr id="898" name="Google Shape;898;p105"/>
            <p:cNvSpPr/>
            <p:nvPr/>
          </p:nvSpPr>
          <p:spPr>
            <a:xfrm>
              <a:off x="3822000" y="4188625"/>
              <a:ext cx="750000" cy="39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Fira Code"/>
                  <a:ea typeface="Fira Code"/>
                  <a:cs typeface="Fira Code"/>
                  <a:sym typeface="Fira Code"/>
                </a:rPr>
                <a:t>0x003</a:t>
              </a:r>
              <a:endParaRPr sz="1200">
                <a:solidFill>
                  <a:schemeClr val="accent1"/>
                </a:solidFill>
                <a:latin typeface="Fira Code"/>
                <a:ea typeface="Fira Code"/>
                <a:cs typeface="Fira Code"/>
                <a:sym typeface="Fira Code"/>
              </a:endParaRPr>
            </a:p>
          </p:txBody>
        </p:sp>
        <p:sp>
          <p:nvSpPr>
            <p:cNvPr id="899" name="Google Shape;899;p105"/>
            <p:cNvSpPr/>
            <p:nvPr/>
          </p:nvSpPr>
          <p:spPr>
            <a:xfrm>
              <a:off x="5321988" y="3395875"/>
              <a:ext cx="750000" cy="396300"/>
            </a:xfrm>
            <a:prstGeom prst="rect">
              <a:avLst/>
            </a:prstGeom>
            <a:no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200">
                  <a:solidFill>
                    <a:schemeClr val="accent1"/>
                  </a:solidFill>
                  <a:latin typeface="Fira Code"/>
                  <a:ea typeface="Fira Code"/>
                  <a:cs typeface="Fira Code"/>
                  <a:sym typeface="Fira Code"/>
                </a:rPr>
                <a:t>other</a:t>
              </a:r>
              <a:endParaRPr sz="1200">
                <a:solidFill>
                  <a:schemeClr val="accent1"/>
                </a:solidFill>
                <a:latin typeface="Fira Code"/>
                <a:ea typeface="Fira Code"/>
                <a:cs typeface="Fira Code"/>
                <a:sym typeface="Fira Code"/>
              </a:endParaRPr>
            </a:p>
          </p:txBody>
        </p:sp>
      </p:grpSp>
      <p:cxnSp>
        <p:nvCxnSpPr>
          <p:cNvPr id="900" name="Google Shape;900;p105"/>
          <p:cNvCxnSpPr>
            <a:stCxn id="892" idx="3"/>
            <a:endCxn id="886" idx="0"/>
          </p:cNvCxnSpPr>
          <p:nvPr/>
        </p:nvCxnSpPr>
        <p:spPr>
          <a:xfrm>
            <a:off x="3442225" y="3656850"/>
            <a:ext cx="375000" cy="198300"/>
          </a:xfrm>
          <a:prstGeom prst="curvedConnector2">
            <a:avLst/>
          </a:prstGeom>
          <a:noFill/>
          <a:ln cap="flat" cmpd="sng" w="9525">
            <a:solidFill>
              <a:schemeClr val="accent1"/>
            </a:solidFill>
            <a:prstDash val="dash"/>
            <a:round/>
            <a:headEnd len="med" w="med" type="none"/>
            <a:tailEnd len="med" w="med" type="triangle"/>
          </a:ln>
        </p:spPr>
      </p:cxnSp>
      <p:cxnSp>
        <p:nvCxnSpPr>
          <p:cNvPr id="901" name="Google Shape;901;p105"/>
          <p:cNvCxnSpPr>
            <a:stCxn id="896" idx="1"/>
            <a:endCxn id="886" idx="0"/>
          </p:cNvCxnSpPr>
          <p:nvPr/>
        </p:nvCxnSpPr>
        <p:spPr>
          <a:xfrm flipH="1">
            <a:off x="3817225" y="3656850"/>
            <a:ext cx="375000" cy="198300"/>
          </a:xfrm>
          <a:prstGeom prst="curvedConnector2">
            <a:avLst/>
          </a:prstGeom>
          <a:noFill/>
          <a:ln cap="flat" cmpd="sng" w="9525">
            <a:solidFill>
              <a:schemeClr val="accent1"/>
            </a:solidFill>
            <a:prstDash val="dash"/>
            <a:round/>
            <a:headEnd len="med" w="med" type="none"/>
            <a:tailEnd len="med" w="med" type="triangle"/>
          </a:ln>
        </p:spPr>
      </p:cxnSp>
      <p:cxnSp>
        <p:nvCxnSpPr>
          <p:cNvPr id="902" name="Google Shape;902;p105"/>
          <p:cNvCxnSpPr>
            <a:stCxn id="899" idx="3"/>
            <a:endCxn id="890" idx="0"/>
          </p:cNvCxnSpPr>
          <p:nvPr/>
        </p:nvCxnSpPr>
        <p:spPr>
          <a:xfrm>
            <a:off x="6442213" y="3656850"/>
            <a:ext cx="380700" cy="198300"/>
          </a:xfrm>
          <a:prstGeom prst="curvedConnector2">
            <a:avLst/>
          </a:prstGeom>
          <a:noFill/>
          <a:ln cap="flat" cmpd="sng" w="9525">
            <a:solidFill>
              <a:schemeClr val="accent1"/>
            </a:solidFill>
            <a:prstDash val="dash"/>
            <a:round/>
            <a:headEnd len="med" w="med" type="none"/>
            <a:tailEnd len="med" w="med" type="triangle"/>
          </a:ln>
        </p:spPr>
      </p:cxnSp>
      <p:pic>
        <p:nvPicPr>
          <p:cNvPr id="903" name="Google Shape;903;p105"/>
          <p:cNvPicPr preferRelativeResize="0"/>
          <p:nvPr/>
        </p:nvPicPr>
        <p:blipFill>
          <a:blip r:embed="rId3">
            <a:alphaModFix/>
          </a:blip>
          <a:stretch>
            <a:fillRect/>
          </a:stretch>
        </p:blipFill>
        <p:spPr>
          <a:xfrm>
            <a:off x="825350" y="3398775"/>
            <a:ext cx="1084775" cy="101697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06"/>
          <p:cNvSpPr txBox="1"/>
          <p:nvPr>
            <p:ph idx="1" type="body"/>
          </p:nvPr>
        </p:nvSpPr>
        <p:spPr>
          <a:xfrm>
            <a:off x="729450" y="1312325"/>
            <a:ext cx="7686900" cy="3584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vi">
                <a:latin typeface="Lora"/>
                <a:ea typeface="Lora"/>
                <a:cs typeface="Lora"/>
                <a:sym typeface="Lora"/>
              </a:rPr>
              <a:t>Ví dụ về tham chiếu trong trường hợp sử dụng hàm và sao chép biến</a:t>
            </a:r>
            <a:endParaRPr>
              <a:latin typeface="Lora"/>
              <a:ea typeface="Lora"/>
              <a:cs typeface="Lora"/>
              <a:sym typeface="Lora"/>
            </a:endParaRPr>
          </a:p>
          <a:p>
            <a:pPr indent="0" lvl="0" marL="0" rtl="0" algn="l">
              <a:spcBef>
                <a:spcPts val="1600"/>
              </a:spcBef>
              <a:spcAft>
                <a:spcPts val="1600"/>
              </a:spcAft>
              <a:buNone/>
            </a:pPr>
            <a:r>
              <a:t/>
            </a:r>
            <a:endParaRPr>
              <a:latin typeface="Lora"/>
              <a:ea typeface="Lora"/>
              <a:cs typeface="Lora"/>
              <a:sym typeface="Lora"/>
            </a:endParaRPr>
          </a:p>
        </p:txBody>
      </p:sp>
      <p:sp>
        <p:nvSpPr>
          <p:cNvPr id="909" name="Google Shape;909;p106"/>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References</a:t>
            </a:r>
            <a:endParaRPr/>
          </a:p>
        </p:txBody>
      </p:sp>
      <p:sp>
        <p:nvSpPr>
          <p:cNvPr id="910" name="Google Shape;910;p106"/>
          <p:cNvSpPr txBox="1"/>
          <p:nvPr/>
        </p:nvSpPr>
        <p:spPr>
          <a:xfrm>
            <a:off x="729450" y="1896425"/>
            <a:ext cx="3000000" cy="30000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function</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demo</a:t>
            </a:r>
            <a:r>
              <a:rPr lang="vi" sz="1200">
                <a:solidFill>
                  <a:srgbClr val="BBBBBB"/>
                </a:solidFill>
                <a:latin typeface="Fira Code"/>
                <a:ea typeface="Fira Code"/>
                <a:cs typeface="Fira Code"/>
                <a:sym typeface="Fira Code"/>
              </a:rPr>
              <a:t>(obj)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obj</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name</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"Changed"</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user</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 </a:t>
            </a:r>
            <a:r>
              <a:rPr lang="vi" sz="1200">
                <a:solidFill>
                  <a:srgbClr val="268BD2"/>
                </a:solidFill>
                <a:latin typeface="Fira Code"/>
                <a:ea typeface="Fira Code"/>
                <a:cs typeface="Fira Code"/>
                <a:sym typeface="Fira Code"/>
              </a:rPr>
              <a:t>name</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"Ba"</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demo</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user</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user</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name</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"Changed"</a:t>
            </a:r>
            <a:endParaRPr i="1" sz="1200">
              <a:solidFill>
                <a:srgbClr val="657B83"/>
              </a:solidFill>
              <a:latin typeface="Fira Code"/>
              <a:ea typeface="Fira Code"/>
              <a:cs typeface="Fira Code"/>
              <a:sym typeface="Fira Code"/>
            </a:endParaRPr>
          </a:p>
        </p:txBody>
      </p:sp>
      <p:sp>
        <p:nvSpPr>
          <p:cNvPr id="911" name="Google Shape;911;p106"/>
          <p:cNvSpPr txBox="1"/>
          <p:nvPr/>
        </p:nvSpPr>
        <p:spPr>
          <a:xfrm>
            <a:off x="4208325" y="1896425"/>
            <a:ext cx="3000000" cy="30000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obj</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name</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"Ba"</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copy</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obj</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copy</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copy</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name</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"Changed"</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obj</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name</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"Changed"</a:t>
            </a:r>
            <a:endParaRPr i="1" sz="1200">
              <a:solidFill>
                <a:srgbClr val="657B83"/>
              </a:solidFill>
              <a:latin typeface="Fira Code"/>
              <a:ea typeface="Fira Code"/>
              <a:cs typeface="Fira Code"/>
              <a:sym typeface="Fira Code"/>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107"/>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Exercise</a:t>
            </a:r>
            <a:endParaRPr/>
          </a:p>
        </p:txBody>
      </p:sp>
      <p:sp>
        <p:nvSpPr>
          <p:cNvPr id="917" name="Google Shape;917;p107"/>
          <p:cNvSpPr txBox="1"/>
          <p:nvPr>
            <p:ph idx="1" type="body"/>
          </p:nvPr>
        </p:nvSpPr>
        <p:spPr>
          <a:xfrm>
            <a:off x="729450" y="1312325"/>
            <a:ext cx="7688700" cy="3584100"/>
          </a:xfrm>
          <a:prstGeom prst="rect">
            <a:avLst/>
          </a:prstGeom>
        </p:spPr>
        <p:txBody>
          <a:bodyPr anchorCtr="0" anchor="t" bIns="91425" lIns="91425" spcFirstLastPara="1" rIns="91425" wrap="square" tIns="91425">
            <a:noAutofit/>
          </a:bodyPr>
          <a:lstStyle/>
          <a:p>
            <a:pPr indent="-311150" lvl="0" marL="457200" rtl="0" algn="l">
              <a:spcBef>
                <a:spcPts val="1000"/>
              </a:spcBef>
              <a:spcAft>
                <a:spcPts val="0"/>
              </a:spcAft>
              <a:buSzPts val="1300"/>
              <a:buFont typeface="Lora"/>
              <a:buAutoNum type="arabicPeriod"/>
            </a:pPr>
            <a:r>
              <a:rPr lang="vi">
                <a:latin typeface="Lora"/>
                <a:ea typeface="Lora"/>
                <a:cs typeface="Lora"/>
                <a:sym typeface="Lora"/>
              </a:rPr>
              <a:t>Viết hàm </a:t>
            </a:r>
            <a:r>
              <a:rPr b="1" lang="vi">
                <a:latin typeface="Lora"/>
                <a:ea typeface="Lora"/>
                <a:cs typeface="Lora"/>
                <a:sym typeface="Lora"/>
              </a:rPr>
              <a:t>double(obj)</a:t>
            </a:r>
            <a:r>
              <a:rPr lang="vi">
                <a:latin typeface="Lora"/>
                <a:ea typeface="Lora"/>
                <a:cs typeface="Lora"/>
                <a:sym typeface="Lora"/>
              </a:rPr>
              <a:t> nhận vào tham số là một </a:t>
            </a:r>
            <a:r>
              <a:rPr b="1" lang="vi">
                <a:latin typeface="Lora"/>
                <a:ea typeface="Lora"/>
                <a:cs typeface="Lora"/>
                <a:sym typeface="Lora"/>
              </a:rPr>
              <a:t>object</a:t>
            </a:r>
            <a:r>
              <a:rPr lang="vi">
                <a:latin typeface="Lora"/>
                <a:ea typeface="Lora"/>
                <a:cs typeface="Lora"/>
                <a:sym typeface="Lora"/>
              </a:rPr>
              <a:t>, hàm cập nhật tất cả giá trị có kiểu </a:t>
            </a:r>
            <a:r>
              <a:rPr b="1" lang="vi">
                <a:latin typeface="Lora"/>
                <a:ea typeface="Lora"/>
                <a:cs typeface="Lora"/>
                <a:sym typeface="Lora"/>
              </a:rPr>
              <a:t>number</a:t>
            </a:r>
            <a:r>
              <a:rPr lang="vi">
                <a:latin typeface="Lora"/>
                <a:ea typeface="Lora"/>
                <a:cs typeface="Lora"/>
                <a:sym typeface="Lora"/>
              </a:rPr>
              <a:t> trong </a:t>
            </a:r>
            <a:r>
              <a:rPr b="1" lang="vi">
                <a:latin typeface="Lora"/>
                <a:ea typeface="Lora"/>
                <a:cs typeface="Lora"/>
                <a:sym typeface="Lora"/>
              </a:rPr>
              <a:t>obj</a:t>
            </a:r>
            <a:r>
              <a:rPr lang="vi">
                <a:latin typeface="Lora"/>
                <a:ea typeface="Lora"/>
                <a:cs typeface="Lora"/>
                <a:sym typeface="Lora"/>
              </a:rPr>
              <a:t> thành bình phương của chính giá trị đó. Gọi hàm và hiển thị </a:t>
            </a:r>
            <a:r>
              <a:rPr b="1" lang="vi">
                <a:latin typeface="Lora"/>
                <a:ea typeface="Lora"/>
                <a:cs typeface="Lora"/>
                <a:sym typeface="Lora"/>
              </a:rPr>
              <a:t>obj </a:t>
            </a:r>
            <a:r>
              <a:rPr lang="vi">
                <a:latin typeface="Lora"/>
                <a:ea typeface="Lora"/>
                <a:cs typeface="Lora"/>
                <a:sym typeface="Lora"/>
              </a:rPr>
              <a:t>ra console</a:t>
            </a:r>
            <a:endParaRPr>
              <a:latin typeface="Lora"/>
              <a:ea typeface="Lora"/>
              <a:cs typeface="Lora"/>
              <a:sym typeface="Lora"/>
            </a:endParaRPr>
          </a:p>
          <a:p>
            <a:pPr indent="0" lvl="0" marL="0" rtl="0" algn="l">
              <a:lnSpc>
                <a:spcPct val="150000"/>
              </a:lnSpc>
              <a:spcBef>
                <a:spcPts val="1000"/>
              </a:spcBef>
              <a:spcAft>
                <a:spcPts val="0"/>
              </a:spcAft>
              <a:buNone/>
            </a:pPr>
            <a:r>
              <a:t/>
            </a:r>
            <a:endParaRPr>
              <a:latin typeface="Lora"/>
              <a:ea typeface="Lora"/>
              <a:cs typeface="Lora"/>
              <a:sym typeface="Lora"/>
            </a:endParaRPr>
          </a:p>
          <a:p>
            <a:pPr indent="0" lvl="0" marL="0" rtl="0" algn="l">
              <a:lnSpc>
                <a:spcPct val="150000"/>
              </a:lnSpc>
              <a:spcBef>
                <a:spcPts val="1000"/>
              </a:spcBef>
              <a:spcAft>
                <a:spcPts val="1000"/>
              </a:spcAft>
              <a:buNone/>
            </a:pPr>
            <a:r>
              <a:t/>
            </a:r>
            <a:endParaRPr>
              <a:latin typeface="Lora"/>
              <a:ea typeface="Lora"/>
              <a:cs typeface="Lora"/>
              <a:sym typeface="Lora"/>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108"/>
          <p:cNvSpPr txBox="1"/>
          <p:nvPr>
            <p:ph idx="1" type="body"/>
          </p:nvPr>
        </p:nvSpPr>
        <p:spPr>
          <a:xfrm>
            <a:off x="729450" y="1312325"/>
            <a:ext cx="7686900" cy="3584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vi">
                <a:latin typeface="Lora"/>
                <a:ea typeface="Lora"/>
                <a:cs typeface="Lora"/>
                <a:sym typeface="Lora"/>
              </a:rPr>
              <a:t>Để sao chép đối tượng (sao chép giá trị, không phải tham chiếu), sử dụng </a:t>
            </a:r>
            <a:r>
              <a:rPr b="1" lang="vi">
                <a:latin typeface="Lora"/>
                <a:ea typeface="Lora"/>
                <a:cs typeface="Lora"/>
                <a:sym typeface="Lora"/>
              </a:rPr>
              <a:t>for in</a:t>
            </a:r>
            <a:r>
              <a:rPr lang="vi">
                <a:latin typeface="Lora"/>
                <a:ea typeface="Lora"/>
                <a:cs typeface="Lora"/>
                <a:sym typeface="Lora"/>
              </a:rPr>
              <a:t> hoặc </a:t>
            </a:r>
            <a:r>
              <a:rPr b="1" lang="vi">
                <a:latin typeface="Lora"/>
                <a:ea typeface="Lora"/>
                <a:cs typeface="Lora"/>
                <a:sym typeface="Lora"/>
              </a:rPr>
              <a:t>Object.assign()</a:t>
            </a:r>
            <a:r>
              <a:rPr lang="vi">
                <a:latin typeface="Lora"/>
                <a:ea typeface="Lora"/>
                <a:cs typeface="Lora"/>
                <a:sym typeface="Lora"/>
              </a:rPr>
              <a:t>:</a:t>
            </a:r>
            <a:endParaRPr>
              <a:latin typeface="Lora"/>
              <a:ea typeface="Lora"/>
              <a:cs typeface="Lora"/>
              <a:sym typeface="Lora"/>
            </a:endParaRPr>
          </a:p>
          <a:p>
            <a:pPr indent="0" lvl="0" marL="0" rtl="0" algn="l">
              <a:spcBef>
                <a:spcPts val="1600"/>
              </a:spcBef>
              <a:spcAft>
                <a:spcPts val="0"/>
              </a:spcAft>
              <a:buNone/>
            </a:pPr>
            <a:r>
              <a:t/>
            </a:r>
            <a:endParaRPr>
              <a:latin typeface="Lora"/>
              <a:ea typeface="Lora"/>
              <a:cs typeface="Lora"/>
              <a:sym typeface="Lora"/>
            </a:endParaRPr>
          </a:p>
          <a:p>
            <a:pPr indent="0" lvl="0" marL="0" rtl="0" algn="l">
              <a:spcBef>
                <a:spcPts val="1600"/>
              </a:spcBef>
              <a:spcAft>
                <a:spcPts val="0"/>
              </a:spcAft>
              <a:buNone/>
            </a:pPr>
            <a:r>
              <a:t/>
            </a:r>
            <a:endParaRPr>
              <a:latin typeface="Lora"/>
              <a:ea typeface="Lora"/>
              <a:cs typeface="Lora"/>
              <a:sym typeface="Lora"/>
            </a:endParaRPr>
          </a:p>
          <a:p>
            <a:pPr indent="0" lvl="0" marL="0" rtl="0" algn="l">
              <a:spcBef>
                <a:spcPts val="1600"/>
              </a:spcBef>
              <a:spcAft>
                <a:spcPts val="0"/>
              </a:spcAft>
              <a:buNone/>
            </a:pPr>
            <a:r>
              <a:t/>
            </a:r>
            <a:endParaRPr>
              <a:latin typeface="Lora"/>
              <a:ea typeface="Lora"/>
              <a:cs typeface="Lora"/>
              <a:sym typeface="Lora"/>
            </a:endParaRPr>
          </a:p>
          <a:p>
            <a:pPr indent="0" lvl="0" marL="0" rtl="0" algn="l">
              <a:spcBef>
                <a:spcPts val="1600"/>
              </a:spcBef>
              <a:spcAft>
                <a:spcPts val="0"/>
              </a:spcAft>
              <a:buNone/>
            </a:pPr>
            <a:r>
              <a:t/>
            </a:r>
            <a:endParaRPr>
              <a:latin typeface="Lora"/>
              <a:ea typeface="Lora"/>
              <a:cs typeface="Lora"/>
              <a:sym typeface="Lora"/>
            </a:endParaRPr>
          </a:p>
          <a:p>
            <a:pPr indent="0" lvl="0" marL="0" rtl="0" algn="l">
              <a:spcBef>
                <a:spcPts val="1600"/>
              </a:spcBef>
              <a:spcAft>
                <a:spcPts val="0"/>
              </a:spcAft>
              <a:buNone/>
            </a:pPr>
            <a:r>
              <a:t/>
            </a:r>
            <a:endParaRPr>
              <a:latin typeface="Lora"/>
              <a:ea typeface="Lora"/>
              <a:cs typeface="Lora"/>
              <a:sym typeface="Lora"/>
            </a:endParaRPr>
          </a:p>
          <a:p>
            <a:pPr indent="0" lvl="0" marL="0" rtl="0" algn="l">
              <a:spcBef>
                <a:spcPts val="1600"/>
              </a:spcBef>
              <a:spcAft>
                <a:spcPts val="0"/>
              </a:spcAft>
              <a:buNone/>
            </a:pPr>
            <a:r>
              <a:rPr lang="vi">
                <a:latin typeface="Lora"/>
                <a:ea typeface="Lora"/>
                <a:cs typeface="Lora"/>
                <a:sym typeface="Lora"/>
              </a:rPr>
              <a:t>❓ Nếu object chứa một object con thì sao???</a:t>
            </a:r>
            <a:endParaRPr>
              <a:latin typeface="Lora"/>
              <a:ea typeface="Lora"/>
              <a:cs typeface="Lora"/>
              <a:sym typeface="Lora"/>
            </a:endParaRPr>
          </a:p>
          <a:p>
            <a:pPr indent="0" lvl="0" marL="0" rtl="0" algn="l">
              <a:spcBef>
                <a:spcPts val="1600"/>
              </a:spcBef>
              <a:spcAft>
                <a:spcPts val="0"/>
              </a:spcAft>
              <a:buNone/>
            </a:pPr>
            <a:r>
              <a:t/>
            </a:r>
            <a:endParaRPr>
              <a:latin typeface="Lora"/>
              <a:ea typeface="Lora"/>
              <a:cs typeface="Lora"/>
              <a:sym typeface="Lora"/>
            </a:endParaRPr>
          </a:p>
          <a:p>
            <a:pPr indent="0" lvl="0" marL="0" rtl="0" algn="l">
              <a:spcBef>
                <a:spcPts val="1600"/>
              </a:spcBef>
              <a:spcAft>
                <a:spcPts val="1600"/>
              </a:spcAft>
              <a:buNone/>
            </a:pPr>
            <a:r>
              <a:t/>
            </a:r>
            <a:endParaRPr>
              <a:latin typeface="Lora"/>
              <a:ea typeface="Lora"/>
              <a:cs typeface="Lora"/>
              <a:sym typeface="Lora"/>
            </a:endParaRPr>
          </a:p>
        </p:txBody>
      </p:sp>
      <p:sp>
        <p:nvSpPr>
          <p:cNvPr id="923" name="Google Shape;923;p108"/>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Object copy</a:t>
            </a:r>
            <a:endParaRPr/>
          </a:p>
        </p:txBody>
      </p:sp>
      <p:sp>
        <p:nvSpPr>
          <p:cNvPr id="924" name="Google Shape;924;p108"/>
          <p:cNvSpPr txBox="1"/>
          <p:nvPr/>
        </p:nvSpPr>
        <p:spPr>
          <a:xfrm>
            <a:off x="729450" y="2114625"/>
            <a:ext cx="3932400" cy="22263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obj</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 </a:t>
            </a:r>
            <a:r>
              <a:rPr lang="vi" sz="1200">
                <a:solidFill>
                  <a:srgbClr val="268BD2"/>
                </a:solidFill>
                <a:latin typeface="Fira Code"/>
                <a:ea typeface="Fira Code"/>
                <a:cs typeface="Fira Code"/>
                <a:sym typeface="Fira Code"/>
              </a:rPr>
              <a:t>name</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"Ba"</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age</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28</a:t>
            </a:r>
            <a:r>
              <a:rPr lang="vi" sz="1200">
                <a:solidFill>
                  <a:srgbClr val="BBBBBB"/>
                </a:solidFill>
                <a:latin typeface="Fira Code"/>
                <a:ea typeface="Fira Code"/>
                <a:cs typeface="Fira Code"/>
                <a:sym typeface="Fira Code"/>
              </a:rPr>
              <a:t>,</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859900"/>
                </a:solidFill>
                <a:latin typeface="Fira Code"/>
                <a:ea typeface="Fira Code"/>
                <a:cs typeface="Fira Code"/>
                <a:sym typeface="Fira Code"/>
              </a:rPr>
              <a:t>for</a:t>
            </a:r>
            <a:r>
              <a:rPr lang="vi" sz="1200">
                <a:solidFill>
                  <a:srgbClr val="BBBBBB"/>
                </a:solidFill>
                <a:latin typeface="Fira Code"/>
                <a:ea typeface="Fira Code"/>
                <a:cs typeface="Fira Code"/>
                <a:sym typeface="Fira Code"/>
              </a:rPr>
              <a:t> (</a:t>
            </a: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k</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in</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obj</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copy</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k</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obj</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k</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copy</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name</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"Changed"</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obj</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name</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"Ba"</a:t>
            </a:r>
            <a:endParaRPr i="1" sz="1200">
              <a:solidFill>
                <a:srgbClr val="657B83"/>
              </a:solidFill>
              <a:latin typeface="Fira Code"/>
              <a:ea typeface="Fira Code"/>
              <a:cs typeface="Fira Code"/>
              <a:sym typeface="Fira Code"/>
            </a:endParaRPr>
          </a:p>
        </p:txBody>
      </p:sp>
      <p:sp>
        <p:nvSpPr>
          <p:cNvPr id="925" name="Google Shape;925;p108"/>
          <p:cNvSpPr txBox="1"/>
          <p:nvPr/>
        </p:nvSpPr>
        <p:spPr>
          <a:xfrm>
            <a:off x="5170400" y="2114625"/>
            <a:ext cx="3000000" cy="22263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copy</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859900"/>
                </a:solidFill>
                <a:latin typeface="Fira Code"/>
                <a:ea typeface="Fira Code"/>
                <a:cs typeface="Fira Code"/>
                <a:sym typeface="Fira Code"/>
              </a:rPr>
              <a:t>Object</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assign</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copy</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obj</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copy</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age</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D33682"/>
                </a:solidFill>
                <a:latin typeface="Fira Code"/>
                <a:ea typeface="Fira Code"/>
                <a:cs typeface="Fira Code"/>
                <a:sym typeface="Fira Code"/>
              </a:rPr>
              <a:t>82</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obj</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age</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28</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BBBBBB"/>
              </a:solidFill>
              <a:latin typeface="Fira Code"/>
              <a:ea typeface="Fira Code"/>
              <a:cs typeface="Fira Code"/>
              <a:sym typeface="Fira Code"/>
            </a:endParaRPr>
          </a:p>
        </p:txBody>
      </p:sp>
      <p:pic>
        <p:nvPicPr>
          <p:cNvPr id="926" name="Google Shape;926;p108"/>
          <p:cNvPicPr preferRelativeResize="0"/>
          <p:nvPr/>
        </p:nvPicPr>
        <p:blipFill>
          <a:blip r:embed="rId3">
            <a:alphaModFix/>
          </a:blip>
          <a:stretch>
            <a:fillRect/>
          </a:stretch>
        </p:blipFill>
        <p:spPr>
          <a:xfrm>
            <a:off x="4781350" y="3982375"/>
            <a:ext cx="974975" cy="9140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09"/>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Exercise</a:t>
            </a:r>
            <a:endParaRPr/>
          </a:p>
        </p:txBody>
      </p:sp>
      <p:sp>
        <p:nvSpPr>
          <p:cNvPr id="932" name="Google Shape;932;p109"/>
          <p:cNvSpPr txBox="1"/>
          <p:nvPr>
            <p:ph idx="1" type="body"/>
          </p:nvPr>
        </p:nvSpPr>
        <p:spPr>
          <a:xfrm>
            <a:off x="729450" y="1312325"/>
            <a:ext cx="7688700" cy="3584100"/>
          </a:xfrm>
          <a:prstGeom prst="rect">
            <a:avLst/>
          </a:prstGeom>
        </p:spPr>
        <p:txBody>
          <a:bodyPr anchorCtr="0" anchor="t" bIns="91425" lIns="91425" spcFirstLastPara="1" rIns="91425" wrap="square" tIns="91425">
            <a:noAutofit/>
          </a:bodyPr>
          <a:lstStyle/>
          <a:p>
            <a:pPr indent="-311150" lvl="0" marL="457200" rtl="0" algn="l">
              <a:spcBef>
                <a:spcPts val="1000"/>
              </a:spcBef>
              <a:spcAft>
                <a:spcPts val="0"/>
              </a:spcAft>
              <a:buSzPts val="1300"/>
              <a:buFont typeface="Lora"/>
              <a:buAutoNum type="arabicPeriod"/>
            </a:pPr>
            <a:r>
              <a:rPr lang="vi">
                <a:latin typeface="Lora"/>
                <a:ea typeface="Lora"/>
                <a:cs typeface="Lora"/>
                <a:sym typeface="Lora"/>
              </a:rPr>
              <a:t>Viết hàm </a:t>
            </a:r>
            <a:r>
              <a:rPr b="1" lang="vi">
                <a:latin typeface="Lora"/>
                <a:ea typeface="Lora"/>
                <a:cs typeface="Lora"/>
                <a:sym typeface="Lora"/>
              </a:rPr>
              <a:t>copy(target, source)</a:t>
            </a:r>
            <a:r>
              <a:rPr lang="vi">
                <a:latin typeface="Lora"/>
                <a:ea typeface="Lora"/>
                <a:cs typeface="Lora"/>
                <a:sym typeface="Lora"/>
              </a:rPr>
              <a:t> sao chép toàn bộ thông tin của đối tượng </a:t>
            </a:r>
            <a:r>
              <a:rPr b="1" lang="vi">
                <a:latin typeface="Lora"/>
                <a:ea typeface="Lora"/>
                <a:cs typeface="Lora"/>
                <a:sym typeface="Lora"/>
              </a:rPr>
              <a:t>source</a:t>
            </a:r>
            <a:r>
              <a:rPr lang="vi">
                <a:latin typeface="Lora"/>
                <a:ea typeface="Lora"/>
                <a:cs typeface="Lora"/>
                <a:sym typeface="Lora"/>
              </a:rPr>
              <a:t> tới đối tượng </a:t>
            </a:r>
            <a:r>
              <a:rPr b="1" lang="vi">
                <a:latin typeface="Lora"/>
                <a:ea typeface="Lora"/>
                <a:cs typeface="Lora"/>
                <a:sym typeface="Lora"/>
              </a:rPr>
              <a:t>target</a:t>
            </a:r>
            <a:r>
              <a:rPr lang="vi">
                <a:latin typeface="Lora"/>
                <a:ea typeface="Lora"/>
                <a:cs typeface="Lora"/>
                <a:sym typeface="Lora"/>
              </a:rPr>
              <a:t>, sử dụng </a:t>
            </a:r>
            <a:r>
              <a:rPr b="1" lang="vi">
                <a:latin typeface="Lora"/>
                <a:ea typeface="Lora"/>
                <a:cs typeface="Lora"/>
                <a:sym typeface="Lora"/>
              </a:rPr>
              <a:t>for in</a:t>
            </a:r>
            <a:r>
              <a:rPr lang="vi">
                <a:latin typeface="Lora"/>
                <a:ea typeface="Lora"/>
                <a:cs typeface="Lora"/>
                <a:sym typeface="Lora"/>
              </a:rPr>
              <a:t>. Thử thay đổi một vài giá trị trong target hoặc source, sau đó in cả 2 object ra console</a:t>
            </a:r>
            <a:endParaRPr>
              <a:latin typeface="Lora"/>
              <a:ea typeface="Lora"/>
              <a:cs typeface="Lora"/>
              <a:sym typeface="Lora"/>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10"/>
          <p:cNvSpPr txBox="1"/>
          <p:nvPr>
            <p:ph idx="1" type="body"/>
          </p:nvPr>
        </p:nvSpPr>
        <p:spPr>
          <a:xfrm>
            <a:off x="729450" y="1312325"/>
            <a:ext cx="7686900" cy="3584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vi">
                <a:latin typeface="Lora"/>
                <a:ea typeface="Lora"/>
                <a:cs typeface="Lora"/>
                <a:sym typeface="Lora"/>
              </a:rPr>
              <a:t>💡 Mỗi </a:t>
            </a:r>
            <a:r>
              <a:rPr b="1" lang="vi">
                <a:latin typeface="Lora"/>
                <a:ea typeface="Lora"/>
                <a:cs typeface="Lora"/>
                <a:sym typeface="Lora"/>
              </a:rPr>
              <a:t>object</a:t>
            </a:r>
            <a:r>
              <a:rPr lang="vi">
                <a:latin typeface="Lora"/>
                <a:ea typeface="Lora"/>
                <a:cs typeface="Lora"/>
                <a:sym typeface="Lora"/>
              </a:rPr>
              <a:t> bao gồm 2 thông tin: thuộc tính (properties) và phương thức (methods), thuộc tính mô tả một thông tin về đối tượng, còn phương thức mô tả một hành động (chức năng) của đối tượng đó</a:t>
            </a:r>
            <a:endParaRPr>
              <a:latin typeface="Lora"/>
              <a:ea typeface="Lora"/>
              <a:cs typeface="Lora"/>
              <a:sym typeface="Lora"/>
            </a:endParaRPr>
          </a:p>
          <a:p>
            <a:pPr indent="0" lvl="0" marL="0" rtl="0" algn="l">
              <a:spcBef>
                <a:spcPts val="1600"/>
              </a:spcBef>
              <a:spcAft>
                <a:spcPts val="0"/>
              </a:spcAft>
              <a:buNone/>
            </a:pPr>
            <a:r>
              <a:rPr lang="vi">
                <a:latin typeface="Lora"/>
                <a:ea typeface="Lora"/>
                <a:cs typeface="Lora"/>
                <a:sym typeface="Lora"/>
              </a:rPr>
              <a:t>Cú pháp khai báo phương thức cho </a:t>
            </a:r>
            <a:r>
              <a:rPr b="1" lang="vi">
                <a:latin typeface="Lora"/>
                <a:ea typeface="Lora"/>
                <a:cs typeface="Lora"/>
                <a:sym typeface="Lora"/>
              </a:rPr>
              <a:t>object</a:t>
            </a:r>
            <a:r>
              <a:rPr lang="vi">
                <a:latin typeface="Lora"/>
                <a:ea typeface="Lora"/>
                <a:cs typeface="Lora"/>
                <a:sym typeface="Lora"/>
              </a:rPr>
              <a:t>:</a:t>
            </a:r>
            <a:endParaRPr>
              <a:latin typeface="Lora"/>
              <a:ea typeface="Lora"/>
              <a:cs typeface="Lora"/>
              <a:sym typeface="Lora"/>
            </a:endParaRPr>
          </a:p>
          <a:p>
            <a:pPr indent="0" lvl="0" marL="0" rtl="0" algn="l">
              <a:spcBef>
                <a:spcPts val="1600"/>
              </a:spcBef>
              <a:spcAft>
                <a:spcPts val="1600"/>
              </a:spcAft>
              <a:buNone/>
            </a:pPr>
            <a:r>
              <a:t/>
            </a:r>
            <a:endParaRPr>
              <a:latin typeface="Lora"/>
              <a:ea typeface="Lora"/>
              <a:cs typeface="Lora"/>
              <a:sym typeface="Lora"/>
            </a:endParaRPr>
          </a:p>
        </p:txBody>
      </p:sp>
      <p:sp>
        <p:nvSpPr>
          <p:cNvPr id="938" name="Google Shape;938;p110"/>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Object methods</a:t>
            </a:r>
            <a:endParaRPr/>
          </a:p>
        </p:txBody>
      </p:sp>
      <p:sp>
        <p:nvSpPr>
          <p:cNvPr id="939" name="Google Shape;939;p110"/>
          <p:cNvSpPr txBox="1"/>
          <p:nvPr/>
        </p:nvSpPr>
        <p:spPr>
          <a:xfrm>
            <a:off x="729450" y="2706725"/>
            <a:ext cx="3509400" cy="21897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user</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a</a:t>
            </a:r>
            <a:r>
              <a:rPr lang="vi" sz="1200">
                <a:solidFill>
                  <a:srgbClr val="BBBBBB"/>
                </a:solidFill>
                <a:latin typeface="Fira Code"/>
                <a:ea typeface="Fira Code"/>
                <a:cs typeface="Fira Code"/>
                <a:sym typeface="Fira Code"/>
              </a:rPr>
              <a:t>() {  </a:t>
            </a:r>
            <a:r>
              <a:rPr i="1" lang="vi" sz="1200">
                <a:solidFill>
                  <a:srgbClr val="657B83"/>
                </a:solidFill>
                <a:latin typeface="Fira Code"/>
                <a:ea typeface="Fira Code"/>
                <a:cs typeface="Fira Code"/>
                <a:sym typeface="Fira Code"/>
              </a:rPr>
              <a:t>// code  </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b</a:t>
            </a:r>
            <a:r>
              <a:rPr lang="vi" sz="1200">
                <a:solidFill>
                  <a:srgbClr val="BBBBBB"/>
                </a:solidFill>
                <a:latin typeface="Fira Code"/>
                <a:ea typeface="Fira Code"/>
                <a:cs typeface="Fira Code"/>
                <a:sym typeface="Fira Code"/>
              </a:rPr>
              <a:t>: </a:t>
            </a:r>
            <a:r>
              <a:rPr lang="vi" sz="1200">
                <a:solidFill>
                  <a:srgbClr val="93A1A1"/>
                </a:solidFill>
                <a:latin typeface="Fira Code"/>
                <a:ea typeface="Fira Code"/>
                <a:cs typeface="Fira Code"/>
                <a:sym typeface="Fira Code"/>
              </a:rPr>
              <a:t>function</a:t>
            </a:r>
            <a:r>
              <a:rPr lang="vi" sz="1200">
                <a:solidFill>
                  <a:srgbClr val="BBBBBB"/>
                </a:solidFill>
                <a:latin typeface="Fira Code"/>
                <a:ea typeface="Fira Code"/>
                <a:cs typeface="Fira Code"/>
                <a:sym typeface="Fira Code"/>
              </a:rPr>
              <a:t> () {  </a:t>
            </a:r>
            <a:r>
              <a:rPr i="1" lang="vi" sz="1200">
                <a:solidFill>
                  <a:srgbClr val="657B83"/>
                </a:solidFill>
                <a:latin typeface="Fira Code"/>
                <a:ea typeface="Fira Code"/>
                <a:cs typeface="Fira Code"/>
                <a:sym typeface="Fira Code"/>
              </a:rPr>
              <a:t>// code  </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user</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c</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r>
              <a:rPr lang="vi" sz="1200">
                <a:solidFill>
                  <a:srgbClr val="93A1A1"/>
                </a:solidFill>
                <a:latin typeface="Fira Code"/>
                <a:ea typeface="Fira Code"/>
                <a:cs typeface="Fira Code"/>
                <a:sym typeface="Fira Code"/>
              </a:rPr>
              <a:t>function</a:t>
            </a:r>
            <a:r>
              <a:rPr lang="vi" sz="1200">
                <a:solidFill>
                  <a:srgbClr val="BBBBBB"/>
                </a:solidFill>
                <a:latin typeface="Fira Code"/>
                <a:ea typeface="Fira Code"/>
                <a:cs typeface="Fira Code"/>
                <a:sym typeface="Fira Code"/>
              </a:rPr>
              <a:t> ()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code</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p:txBody>
      </p:sp>
      <p:sp>
        <p:nvSpPr>
          <p:cNvPr id="940" name="Google Shape;940;p110"/>
          <p:cNvSpPr txBox="1"/>
          <p:nvPr/>
        </p:nvSpPr>
        <p:spPr>
          <a:xfrm>
            <a:off x="4845700" y="2706775"/>
            <a:ext cx="3000000" cy="21897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i="1" lang="vi" sz="1200">
                <a:solidFill>
                  <a:srgbClr val="657B83"/>
                </a:solidFill>
                <a:latin typeface="Fira Code"/>
                <a:ea typeface="Fira Code"/>
                <a:cs typeface="Fira Code"/>
                <a:sym typeface="Fira Code"/>
              </a:rPr>
              <a:t>// call object method</a:t>
            </a:r>
            <a:endParaRPr i="1" sz="1200">
              <a:solidFill>
                <a:srgbClr val="657B83"/>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user</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a</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user</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b</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user</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c</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p:txBody>
      </p:sp>
      <p:pic>
        <p:nvPicPr>
          <p:cNvPr id="941" name="Google Shape;941;p110"/>
          <p:cNvPicPr preferRelativeResize="0"/>
          <p:nvPr/>
        </p:nvPicPr>
        <p:blipFill>
          <a:blip r:embed="rId3">
            <a:alphaModFix/>
          </a:blip>
          <a:stretch>
            <a:fillRect/>
          </a:stretch>
        </p:blipFill>
        <p:spPr>
          <a:xfrm>
            <a:off x="6779625" y="3273025"/>
            <a:ext cx="1471875" cy="137987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11"/>
          <p:cNvSpPr txBox="1"/>
          <p:nvPr>
            <p:ph idx="1" type="body"/>
          </p:nvPr>
        </p:nvSpPr>
        <p:spPr>
          <a:xfrm>
            <a:off x="729450" y="1312325"/>
            <a:ext cx="7686900" cy="3584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vi">
                <a:latin typeface="Lora"/>
                <a:ea typeface="Lora"/>
                <a:cs typeface="Lora"/>
                <a:sym typeface="Lora"/>
              </a:rPr>
              <a:t>Để có thể truy cập được tới các properties của object, các methods tồn tại một </a:t>
            </a:r>
            <a:r>
              <a:rPr i="1" lang="vi">
                <a:latin typeface="Lora"/>
                <a:ea typeface="Lora"/>
                <a:cs typeface="Lora"/>
                <a:sym typeface="Lora"/>
              </a:rPr>
              <a:t>toán tử - biến - từ khóa</a:t>
            </a:r>
            <a:r>
              <a:rPr lang="vi">
                <a:latin typeface="Lora"/>
                <a:ea typeface="Lora"/>
                <a:cs typeface="Lora"/>
                <a:sym typeface="Lora"/>
              </a:rPr>
              <a:t> </a:t>
            </a:r>
            <a:r>
              <a:rPr b="1" lang="vi">
                <a:latin typeface="Lora"/>
                <a:ea typeface="Lora"/>
                <a:cs typeface="Lora"/>
                <a:sym typeface="Lora"/>
              </a:rPr>
              <a:t>this</a:t>
            </a:r>
            <a:r>
              <a:rPr lang="vi">
                <a:latin typeface="Lora"/>
                <a:ea typeface="Lora"/>
                <a:cs typeface="Lora"/>
                <a:sym typeface="Lora"/>
              </a:rPr>
              <a:t> tham chiếu tới chính object gọi nó, thông qua </a:t>
            </a:r>
            <a:r>
              <a:rPr b="1" lang="vi">
                <a:latin typeface="Lora"/>
                <a:ea typeface="Lora"/>
                <a:cs typeface="Lora"/>
                <a:sym typeface="Lora"/>
              </a:rPr>
              <a:t>this</a:t>
            </a:r>
            <a:r>
              <a:rPr lang="vi">
                <a:latin typeface="Lora"/>
                <a:ea typeface="Lora"/>
                <a:cs typeface="Lora"/>
                <a:sym typeface="Lora"/>
              </a:rPr>
              <a:t>, methods có thể truy cập được tới các properties của object</a:t>
            </a:r>
            <a:endParaRPr>
              <a:latin typeface="Lora"/>
              <a:ea typeface="Lora"/>
              <a:cs typeface="Lora"/>
              <a:sym typeface="Lora"/>
            </a:endParaRPr>
          </a:p>
          <a:p>
            <a:pPr indent="0" lvl="0" marL="0" rtl="0" algn="l">
              <a:spcBef>
                <a:spcPts val="1600"/>
              </a:spcBef>
              <a:spcAft>
                <a:spcPts val="0"/>
              </a:spcAft>
              <a:buNone/>
            </a:pPr>
            <a:r>
              <a:t/>
            </a:r>
            <a:endParaRPr>
              <a:latin typeface="Lora"/>
              <a:ea typeface="Lora"/>
              <a:cs typeface="Lora"/>
              <a:sym typeface="Lora"/>
            </a:endParaRPr>
          </a:p>
          <a:p>
            <a:pPr indent="0" lvl="0" marL="0" rtl="0" algn="l">
              <a:spcBef>
                <a:spcPts val="1600"/>
              </a:spcBef>
              <a:spcAft>
                <a:spcPts val="0"/>
              </a:spcAft>
              <a:buNone/>
            </a:pPr>
            <a:r>
              <a:t/>
            </a:r>
            <a:endParaRPr>
              <a:latin typeface="Lora"/>
              <a:ea typeface="Lora"/>
              <a:cs typeface="Lora"/>
              <a:sym typeface="Lora"/>
            </a:endParaRPr>
          </a:p>
          <a:p>
            <a:pPr indent="0" lvl="0" marL="0" rtl="0" algn="l">
              <a:spcBef>
                <a:spcPts val="1600"/>
              </a:spcBef>
              <a:spcAft>
                <a:spcPts val="0"/>
              </a:spcAft>
              <a:buNone/>
            </a:pPr>
            <a:r>
              <a:t/>
            </a:r>
            <a:endParaRPr>
              <a:latin typeface="Lora"/>
              <a:ea typeface="Lora"/>
              <a:cs typeface="Lora"/>
              <a:sym typeface="Lora"/>
            </a:endParaRPr>
          </a:p>
          <a:p>
            <a:pPr indent="0" lvl="0" marL="0" rtl="0" algn="l">
              <a:spcBef>
                <a:spcPts val="1600"/>
              </a:spcBef>
              <a:spcAft>
                <a:spcPts val="0"/>
              </a:spcAft>
              <a:buNone/>
            </a:pPr>
            <a:r>
              <a:t/>
            </a:r>
            <a:endParaRPr>
              <a:latin typeface="Lora"/>
              <a:ea typeface="Lora"/>
              <a:cs typeface="Lora"/>
              <a:sym typeface="Lora"/>
            </a:endParaRPr>
          </a:p>
          <a:p>
            <a:pPr indent="0" lvl="0" marL="0" rtl="0" algn="l">
              <a:spcBef>
                <a:spcPts val="1600"/>
              </a:spcBef>
              <a:spcAft>
                <a:spcPts val="0"/>
              </a:spcAft>
              <a:buNone/>
            </a:pPr>
            <a:r>
              <a:t/>
            </a:r>
            <a:endParaRPr>
              <a:latin typeface="Lora"/>
              <a:ea typeface="Lora"/>
              <a:cs typeface="Lora"/>
              <a:sym typeface="Lora"/>
            </a:endParaRPr>
          </a:p>
          <a:p>
            <a:pPr indent="0" lvl="0" marL="0" rtl="0" algn="l">
              <a:spcBef>
                <a:spcPts val="1600"/>
              </a:spcBef>
              <a:spcAft>
                <a:spcPts val="0"/>
              </a:spcAft>
              <a:buNone/>
            </a:pPr>
            <a:r>
              <a:rPr lang="vi">
                <a:latin typeface="Lora"/>
                <a:ea typeface="Lora"/>
                <a:cs typeface="Lora"/>
                <a:sym typeface="Lora"/>
              </a:rPr>
              <a:t>💡 Giá trị của </a:t>
            </a:r>
            <a:r>
              <a:rPr b="1" lang="vi">
                <a:latin typeface="Lora"/>
                <a:ea typeface="Lora"/>
                <a:cs typeface="Lora"/>
                <a:sym typeface="Lora"/>
              </a:rPr>
              <a:t>this</a:t>
            </a:r>
            <a:r>
              <a:rPr lang="vi">
                <a:latin typeface="Lora"/>
                <a:ea typeface="Lora"/>
                <a:cs typeface="Lora"/>
                <a:sym typeface="Lora"/>
              </a:rPr>
              <a:t> không được xác định khi khai báo methods, nó được xác định methods được gọi</a:t>
            </a:r>
            <a:endParaRPr>
              <a:latin typeface="Lora"/>
              <a:ea typeface="Lora"/>
              <a:cs typeface="Lora"/>
              <a:sym typeface="Lora"/>
            </a:endParaRPr>
          </a:p>
          <a:p>
            <a:pPr indent="0" lvl="0" marL="0" rtl="0" algn="l">
              <a:spcBef>
                <a:spcPts val="1600"/>
              </a:spcBef>
              <a:spcAft>
                <a:spcPts val="0"/>
              </a:spcAft>
              <a:buNone/>
            </a:pPr>
            <a:r>
              <a:t/>
            </a:r>
            <a:endParaRPr>
              <a:latin typeface="Lora"/>
              <a:ea typeface="Lora"/>
              <a:cs typeface="Lora"/>
              <a:sym typeface="Lora"/>
            </a:endParaRPr>
          </a:p>
          <a:p>
            <a:pPr indent="0" lvl="0" marL="0" rtl="0" algn="l">
              <a:spcBef>
                <a:spcPts val="1600"/>
              </a:spcBef>
              <a:spcAft>
                <a:spcPts val="1600"/>
              </a:spcAft>
              <a:buNone/>
            </a:pPr>
            <a:r>
              <a:t/>
            </a:r>
            <a:endParaRPr>
              <a:latin typeface="Lora"/>
              <a:ea typeface="Lora"/>
              <a:cs typeface="Lora"/>
              <a:sym typeface="Lora"/>
            </a:endParaRPr>
          </a:p>
        </p:txBody>
      </p:sp>
      <p:sp>
        <p:nvSpPr>
          <p:cNvPr id="947" name="Google Shape;947;p111"/>
          <p:cNvSpPr txBox="1"/>
          <p:nvPr>
            <p:ph type="title"/>
          </p:nvPr>
        </p:nvSpPr>
        <p:spPr>
          <a:xfrm>
            <a:off x="727650" y="58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this</a:t>
            </a:r>
            <a:endParaRPr/>
          </a:p>
        </p:txBody>
      </p:sp>
      <p:sp>
        <p:nvSpPr>
          <p:cNvPr id="948" name="Google Shape;948;p111"/>
          <p:cNvSpPr txBox="1"/>
          <p:nvPr/>
        </p:nvSpPr>
        <p:spPr>
          <a:xfrm>
            <a:off x="729450" y="2275150"/>
            <a:ext cx="3000000" cy="22752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user</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name</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"Ba"</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hi</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console</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log</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this</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name</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user</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hi</a:t>
            </a:r>
            <a:r>
              <a:rPr lang="vi" sz="1200">
                <a:solidFill>
                  <a:srgbClr val="BBBBBB"/>
                </a:solidFill>
                <a:latin typeface="Fira Code"/>
                <a:ea typeface="Fira Code"/>
                <a:cs typeface="Fira Code"/>
                <a:sym typeface="Fira Code"/>
              </a:rPr>
              <a:t>(); </a:t>
            </a:r>
            <a:r>
              <a:rPr i="1" lang="vi" sz="1200">
                <a:solidFill>
                  <a:srgbClr val="657B83"/>
                </a:solidFill>
                <a:latin typeface="Fira Code"/>
                <a:ea typeface="Fira Code"/>
                <a:cs typeface="Fira Code"/>
                <a:sym typeface="Fira Code"/>
              </a:rPr>
              <a:t>// this = user</a:t>
            </a:r>
            <a:endParaRPr sz="1200">
              <a:solidFill>
                <a:srgbClr val="BBBBBB"/>
              </a:solidFill>
              <a:latin typeface="Fira Code"/>
              <a:ea typeface="Fira Code"/>
              <a:cs typeface="Fira Code"/>
              <a:sym typeface="Fira Code"/>
            </a:endParaRPr>
          </a:p>
        </p:txBody>
      </p:sp>
      <p:sp>
        <p:nvSpPr>
          <p:cNvPr id="949" name="Google Shape;949;p111"/>
          <p:cNvSpPr/>
          <p:nvPr/>
        </p:nvSpPr>
        <p:spPr>
          <a:xfrm>
            <a:off x="729450" y="4047800"/>
            <a:ext cx="467100" cy="272100"/>
          </a:xfrm>
          <a:prstGeom prst="rect">
            <a:avLst/>
          </a:prstGeom>
          <a:no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11"/>
          <p:cNvSpPr txBox="1"/>
          <p:nvPr/>
        </p:nvSpPr>
        <p:spPr>
          <a:xfrm>
            <a:off x="4627075" y="2107650"/>
            <a:ext cx="3000000" cy="24426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function</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hi</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console</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log</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this</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name</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93A1A1"/>
                </a:solidFill>
                <a:latin typeface="Fira Code"/>
                <a:ea typeface="Fira Code"/>
                <a:cs typeface="Fira Code"/>
                <a:sym typeface="Fira Code"/>
              </a:rPr>
              <a:t>let</a:t>
            </a: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user</a:t>
            </a:r>
            <a:r>
              <a:rPr lang="vi" sz="1200">
                <a:solidFill>
                  <a:srgbClr val="BBBBBB"/>
                </a:solidFill>
                <a:latin typeface="Fira Code"/>
                <a:ea typeface="Fira Code"/>
                <a:cs typeface="Fira Code"/>
                <a:sym typeface="Fira Code"/>
              </a:rPr>
              <a:t> </a:t>
            </a:r>
            <a:r>
              <a:rPr lang="vi" sz="1200">
                <a:solidFill>
                  <a:srgbClr val="859900"/>
                </a:solidFill>
                <a:latin typeface="Fira Code"/>
                <a:ea typeface="Fira Code"/>
                <a:cs typeface="Fira Code"/>
                <a:sym typeface="Fira Code"/>
              </a:rPr>
              <a:t>=</a:t>
            </a:r>
            <a:r>
              <a:rPr lang="vi" sz="1200">
                <a:solidFill>
                  <a:srgbClr val="BBBBBB"/>
                </a:solidFill>
                <a:latin typeface="Fira Code"/>
                <a:ea typeface="Fira Code"/>
                <a:cs typeface="Fira Code"/>
                <a:sym typeface="Fira Code"/>
              </a:rPr>
              <a:t> {</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name</a:t>
            </a:r>
            <a:r>
              <a:rPr lang="vi" sz="1200">
                <a:solidFill>
                  <a:srgbClr val="BBBBBB"/>
                </a:solidFill>
                <a:latin typeface="Fira Code"/>
                <a:ea typeface="Fira Code"/>
                <a:cs typeface="Fira Code"/>
                <a:sym typeface="Fira Code"/>
              </a:rPr>
              <a:t>: </a:t>
            </a:r>
            <a:r>
              <a:rPr lang="vi" sz="1200">
                <a:solidFill>
                  <a:srgbClr val="2AA198"/>
                </a:solidFill>
                <a:latin typeface="Fira Code"/>
                <a:ea typeface="Fira Code"/>
                <a:cs typeface="Fira Code"/>
                <a:sym typeface="Fira Code"/>
              </a:rPr>
              <a:t>"Ba"</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    </a:t>
            </a:r>
            <a:r>
              <a:rPr lang="vi" sz="1200">
                <a:solidFill>
                  <a:srgbClr val="268BD2"/>
                </a:solidFill>
                <a:latin typeface="Fira Code"/>
                <a:ea typeface="Fira Code"/>
                <a:cs typeface="Fira Code"/>
                <a:sym typeface="Fira Code"/>
              </a:rPr>
              <a:t>hi</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a:p>
            <a:pPr indent="0" lvl="0" marL="0" rtl="0" algn="l">
              <a:lnSpc>
                <a:spcPct val="135714"/>
              </a:lnSpc>
              <a:spcBef>
                <a:spcPts val="0"/>
              </a:spcBef>
              <a:spcAft>
                <a:spcPts val="0"/>
              </a:spcAft>
              <a:buNone/>
            </a:pPr>
            <a:r>
              <a:rPr lang="vi" sz="1200">
                <a:solidFill>
                  <a:srgbClr val="268BD2"/>
                </a:solidFill>
                <a:latin typeface="Fira Code"/>
                <a:ea typeface="Fira Code"/>
                <a:cs typeface="Fira Code"/>
                <a:sym typeface="Fira Code"/>
              </a:rPr>
              <a:t>user</a:t>
            </a:r>
            <a:r>
              <a:rPr lang="vi" sz="1200">
                <a:solidFill>
                  <a:srgbClr val="BBBBBB"/>
                </a:solidFill>
                <a:latin typeface="Fira Code"/>
                <a:ea typeface="Fira Code"/>
                <a:cs typeface="Fira Code"/>
                <a:sym typeface="Fira Code"/>
              </a:rPr>
              <a:t>.</a:t>
            </a:r>
            <a:r>
              <a:rPr lang="vi" sz="1200">
                <a:solidFill>
                  <a:srgbClr val="268BD2"/>
                </a:solidFill>
                <a:latin typeface="Fira Code"/>
                <a:ea typeface="Fira Code"/>
                <a:cs typeface="Fira Code"/>
                <a:sym typeface="Fira Code"/>
              </a:rPr>
              <a:t>hi</a:t>
            </a:r>
            <a:r>
              <a:rPr lang="vi" sz="1200">
                <a:solidFill>
                  <a:srgbClr val="BBBBBB"/>
                </a:solidFill>
                <a:latin typeface="Fira Code"/>
                <a:ea typeface="Fira Code"/>
                <a:cs typeface="Fira Code"/>
                <a:sym typeface="Fira Code"/>
              </a:rPr>
              <a:t>();</a:t>
            </a:r>
            <a:endParaRPr sz="1200">
              <a:solidFill>
                <a:srgbClr val="BBBBBB"/>
              </a:solidFill>
              <a:latin typeface="Fira Code"/>
              <a:ea typeface="Fira Code"/>
              <a:cs typeface="Fira Code"/>
              <a:sym typeface="Fira Code"/>
            </a:endParaRPr>
          </a:p>
        </p:txBody>
      </p:sp>
      <p:sp>
        <p:nvSpPr>
          <p:cNvPr id="951" name="Google Shape;951;p111"/>
          <p:cNvSpPr/>
          <p:nvPr/>
        </p:nvSpPr>
        <p:spPr>
          <a:xfrm>
            <a:off x="4627075" y="4151350"/>
            <a:ext cx="467100" cy="272100"/>
          </a:xfrm>
          <a:prstGeom prst="rect">
            <a:avLst/>
          </a:prstGeom>
          <a:no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2" name="Google Shape;952;p111"/>
          <p:cNvPicPr preferRelativeResize="0"/>
          <p:nvPr/>
        </p:nvPicPr>
        <p:blipFill>
          <a:blip r:embed="rId3">
            <a:alphaModFix/>
          </a:blip>
          <a:stretch>
            <a:fillRect/>
          </a:stretch>
        </p:blipFill>
        <p:spPr>
          <a:xfrm>
            <a:off x="6843775" y="2812875"/>
            <a:ext cx="1279750" cy="1199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